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media/image12.jpg" ContentType="image/jpg"/>
  <Override PartName="/ppt/media/image15.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7.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8.jpg" ContentType="image/jpg"/>
  <Override PartName="/ppt/media/image49.jpg" ContentType="image/jpg"/>
  <Override PartName="/ppt/media/image50.jpg" ContentType="image/jpg"/>
  <Override PartName="/ppt/media/image51.jpg" ContentType="image/jpg"/>
  <Override PartName="/ppt/media/image55.jpg" ContentType="image/jpg"/>
  <Override PartName="/ppt/media/image56.jpg" ContentType="image/jpg"/>
  <Override PartName="/ppt/media/image58.jpg" ContentType="image/jpg"/>
  <Override PartName="/ppt/media/image59.jpg" ContentType="image/jpg"/>
  <Override PartName="/ppt/media/image60.jpg" ContentType="image/jpg"/>
  <Override PartName="/ppt/media/image63.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82.jpg" ContentType="image/jpg"/>
  <Override PartName="/ppt/media/image83.jpg" ContentType="image/jpg"/>
  <Override PartName="/ppt/media/image84.jpg" ContentType="image/jpg"/>
  <Override PartName="/ppt/media/image85.jpg" ContentType="image/jpg"/>
  <Override PartName="/ppt/media/image86.jpg" ContentType="image/jpg"/>
  <Override PartName="/ppt/media/image87.jpg" ContentType="image/jpg"/>
  <Override PartName="/ppt/media/image88.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90.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80" r:id="rId1"/>
    <p:sldMasterId id="2147484109" r:id="rId2"/>
    <p:sldMasterId id="2147484092" r:id="rId3"/>
  </p:sldMasterIdLst>
  <p:notesMasterIdLst>
    <p:notesMasterId r:id="rId141"/>
  </p:notesMasterIdLst>
  <p:handoutMasterIdLst>
    <p:handoutMasterId r:id="rId142"/>
  </p:handoutMasterIdLst>
  <p:sldIdLst>
    <p:sldId id="399" r:id="rId4"/>
    <p:sldId id="669" r:id="rId5"/>
    <p:sldId id="400" r:id="rId6"/>
    <p:sldId id="677" r:id="rId7"/>
    <p:sldId id="257" r:id="rId8"/>
    <p:sldId id="494" r:id="rId9"/>
    <p:sldId id="491" r:id="rId10"/>
    <p:sldId id="492" r:id="rId11"/>
    <p:sldId id="495" r:id="rId12"/>
    <p:sldId id="493" r:id="rId13"/>
    <p:sldId id="497" r:id="rId14"/>
    <p:sldId id="498" r:id="rId15"/>
    <p:sldId id="500" r:id="rId16"/>
    <p:sldId id="364" r:id="rId17"/>
    <p:sldId id="499" r:id="rId18"/>
    <p:sldId id="380" r:id="rId19"/>
    <p:sldId id="502" r:id="rId20"/>
    <p:sldId id="316" r:id="rId21"/>
    <p:sldId id="490" r:id="rId22"/>
    <p:sldId id="486" r:id="rId23"/>
    <p:sldId id="379" r:id="rId24"/>
    <p:sldId id="378" r:id="rId25"/>
    <p:sldId id="376" r:id="rId26"/>
    <p:sldId id="488" r:id="rId27"/>
    <p:sldId id="375" r:id="rId28"/>
    <p:sldId id="374" r:id="rId29"/>
    <p:sldId id="465" r:id="rId30"/>
    <p:sldId id="676" r:id="rId31"/>
    <p:sldId id="475" r:id="rId32"/>
    <p:sldId id="514" r:id="rId33"/>
    <p:sldId id="515" r:id="rId34"/>
    <p:sldId id="516" r:id="rId35"/>
    <p:sldId id="513" r:id="rId36"/>
    <p:sldId id="512" r:id="rId37"/>
    <p:sldId id="517" r:id="rId38"/>
    <p:sldId id="520" r:id="rId39"/>
    <p:sldId id="522" r:id="rId40"/>
    <p:sldId id="523" r:id="rId41"/>
    <p:sldId id="519" r:id="rId42"/>
    <p:sldId id="524" r:id="rId43"/>
    <p:sldId id="525" r:id="rId44"/>
    <p:sldId id="526" r:id="rId45"/>
    <p:sldId id="527" r:id="rId46"/>
    <p:sldId id="531" r:id="rId47"/>
    <p:sldId id="529" r:id="rId48"/>
    <p:sldId id="530" r:id="rId49"/>
    <p:sldId id="532" r:id="rId50"/>
    <p:sldId id="533" r:id="rId51"/>
    <p:sldId id="536" r:id="rId52"/>
    <p:sldId id="534" r:id="rId53"/>
    <p:sldId id="537" r:id="rId54"/>
    <p:sldId id="540" r:id="rId55"/>
    <p:sldId id="538" r:id="rId56"/>
    <p:sldId id="541" r:id="rId57"/>
    <p:sldId id="539" r:id="rId58"/>
    <p:sldId id="542" r:id="rId59"/>
    <p:sldId id="543" r:id="rId60"/>
    <p:sldId id="544" r:id="rId61"/>
    <p:sldId id="545" r:id="rId62"/>
    <p:sldId id="546" r:id="rId63"/>
    <p:sldId id="547" r:id="rId64"/>
    <p:sldId id="548" r:id="rId65"/>
    <p:sldId id="489" r:id="rId66"/>
    <p:sldId id="426" r:id="rId67"/>
    <p:sldId id="405" r:id="rId68"/>
    <p:sldId id="404" r:id="rId69"/>
    <p:sldId id="408" r:id="rId70"/>
    <p:sldId id="403" r:id="rId71"/>
    <p:sldId id="407" r:id="rId72"/>
    <p:sldId id="409" r:id="rId73"/>
    <p:sldId id="414" r:id="rId74"/>
    <p:sldId id="411" r:id="rId75"/>
    <p:sldId id="415" r:id="rId76"/>
    <p:sldId id="412" r:id="rId77"/>
    <p:sldId id="413" r:id="rId78"/>
    <p:sldId id="416" r:id="rId79"/>
    <p:sldId id="418" r:id="rId80"/>
    <p:sldId id="419" r:id="rId81"/>
    <p:sldId id="417" r:id="rId82"/>
    <p:sldId id="410" r:id="rId83"/>
    <p:sldId id="420" r:id="rId84"/>
    <p:sldId id="421" r:id="rId85"/>
    <p:sldId id="422" r:id="rId86"/>
    <p:sldId id="425" r:id="rId87"/>
    <p:sldId id="424" r:id="rId88"/>
    <p:sldId id="423" r:id="rId89"/>
    <p:sldId id="427" r:id="rId90"/>
    <p:sldId id="428" r:id="rId91"/>
    <p:sldId id="430" r:id="rId92"/>
    <p:sldId id="431" r:id="rId93"/>
    <p:sldId id="678" r:id="rId94"/>
    <p:sldId id="476" r:id="rId95"/>
    <p:sldId id="672" r:id="rId96"/>
    <p:sldId id="673" r:id="rId97"/>
    <p:sldId id="674" r:id="rId98"/>
    <p:sldId id="675" r:id="rId99"/>
    <p:sldId id="501" r:id="rId100"/>
    <p:sldId id="652" r:id="rId101"/>
    <p:sldId id="260" r:id="rId102"/>
    <p:sldId id="261" r:id="rId103"/>
    <p:sldId id="648" r:id="rId104"/>
    <p:sldId id="649" r:id="rId105"/>
    <p:sldId id="651" r:id="rId106"/>
    <p:sldId id="660" r:id="rId107"/>
    <p:sldId id="661" r:id="rId108"/>
    <p:sldId id="662" r:id="rId109"/>
    <p:sldId id="663" r:id="rId110"/>
    <p:sldId id="664" r:id="rId111"/>
    <p:sldId id="679" r:id="rId112"/>
    <p:sldId id="343" r:id="rId113"/>
    <p:sldId id="680" r:id="rId114"/>
    <p:sldId id="681" r:id="rId115"/>
    <p:sldId id="682" r:id="rId116"/>
    <p:sldId id="683" r:id="rId117"/>
    <p:sldId id="314" r:id="rId118"/>
    <p:sldId id="684" r:id="rId119"/>
    <p:sldId id="685" r:id="rId120"/>
    <p:sldId id="259" r:id="rId121"/>
    <p:sldId id="258" r:id="rId122"/>
    <p:sldId id="264" r:id="rId123"/>
    <p:sldId id="644" r:id="rId124"/>
    <p:sldId id="266" r:id="rId125"/>
    <p:sldId id="267" r:id="rId126"/>
    <p:sldId id="268" r:id="rId127"/>
    <p:sldId id="269" r:id="rId128"/>
    <p:sldId id="270" r:id="rId129"/>
    <p:sldId id="271" r:id="rId130"/>
    <p:sldId id="272" r:id="rId131"/>
    <p:sldId id="275" r:id="rId132"/>
    <p:sldId id="276" r:id="rId133"/>
    <p:sldId id="277" r:id="rId134"/>
    <p:sldId id="278" r:id="rId135"/>
    <p:sldId id="643" r:id="rId136"/>
    <p:sldId id="280" r:id="rId137"/>
    <p:sldId id="686" r:id="rId138"/>
    <p:sldId id="338" r:id="rId139"/>
    <p:sldId id="687" r:id="rId140"/>
  </p:sldIdLst>
  <p:sldSz cx="12192000" cy="6858000"/>
  <p:notesSz cx="6858000" cy="9144000"/>
  <p:custDataLst>
    <p:tags r:id="rId1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274748-682D-4C43-947B-9DBC0B05493B}">
          <p14:sldIdLst>
            <p14:sldId id="399"/>
            <p14:sldId id="669"/>
            <p14:sldId id="400"/>
            <p14:sldId id="677"/>
            <p14:sldId id="257"/>
            <p14:sldId id="494"/>
            <p14:sldId id="491"/>
            <p14:sldId id="492"/>
            <p14:sldId id="495"/>
            <p14:sldId id="493"/>
            <p14:sldId id="497"/>
            <p14:sldId id="498"/>
            <p14:sldId id="500"/>
            <p14:sldId id="364"/>
            <p14:sldId id="499"/>
            <p14:sldId id="380"/>
            <p14:sldId id="502"/>
            <p14:sldId id="316"/>
            <p14:sldId id="490"/>
            <p14:sldId id="486"/>
            <p14:sldId id="379"/>
            <p14:sldId id="378"/>
            <p14:sldId id="376"/>
            <p14:sldId id="488"/>
            <p14:sldId id="375"/>
            <p14:sldId id="374"/>
            <p14:sldId id="465"/>
            <p14:sldId id="676"/>
            <p14:sldId id="475"/>
            <p14:sldId id="514"/>
            <p14:sldId id="515"/>
            <p14:sldId id="516"/>
            <p14:sldId id="513"/>
            <p14:sldId id="512"/>
            <p14:sldId id="517"/>
            <p14:sldId id="520"/>
            <p14:sldId id="522"/>
            <p14:sldId id="523"/>
            <p14:sldId id="519"/>
            <p14:sldId id="524"/>
            <p14:sldId id="525"/>
            <p14:sldId id="526"/>
            <p14:sldId id="527"/>
            <p14:sldId id="531"/>
            <p14:sldId id="529"/>
            <p14:sldId id="530"/>
            <p14:sldId id="532"/>
            <p14:sldId id="533"/>
            <p14:sldId id="536"/>
            <p14:sldId id="534"/>
            <p14:sldId id="537"/>
            <p14:sldId id="540"/>
            <p14:sldId id="538"/>
            <p14:sldId id="541"/>
            <p14:sldId id="539"/>
            <p14:sldId id="542"/>
            <p14:sldId id="543"/>
            <p14:sldId id="544"/>
            <p14:sldId id="545"/>
            <p14:sldId id="546"/>
            <p14:sldId id="547"/>
            <p14:sldId id="548"/>
            <p14:sldId id="489"/>
            <p14:sldId id="426"/>
            <p14:sldId id="405"/>
            <p14:sldId id="404"/>
            <p14:sldId id="408"/>
            <p14:sldId id="403"/>
            <p14:sldId id="407"/>
            <p14:sldId id="409"/>
            <p14:sldId id="414"/>
            <p14:sldId id="411"/>
            <p14:sldId id="415"/>
            <p14:sldId id="412"/>
            <p14:sldId id="413"/>
            <p14:sldId id="416"/>
            <p14:sldId id="418"/>
            <p14:sldId id="419"/>
            <p14:sldId id="417"/>
            <p14:sldId id="410"/>
            <p14:sldId id="420"/>
            <p14:sldId id="421"/>
            <p14:sldId id="422"/>
            <p14:sldId id="425"/>
            <p14:sldId id="424"/>
            <p14:sldId id="423"/>
            <p14:sldId id="427"/>
            <p14:sldId id="428"/>
            <p14:sldId id="430"/>
            <p14:sldId id="431"/>
            <p14:sldId id="678"/>
            <p14:sldId id="476"/>
            <p14:sldId id="672"/>
            <p14:sldId id="673"/>
            <p14:sldId id="674"/>
            <p14:sldId id="675"/>
            <p14:sldId id="501"/>
            <p14:sldId id="652"/>
            <p14:sldId id="260"/>
            <p14:sldId id="261"/>
            <p14:sldId id="648"/>
            <p14:sldId id="649"/>
            <p14:sldId id="651"/>
            <p14:sldId id="660"/>
            <p14:sldId id="661"/>
            <p14:sldId id="662"/>
            <p14:sldId id="663"/>
            <p14:sldId id="664"/>
            <p14:sldId id="679"/>
            <p14:sldId id="343"/>
            <p14:sldId id="680"/>
            <p14:sldId id="681"/>
            <p14:sldId id="682"/>
            <p14:sldId id="683"/>
            <p14:sldId id="314"/>
            <p14:sldId id="684"/>
            <p14:sldId id="685"/>
            <p14:sldId id="259"/>
            <p14:sldId id="258"/>
            <p14:sldId id="264"/>
            <p14:sldId id="644"/>
            <p14:sldId id="266"/>
            <p14:sldId id="267"/>
            <p14:sldId id="268"/>
            <p14:sldId id="269"/>
            <p14:sldId id="270"/>
            <p14:sldId id="271"/>
            <p14:sldId id="272"/>
            <p14:sldId id="275"/>
            <p14:sldId id="276"/>
            <p14:sldId id="277"/>
            <p14:sldId id="278"/>
            <p14:sldId id="643"/>
            <p14:sldId id="280"/>
            <p14:sldId id="686"/>
            <p14:sldId id="338"/>
            <p14:sldId id="6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D4CCD4"/>
    <a:srgbClr val="E88A2C"/>
    <a:srgbClr val="80AE3D"/>
    <a:srgbClr val="6300A9"/>
    <a:srgbClr val="96639E"/>
    <a:srgbClr val="0C77C3"/>
    <a:srgbClr val="9D739E"/>
    <a:srgbClr val="F9C853"/>
    <a:srgbClr val="F9C5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1" autoAdjust="0"/>
    <p:restoredTop sz="86418"/>
  </p:normalViewPr>
  <p:slideViewPr>
    <p:cSldViewPr snapToGrid="0" snapToObjects="1">
      <p:cViewPr varScale="1">
        <p:scale>
          <a:sx n="58" d="100"/>
          <a:sy n="58" d="100"/>
        </p:scale>
        <p:origin x="160"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148" d="100"/>
          <a:sy n="148" d="100"/>
        </p:scale>
        <p:origin x="4432"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9D739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412-A742-995C-586D293C312C}"/>
            </c:ext>
          </c:extLst>
        </c:ser>
        <c:ser>
          <c:idx val="1"/>
          <c:order val="1"/>
          <c:tx>
            <c:strRef>
              <c:f>Sheet1!$C$1</c:f>
              <c:strCache>
                <c:ptCount val="1"/>
                <c:pt idx="0">
                  <c:v>Series 2</c:v>
                </c:pt>
              </c:strCache>
            </c:strRef>
          </c:tx>
          <c:spPr>
            <a:solidFill>
              <a:srgbClr val="00B8E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412-A742-995C-586D293C312C}"/>
            </c:ext>
          </c:extLst>
        </c:ser>
        <c:ser>
          <c:idx val="2"/>
          <c:order val="2"/>
          <c:tx>
            <c:strRef>
              <c:f>Sheet1!$D$1</c:f>
              <c:strCache>
                <c:ptCount val="1"/>
                <c:pt idx="0">
                  <c:v>Series 3</c:v>
                </c:pt>
              </c:strCache>
            </c:strRef>
          </c:tx>
          <c:spPr>
            <a:solidFill>
              <a:srgbClr val="F9C85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412-A742-995C-586D293C312C}"/>
            </c:ext>
          </c:extLst>
        </c:ser>
        <c:dLbls>
          <c:showLegendKey val="0"/>
          <c:showVal val="0"/>
          <c:showCatName val="0"/>
          <c:showSerName val="0"/>
          <c:showPercent val="0"/>
          <c:showBubbleSize val="0"/>
        </c:dLbls>
        <c:gapWidth val="219"/>
        <c:overlap val="-27"/>
        <c:axId val="297581856"/>
        <c:axId val="297579504"/>
      </c:barChart>
      <c:catAx>
        <c:axId val="297581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579504"/>
        <c:crosses val="autoZero"/>
        <c:auto val="1"/>
        <c:lblAlgn val="ctr"/>
        <c:lblOffset val="100"/>
        <c:noMultiLvlLbl val="0"/>
      </c:catAx>
      <c:valAx>
        <c:axId val="297579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58185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6FE14B-3ACE-C14B-976F-D4DD09CFBFB4}" type="datetimeFigureOut">
              <a:rPr lang="en-US" smtClean="0"/>
              <a:t>2/25/2023</a:t>
            </a:fld>
            <a:endParaRPr lang="en-US"/>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479B3-42F7-3944-841C-181ACE96E93A}" type="slidenum">
              <a:rPr lang="en-US" smtClean="0"/>
              <a:t>‹#›</a:t>
            </a:fld>
            <a:endParaRPr lang="en-US"/>
          </a:p>
        </p:txBody>
      </p:sp>
    </p:spTree>
    <p:extLst>
      <p:ext uri="{BB962C8B-B14F-4D97-AF65-F5344CB8AC3E}">
        <p14:creationId xmlns:p14="http://schemas.microsoft.com/office/powerpoint/2010/main" val="947383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FFB5D-C1F5-2842-8CAF-C81518F68F7E}" type="datetimeFigureOut">
              <a:rPr lang="en-US" smtClean="0"/>
              <a:t>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F6536-074C-7C47-ADA5-29478494173A}" type="slidenum">
              <a:rPr lang="en-US" smtClean="0"/>
              <a:t>‹#›</a:t>
            </a:fld>
            <a:endParaRPr lang="en-US"/>
          </a:p>
        </p:txBody>
      </p:sp>
    </p:spTree>
    <p:extLst>
      <p:ext uri="{BB962C8B-B14F-4D97-AF65-F5344CB8AC3E}">
        <p14:creationId xmlns:p14="http://schemas.microsoft.com/office/powerpoint/2010/main" val="204175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1F6536-074C-7C47-ADA5-29478494173A}" type="slidenum">
              <a:rPr lang="en-US" smtClean="0"/>
              <a:t>1</a:t>
            </a:fld>
            <a:endParaRPr lang="en-US"/>
          </a:p>
        </p:txBody>
      </p:sp>
    </p:spTree>
    <p:extLst>
      <p:ext uri="{BB962C8B-B14F-4D97-AF65-F5344CB8AC3E}">
        <p14:creationId xmlns:p14="http://schemas.microsoft.com/office/powerpoint/2010/main" val="2100962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61CBC34C-9FF9-4E0B-A208-826EC63E39CE}" type="slidenum">
              <a:rPr lang="en-GB" smtClean="0"/>
              <a:t>25</a:t>
            </a:fld>
            <a:endParaRPr lang="en-GB"/>
          </a:p>
        </p:txBody>
      </p:sp>
    </p:spTree>
    <p:extLst>
      <p:ext uri="{BB962C8B-B14F-4D97-AF65-F5344CB8AC3E}">
        <p14:creationId xmlns:p14="http://schemas.microsoft.com/office/powerpoint/2010/main" val="1250296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26</a:t>
            </a:fld>
            <a:endParaRPr lang="en-GB"/>
          </a:p>
        </p:txBody>
      </p:sp>
    </p:spTree>
    <p:extLst>
      <p:ext uri="{BB962C8B-B14F-4D97-AF65-F5344CB8AC3E}">
        <p14:creationId xmlns:p14="http://schemas.microsoft.com/office/powerpoint/2010/main" val="1231470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epochs should we use ? That’s again another hyper parameter</a:t>
            </a:r>
          </a:p>
        </p:txBody>
      </p:sp>
      <p:sp>
        <p:nvSpPr>
          <p:cNvPr id="4" name="Slide Number Placeholder 3"/>
          <p:cNvSpPr>
            <a:spLocks noGrp="1"/>
          </p:cNvSpPr>
          <p:nvPr>
            <p:ph type="sldNum" sz="quarter" idx="5"/>
          </p:nvPr>
        </p:nvSpPr>
        <p:spPr/>
        <p:txBody>
          <a:bodyPr/>
          <a:lstStyle/>
          <a:p>
            <a:fld id="{DA86195E-91D1-4B24-AC5A-BAFFB32C0832}" type="slidenum">
              <a:rPr lang="en-GB" smtClean="0"/>
              <a:t>110</a:t>
            </a:fld>
            <a:endParaRPr lang="en-GB"/>
          </a:p>
        </p:txBody>
      </p:sp>
    </p:spTree>
    <p:extLst>
      <p:ext uri="{BB962C8B-B14F-4D97-AF65-F5344CB8AC3E}">
        <p14:creationId xmlns:p14="http://schemas.microsoft.com/office/powerpoint/2010/main" val="3463401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epochs should we use ? That’s again another hyper parameter</a:t>
            </a:r>
          </a:p>
        </p:txBody>
      </p:sp>
      <p:sp>
        <p:nvSpPr>
          <p:cNvPr id="4" name="Slide Number Placeholder 3"/>
          <p:cNvSpPr>
            <a:spLocks noGrp="1"/>
          </p:cNvSpPr>
          <p:nvPr>
            <p:ph type="sldNum" sz="quarter" idx="5"/>
          </p:nvPr>
        </p:nvSpPr>
        <p:spPr/>
        <p:txBody>
          <a:bodyPr/>
          <a:lstStyle/>
          <a:p>
            <a:fld id="{DA86195E-91D1-4B24-AC5A-BAFFB32C0832}" type="slidenum">
              <a:rPr lang="en-GB" smtClean="0"/>
              <a:t>111</a:t>
            </a:fld>
            <a:endParaRPr lang="en-GB"/>
          </a:p>
        </p:txBody>
      </p:sp>
    </p:spTree>
    <p:extLst>
      <p:ext uri="{BB962C8B-B14F-4D97-AF65-F5344CB8AC3E}">
        <p14:creationId xmlns:p14="http://schemas.microsoft.com/office/powerpoint/2010/main" val="4080176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115</a:t>
            </a:fld>
            <a:endParaRPr lang="zh-TW" altLang="en-US"/>
          </a:p>
        </p:txBody>
      </p:sp>
    </p:spTree>
    <p:extLst>
      <p:ext uri="{BB962C8B-B14F-4D97-AF65-F5344CB8AC3E}">
        <p14:creationId xmlns:p14="http://schemas.microsoft.com/office/powerpoint/2010/main" val="78463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We care about the slope of the tangent line because it informs us about the </a:t>
            </a:r>
            <a:r>
              <a:rPr lang="en-GB" sz="1200" b="0" i="1" u="none" strike="noStrike" kern="1200" dirty="0">
                <a:solidFill>
                  <a:schemeClr val="tx1"/>
                </a:solidFill>
                <a:effectLst/>
                <a:latin typeface="+mn-lt"/>
                <a:ea typeface="+mn-ea"/>
                <a:cs typeface="+mn-cs"/>
              </a:rPr>
              <a:t>impact</a:t>
            </a:r>
            <a:r>
              <a:rPr lang="en-GB" sz="1200" b="0" i="0" u="none" strike="noStrike" kern="1200" dirty="0">
                <a:solidFill>
                  <a:schemeClr val="tx1"/>
                </a:solidFill>
                <a:effectLst/>
                <a:latin typeface="+mn-lt"/>
                <a:ea typeface="+mn-ea"/>
                <a:cs typeface="+mn-cs"/>
              </a:rPr>
              <a:t> that </a:t>
            </a:r>
            <a:r>
              <a:rPr lang="en-GB" sz="1200" b="0" i="1" u="none" strike="noStrike" kern="1200" dirty="0">
                <a:solidFill>
                  <a:schemeClr val="tx1"/>
                </a:solidFill>
                <a:effectLst/>
                <a:latin typeface="+mn-lt"/>
                <a:ea typeface="+mn-ea"/>
                <a:cs typeface="+mn-cs"/>
              </a:rPr>
              <a:t>x</a:t>
            </a:r>
            <a:r>
              <a:rPr lang="en-GB" sz="1200" b="0" i="0" u="none" strike="noStrike" kern="1200" dirty="0">
                <a:solidFill>
                  <a:schemeClr val="tx1"/>
                </a:solidFill>
                <a:effectLst/>
                <a:latin typeface="+mn-lt"/>
                <a:ea typeface="+mn-ea"/>
                <a:cs typeface="+mn-cs"/>
              </a:rPr>
              <a:t> has on this function at a particular point, referred to as the </a:t>
            </a:r>
            <a:r>
              <a:rPr lang="en-GB" sz="1200" b="1" i="0" u="none" strike="noStrike" kern="1200" dirty="0">
                <a:solidFill>
                  <a:schemeClr val="tx1"/>
                </a:solidFill>
                <a:effectLst/>
                <a:latin typeface="+mn-lt"/>
                <a:ea typeface="+mn-ea"/>
                <a:cs typeface="+mn-cs"/>
              </a:rPr>
              <a:t>instantaneous rate of change</a:t>
            </a:r>
            <a:r>
              <a:rPr lang="en-GB" sz="1200" b="0" i="0" u="none" strike="noStrike" kern="1200" dirty="0">
                <a:solidFill>
                  <a:schemeClr val="tx1"/>
                </a:solidFill>
                <a:effectLst/>
                <a:latin typeface="+mn-lt"/>
                <a:ea typeface="+mn-ea"/>
                <a:cs typeface="+mn-cs"/>
              </a:rPr>
              <a:t>. We will use this concept to determine the effect of a specific weight or bias on the overall loss function given a sample.</a:t>
            </a:r>
            <a:endParaRPr lang="en-US" dirty="0"/>
          </a:p>
        </p:txBody>
      </p:sp>
      <p:sp>
        <p:nvSpPr>
          <p:cNvPr id="4" name="Slide Number Placeholder 3"/>
          <p:cNvSpPr>
            <a:spLocks noGrp="1"/>
          </p:cNvSpPr>
          <p:nvPr>
            <p:ph type="sldNum" sz="quarter" idx="5"/>
          </p:nvPr>
        </p:nvSpPr>
        <p:spPr/>
        <p:txBody>
          <a:bodyPr/>
          <a:lstStyle/>
          <a:p>
            <a:fld id="{CD7B4C43-B050-CB4B-87BD-738AF961F033}" type="slidenum">
              <a:rPr lang="en-US" smtClean="0"/>
              <a:t>117</a:t>
            </a:fld>
            <a:endParaRPr lang="en-US"/>
          </a:p>
        </p:txBody>
      </p:sp>
    </p:spTree>
    <p:extLst>
      <p:ext uri="{BB962C8B-B14F-4D97-AF65-F5344CB8AC3E}">
        <p14:creationId xmlns:p14="http://schemas.microsoft.com/office/powerpoint/2010/main" val="3878483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B4C43-B050-CB4B-87BD-738AF961F033}" type="slidenum">
              <a:rPr lang="en-US" smtClean="0"/>
              <a:t>118</a:t>
            </a:fld>
            <a:endParaRPr lang="en-US"/>
          </a:p>
        </p:txBody>
      </p:sp>
    </p:spTree>
    <p:extLst>
      <p:ext uri="{BB962C8B-B14F-4D97-AF65-F5344CB8AC3E}">
        <p14:creationId xmlns:p14="http://schemas.microsoft.com/office/powerpoint/2010/main" val="356915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to learn the impact of all of the inputs, weights, and biases to the neuron output and at the end of the loss function, we need to calculate the derivative of each operation performed during the forward pass in the neuron and the whole model. To do that and get answers, we’ll need to use the </a:t>
            </a:r>
            <a:r>
              <a:rPr lang="en-GB" sz="1200" b="1" i="0" u="none" strike="noStrike" kern="1200" dirty="0">
                <a:solidFill>
                  <a:schemeClr val="tx1"/>
                </a:solidFill>
                <a:effectLst/>
                <a:latin typeface="+mn-lt"/>
                <a:ea typeface="+mn-ea"/>
                <a:cs typeface="+mn-cs"/>
              </a:rPr>
              <a:t>chain rule</a:t>
            </a:r>
            <a:r>
              <a:rPr lang="en-GB" sz="1200" b="0" i="0" u="none" strike="noStrike" kern="1200" dirty="0">
                <a:solidFill>
                  <a:schemeClr val="tx1"/>
                </a:solidFill>
                <a:effectLst/>
                <a:latin typeface="+mn-lt"/>
                <a:ea typeface="+mn-ea"/>
                <a:cs typeface="+mn-cs"/>
              </a:rPr>
              <a:t>, </a:t>
            </a: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We are interested in the </a:t>
            </a:r>
            <a:r>
              <a:rPr lang="en-GB" sz="1200" b="1" i="0" u="none" strike="noStrike" kern="1200" dirty="0">
                <a:solidFill>
                  <a:schemeClr val="tx1"/>
                </a:solidFill>
                <a:effectLst/>
                <a:latin typeface="+mn-lt"/>
                <a:ea typeface="+mn-ea"/>
                <a:cs typeface="+mn-cs"/>
              </a:rPr>
              <a:t>partial derivatives</a:t>
            </a:r>
            <a:r>
              <a:rPr lang="en-GB" sz="1200" b="0" i="0" u="none" strike="noStrike" kern="1200" dirty="0">
                <a:solidFill>
                  <a:schemeClr val="tx1"/>
                </a:solidFill>
                <a:effectLst/>
                <a:latin typeface="+mn-lt"/>
                <a:ea typeface="+mn-ea"/>
                <a:cs typeface="+mn-cs"/>
              </a:rPr>
              <a:t>, a situation where we try to find the impact of the given input to the output while treating all of the other inputs as constants. We are interested in the impact of singular inputs since our goal, in the model, is to update parameters.</a:t>
            </a: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gradient</a:t>
            </a:r>
            <a:r>
              <a:rPr lang="en-GB" sz="1200" b="0" i="0" u="none" strike="noStrike" kern="1200" dirty="0">
                <a:solidFill>
                  <a:schemeClr val="tx1"/>
                </a:solidFill>
                <a:effectLst/>
                <a:latin typeface="+mn-lt"/>
                <a:ea typeface="+mn-ea"/>
                <a:cs typeface="+mn-cs"/>
              </a:rPr>
              <a:t> is a vector of the size of inputs containing partial derivative solutions with respect to each of the inputs.</a:t>
            </a:r>
            <a:br>
              <a:rPr lang="en-GB" dirty="0"/>
            </a:br>
            <a:endParaRPr lang="en-US" dirty="0"/>
          </a:p>
        </p:txBody>
      </p:sp>
      <p:sp>
        <p:nvSpPr>
          <p:cNvPr id="4" name="Slide Number Placeholder 3"/>
          <p:cNvSpPr>
            <a:spLocks noGrp="1"/>
          </p:cNvSpPr>
          <p:nvPr>
            <p:ph type="sldNum" sz="quarter" idx="5"/>
          </p:nvPr>
        </p:nvSpPr>
        <p:spPr/>
        <p:txBody>
          <a:bodyPr/>
          <a:lstStyle/>
          <a:p>
            <a:fld id="{CD7B4C43-B050-CB4B-87BD-738AF961F033}" type="slidenum">
              <a:rPr lang="en-US" smtClean="0"/>
              <a:t>119</a:t>
            </a:fld>
            <a:endParaRPr lang="en-US"/>
          </a:p>
        </p:txBody>
      </p:sp>
    </p:spTree>
    <p:extLst>
      <p:ext uri="{BB962C8B-B14F-4D97-AF65-F5344CB8AC3E}">
        <p14:creationId xmlns:p14="http://schemas.microsoft.com/office/powerpoint/2010/main" val="4006489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For this example, let’s assume that our neuron receives a gradient of </a:t>
            </a:r>
            <a:r>
              <a:rPr lang="en-GB" sz="1200" b="0" i="1" u="none" strike="noStrike" kern="1200" dirty="0">
                <a:solidFill>
                  <a:schemeClr val="tx1"/>
                </a:solidFill>
                <a:effectLst/>
                <a:latin typeface="+mn-lt"/>
                <a:ea typeface="+mn-ea"/>
                <a:cs typeface="+mn-cs"/>
              </a:rPr>
              <a:t>1</a:t>
            </a:r>
            <a:r>
              <a:rPr lang="en-GB" sz="1200" b="0" i="0" u="none" strike="noStrike" kern="1200" dirty="0">
                <a:solidFill>
                  <a:schemeClr val="tx1"/>
                </a:solidFill>
                <a:effectLst/>
                <a:latin typeface="+mn-lt"/>
                <a:ea typeface="+mn-ea"/>
                <a:cs typeface="+mn-cs"/>
              </a:rPr>
              <a:t> from the next layer. We’re making up this value for demonstration purposes, and a value of </a:t>
            </a:r>
            <a:r>
              <a:rPr lang="en-GB" sz="1200" b="0" i="1" u="none" strike="noStrike" kern="1200" dirty="0">
                <a:solidFill>
                  <a:schemeClr val="tx1"/>
                </a:solidFill>
                <a:effectLst/>
                <a:latin typeface="+mn-lt"/>
                <a:ea typeface="+mn-ea"/>
                <a:cs typeface="+mn-cs"/>
              </a:rPr>
              <a:t>1</a:t>
            </a:r>
            <a:r>
              <a:rPr lang="en-GB" sz="1200" b="0" i="0" u="none" strike="noStrike" kern="1200" dirty="0">
                <a:solidFill>
                  <a:schemeClr val="tx1"/>
                </a:solidFill>
                <a:effectLst/>
                <a:latin typeface="+mn-lt"/>
                <a:ea typeface="+mn-ea"/>
                <a:cs typeface="+mn-cs"/>
              </a:rPr>
              <a:t> won’t change the values, which means that we can more easily show all of the processes. We are going to use the colour of red for derivatives</a:t>
            </a:r>
            <a:endParaRPr lang="en-US" dirty="0"/>
          </a:p>
        </p:txBody>
      </p:sp>
      <p:sp>
        <p:nvSpPr>
          <p:cNvPr id="4" name="Slide Number Placeholder 3"/>
          <p:cNvSpPr>
            <a:spLocks noGrp="1"/>
          </p:cNvSpPr>
          <p:nvPr>
            <p:ph type="sldNum" sz="quarter" idx="5"/>
          </p:nvPr>
        </p:nvSpPr>
        <p:spPr/>
        <p:txBody>
          <a:bodyPr/>
          <a:lstStyle/>
          <a:p>
            <a:fld id="{CD7B4C43-B050-CB4B-87BD-738AF961F033}" type="slidenum">
              <a:rPr lang="en-US" smtClean="0"/>
              <a:t>120</a:t>
            </a:fld>
            <a:endParaRPr lang="en-US"/>
          </a:p>
        </p:txBody>
      </p:sp>
    </p:spTree>
    <p:extLst>
      <p:ext uri="{BB962C8B-B14F-4D97-AF65-F5344CB8AC3E}">
        <p14:creationId xmlns:p14="http://schemas.microsoft.com/office/powerpoint/2010/main" val="4239892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For this example, let’s assume that our neuron receives a gradient of </a:t>
            </a:r>
            <a:r>
              <a:rPr lang="en-GB" sz="1200" b="0" i="1" u="none" strike="noStrike" kern="1200" dirty="0">
                <a:solidFill>
                  <a:schemeClr val="tx1"/>
                </a:solidFill>
                <a:effectLst/>
                <a:latin typeface="+mn-lt"/>
                <a:ea typeface="+mn-ea"/>
                <a:cs typeface="+mn-cs"/>
              </a:rPr>
              <a:t>1</a:t>
            </a:r>
            <a:r>
              <a:rPr lang="en-GB" sz="1200" b="0" i="0" u="none" strike="noStrike" kern="1200" dirty="0">
                <a:solidFill>
                  <a:schemeClr val="tx1"/>
                </a:solidFill>
                <a:effectLst/>
                <a:latin typeface="+mn-lt"/>
                <a:ea typeface="+mn-ea"/>
                <a:cs typeface="+mn-cs"/>
              </a:rPr>
              <a:t> from the next layer. We’re making up this value for demonstration purposes, and a value of </a:t>
            </a:r>
            <a:r>
              <a:rPr lang="en-GB" sz="1200" b="0" i="1" u="none" strike="noStrike" kern="1200" dirty="0">
                <a:solidFill>
                  <a:schemeClr val="tx1"/>
                </a:solidFill>
                <a:effectLst/>
                <a:latin typeface="+mn-lt"/>
                <a:ea typeface="+mn-ea"/>
                <a:cs typeface="+mn-cs"/>
              </a:rPr>
              <a:t>1</a:t>
            </a:r>
            <a:r>
              <a:rPr lang="en-GB" sz="1200" b="0" i="0" u="none" strike="noStrike" kern="1200" dirty="0">
                <a:solidFill>
                  <a:schemeClr val="tx1"/>
                </a:solidFill>
                <a:effectLst/>
                <a:latin typeface="+mn-lt"/>
                <a:ea typeface="+mn-ea"/>
                <a:cs typeface="+mn-cs"/>
              </a:rPr>
              <a:t> won’t change the values, which means that we can more easily show all of the processes. We are going to use the colour of red for derivatives</a:t>
            </a:r>
            <a:endParaRPr lang="en-US" dirty="0"/>
          </a:p>
        </p:txBody>
      </p:sp>
      <p:sp>
        <p:nvSpPr>
          <p:cNvPr id="4" name="Slide Number Placeholder 3"/>
          <p:cNvSpPr>
            <a:spLocks noGrp="1"/>
          </p:cNvSpPr>
          <p:nvPr>
            <p:ph type="sldNum" sz="quarter" idx="5"/>
          </p:nvPr>
        </p:nvSpPr>
        <p:spPr/>
        <p:txBody>
          <a:bodyPr/>
          <a:lstStyle/>
          <a:p>
            <a:fld id="{CD7B4C43-B050-CB4B-87BD-738AF961F033}" type="slidenum">
              <a:rPr lang="en-US" smtClean="0"/>
              <a:t>121</a:t>
            </a:fld>
            <a:endParaRPr lang="en-US"/>
          </a:p>
        </p:txBody>
      </p:sp>
    </p:spTree>
    <p:extLst>
      <p:ext uri="{BB962C8B-B14F-4D97-AF65-F5344CB8AC3E}">
        <p14:creationId xmlns:p14="http://schemas.microsoft.com/office/powerpoint/2010/main" val="48497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13</a:t>
            </a:fld>
            <a:endParaRPr lang="en-GB"/>
          </a:p>
        </p:txBody>
      </p:sp>
    </p:spTree>
    <p:extLst>
      <p:ext uri="{BB962C8B-B14F-4D97-AF65-F5344CB8AC3E}">
        <p14:creationId xmlns:p14="http://schemas.microsoft.com/office/powerpoint/2010/main" val="3302739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Closely examine the following slides if you want to really dive deeply into the mathematics behind backpropagation. </a:t>
            </a:r>
          </a:p>
        </p:txBody>
      </p:sp>
      <p:sp>
        <p:nvSpPr>
          <p:cNvPr id="4" name="Slide Number Placeholder 3"/>
          <p:cNvSpPr>
            <a:spLocks noGrp="1"/>
          </p:cNvSpPr>
          <p:nvPr>
            <p:ph type="sldNum" sz="quarter" idx="5"/>
          </p:nvPr>
        </p:nvSpPr>
        <p:spPr/>
        <p:txBody>
          <a:bodyPr/>
          <a:lstStyle/>
          <a:p>
            <a:fld id="{551F6536-074C-7C47-ADA5-29478494173A}" type="slidenum">
              <a:rPr lang="en-US" smtClean="0"/>
              <a:t>122</a:t>
            </a:fld>
            <a:endParaRPr lang="en-US"/>
          </a:p>
        </p:txBody>
      </p:sp>
    </p:spTree>
    <p:extLst>
      <p:ext uri="{BB962C8B-B14F-4D97-AF65-F5344CB8AC3E}">
        <p14:creationId xmlns:p14="http://schemas.microsoft.com/office/powerpoint/2010/main" val="1937903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B4C43-B050-CB4B-87BD-738AF961F033}" type="slidenum">
              <a:rPr lang="en-US" smtClean="0"/>
              <a:t>131</a:t>
            </a:fld>
            <a:endParaRPr lang="en-US"/>
          </a:p>
        </p:txBody>
      </p:sp>
    </p:spTree>
    <p:extLst>
      <p:ext uri="{BB962C8B-B14F-4D97-AF65-F5344CB8AC3E}">
        <p14:creationId xmlns:p14="http://schemas.microsoft.com/office/powerpoint/2010/main" val="1283981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B4C43-B050-CB4B-87BD-738AF961F033}" type="slidenum">
              <a:rPr lang="en-US" smtClean="0"/>
              <a:t>132</a:t>
            </a:fld>
            <a:endParaRPr lang="en-US"/>
          </a:p>
        </p:txBody>
      </p:sp>
    </p:spTree>
    <p:extLst>
      <p:ext uri="{BB962C8B-B14F-4D97-AF65-F5344CB8AC3E}">
        <p14:creationId xmlns:p14="http://schemas.microsoft.com/office/powerpoint/2010/main" val="414482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r>
              <a:rPr lang="en-GB" dirty="0"/>
            </a:br>
            <a:endParaRPr lang="en-US" dirty="0"/>
          </a:p>
        </p:txBody>
      </p:sp>
      <p:sp>
        <p:nvSpPr>
          <p:cNvPr id="4" name="Slide Number Placeholder 3"/>
          <p:cNvSpPr>
            <a:spLocks noGrp="1"/>
          </p:cNvSpPr>
          <p:nvPr>
            <p:ph type="sldNum" sz="quarter" idx="5"/>
          </p:nvPr>
        </p:nvSpPr>
        <p:spPr/>
        <p:txBody>
          <a:bodyPr/>
          <a:lstStyle/>
          <a:p>
            <a:fld id="{CD7B4C43-B050-CB4B-87BD-738AF961F033}" type="slidenum">
              <a:rPr lang="en-US" smtClean="0"/>
              <a:t>133</a:t>
            </a:fld>
            <a:endParaRPr lang="en-US"/>
          </a:p>
        </p:txBody>
      </p:sp>
    </p:spTree>
    <p:extLst>
      <p:ext uri="{BB962C8B-B14F-4D97-AF65-F5344CB8AC3E}">
        <p14:creationId xmlns:p14="http://schemas.microsoft.com/office/powerpoint/2010/main" val="1695423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In the </a:t>
            </a:r>
            <a:r>
              <a:rPr lang="en-GB" sz="1200" b="0" i="1" u="none" strike="noStrike" kern="1200" dirty="0">
                <a:solidFill>
                  <a:schemeClr val="tx1"/>
                </a:solidFill>
                <a:effectLst/>
                <a:latin typeface="+mn-lt"/>
                <a:ea typeface="+mn-ea"/>
                <a:cs typeface="+mn-cs"/>
              </a:rPr>
              <a:t>gradient descent method</a:t>
            </a:r>
            <a:r>
              <a:rPr lang="en-GB" sz="1200" b="0" i="0" u="none" strike="noStrike" kern="1200" dirty="0">
                <a:solidFill>
                  <a:schemeClr val="tx1"/>
                </a:solidFill>
                <a:effectLst/>
                <a:latin typeface="+mn-lt"/>
                <a:ea typeface="+mn-ea"/>
                <a:cs typeface="+mn-cs"/>
              </a:rPr>
              <a:t> of optimization, a </a:t>
            </a:r>
            <a:r>
              <a:rPr lang="en-GB" sz="1200" b="0" i="1" u="none" strike="noStrike" kern="1200" dirty="0">
                <a:solidFill>
                  <a:schemeClr val="tx1"/>
                </a:solidFill>
                <a:effectLst/>
                <a:latin typeface="+mn-lt"/>
                <a:ea typeface="+mn-ea"/>
                <a:cs typeface="+mn-cs"/>
              </a:rPr>
              <a:t>hypothesis</a:t>
            </a:r>
            <a:r>
              <a:rPr lang="en-GB" sz="1200" b="0" i="0" u="none" strike="noStrike" kern="1200" dirty="0">
                <a:solidFill>
                  <a:schemeClr val="tx1"/>
                </a:solidFill>
                <a:effectLst/>
                <a:latin typeface="+mn-lt"/>
                <a:ea typeface="+mn-ea"/>
                <a:cs typeface="+mn-cs"/>
              </a:rPr>
              <a:t> function, (i.e. the function to be approximated by our ANN)</a:t>
            </a:r>
          </a:p>
          <a:p>
            <a:r>
              <a:rPr lang="en-GB" sz="1200" b="0" i="0" u="none" strike="noStrike" kern="1200" dirty="0">
                <a:solidFill>
                  <a:schemeClr val="tx1"/>
                </a:solidFill>
                <a:effectLst/>
                <a:latin typeface="+mn-lt"/>
                <a:ea typeface="+mn-ea"/>
                <a:cs typeface="+mn-cs"/>
              </a:rPr>
              <a:t>is fitted to the training data set, by minimizing an associated </a:t>
            </a:r>
            <a:r>
              <a:rPr lang="en-GB" sz="1200" b="0" i="1" u="none" strike="noStrike" kern="1200" dirty="0">
                <a:solidFill>
                  <a:schemeClr val="tx1"/>
                </a:solidFill>
                <a:effectLst/>
                <a:latin typeface="+mn-lt"/>
                <a:ea typeface="+mn-ea"/>
                <a:cs typeface="+mn-cs"/>
              </a:rPr>
              <a:t>cost(or loss or error)</a:t>
            </a:r>
            <a:r>
              <a:rPr lang="en-GB"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in terms of the parameters </a:t>
            </a:r>
            <a:r>
              <a:rPr lang="el-GR" sz="1200" b="1" i="1" u="none" strike="noStrike" kern="1200" dirty="0">
                <a:solidFill>
                  <a:schemeClr val="tx1"/>
                </a:solidFill>
                <a:effectLst/>
                <a:latin typeface="+mn-lt"/>
                <a:ea typeface="+mn-ea"/>
                <a:cs typeface="+mn-cs"/>
              </a:rPr>
              <a:t>θ</a:t>
            </a:r>
            <a:endParaRPr lang="en-GB" sz="1200" b="1" i="1" u="none" strike="noStrike" kern="1200" dirty="0">
              <a:solidFill>
                <a:schemeClr val="tx1"/>
              </a:solidFill>
              <a:effectLst/>
              <a:latin typeface="+mn-lt"/>
              <a:ea typeface="+mn-ea"/>
              <a:cs typeface="+mn-cs"/>
            </a:endParaRPr>
          </a:p>
          <a:p>
            <a:r>
              <a:rPr lang="en-GB" sz="1200" b="0" i="1" u="none" strike="noStrike" kern="1200" dirty="0">
                <a:solidFill>
                  <a:schemeClr val="tx1"/>
                </a:solidFill>
                <a:effectLst/>
                <a:latin typeface="+mn-lt"/>
                <a:ea typeface="+mn-ea"/>
                <a:cs typeface="+mn-cs"/>
              </a:rPr>
              <a:t>In an ANN the main parameters are its weights and the bias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idea then is to use gradient descent method , starting with a set of initial parameters (weights) and then follows an iterative procedure, changing the values of </a:t>
            </a:r>
            <a:r>
              <a:rPr lang="en-GB" sz="1200" b="0" i="0" u="none" strike="noStrike" kern="1200" dirty="0">
                <a:solidFill>
                  <a:schemeClr val="tx1"/>
                </a:solidFill>
                <a:effectLst/>
                <a:latin typeface="+mn-lt"/>
                <a:ea typeface="+mn-ea"/>
                <a:cs typeface="+mn-cs"/>
              </a:rPr>
              <a:t>our weights</a:t>
            </a:r>
            <a:r>
              <a:rPr lang="en-GB" dirty="0"/>
              <a:t> so that the error decreases.</a:t>
            </a:r>
          </a:p>
          <a:p>
            <a:endParaRPr lang="en-GB" sz="1200" b="1" i="1"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error function describes how closely the hypothesis fits the data for a given choice of </a:t>
            </a:r>
            <a:r>
              <a:rPr lang="el-GR" sz="1200" b="1" i="1" u="none" strike="noStrike" kern="1200" dirty="0">
                <a:solidFill>
                  <a:schemeClr val="tx1"/>
                </a:solidFill>
                <a:effectLst/>
                <a:latin typeface="+mn-lt"/>
                <a:ea typeface="+mn-ea"/>
                <a:cs typeface="+mn-cs"/>
              </a:rPr>
              <a:t>θ</a:t>
            </a:r>
            <a:r>
              <a:rPr lang="el-GR" sz="1200" b="0" i="0" u="none" strike="noStrike" kern="1200" dirty="0">
                <a:solidFill>
                  <a:schemeClr val="tx1"/>
                </a:solidFill>
                <a:effectLst/>
                <a:latin typeface="+mn-lt"/>
                <a:ea typeface="+mn-ea"/>
                <a:cs typeface="+mn-cs"/>
              </a:rPr>
              <a:t>.</a:t>
            </a:r>
          </a:p>
          <a:p>
            <a:r>
              <a:rPr lang="en-GB" dirty="0"/>
              <a:t>The</a:t>
            </a:r>
            <a:r>
              <a:rPr lang="en-GB" baseline="0" dirty="0"/>
              <a:t> question we need to ask here is how should the weights change to reduce the desired minimisation of the error?</a:t>
            </a:r>
          </a:p>
          <a:p>
            <a:endParaRPr lang="en-GB" dirty="0"/>
          </a:p>
          <a:p>
            <a:r>
              <a:rPr lang="en-GB" dirty="0"/>
              <a:t>The slope is marked on the graph and in this case it is a positive gradient. </a:t>
            </a:r>
          </a:p>
          <a:p>
            <a:r>
              <a:rPr lang="en-GB" dirty="0"/>
              <a:t>We begin at a random point (i.e. initial weights) and then according to this picture we want to follow the downward direction, </a:t>
            </a:r>
          </a:p>
          <a:p>
            <a:r>
              <a:rPr lang="en-GB" dirty="0"/>
              <a:t>so we move towards the left. This means we decrease</a:t>
            </a:r>
            <a:r>
              <a:rPr lang="en-GB" baseline="0" dirty="0"/>
              <a:t> w a little.</a:t>
            </a:r>
          </a:p>
          <a:p>
            <a:r>
              <a:rPr lang="en-GB" baseline="0" dirty="0"/>
              <a:t>So we modify w, opposite to the direction of the gradient; this means decrease w when we have a positive gradient </a:t>
            </a:r>
          </a:p>
          <a:p>
            <a:r>
              <a:rPr lang="en-GB" sz="1200" b="0" i="0" u="none" strike="noStrike" kern="1200" dirty="0">
                <a:solidFill>
                  <a:schemeClr val="tx1"/>
                </a:solidFill>
                <a:effectLst/>
                <a:latin typeface="+mn-lt"/>
                <a:ea typeface="+mn-ea"/>
                <a:cs typeface="+mn-cs"/>
              </a:rPr>
              <a:t>We want to gradually move in that direction until the error curve becomes flat and doesn’t change. This is said to be convergence.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Note if we had started on the opposite side we have a negative gradient, so as we move downward we must increase 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B27FF615-612F-4193-BDCF-94638A9E8838}" type="slidenum">
              <a:rPr lang="en-GB" smtClean="0"/>
              <a:t>136</a:t>
            </a:fld>
            <a:endParaRPr lang="en-GB"/>
          </a:p>
        </p:txBody>
      </p:sp>
    </p:spTree>
    <p:extLst>
      <p:ext uri="{BB962C8B-B14F-4D97-AF65-F5344CB8AC3E}">
        <p14:creationId xmlns:p14="http://schemas.microsoft.com/office/powerpoint/2010/main" val="354457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14</a:t>
            </a:fld>
            <a:endParaRPr lang="en-GB"/>
          </a:p>
        </p:txBody>
      </p:sp>
    </p:spTree>
    <p:extLst>
      <p:ext uri="{BB962C8B-B14F-4D97-AF65-F5344CB8AC3E}">
        <p14:creationId xmlns:p14="http://schemas.microsoft.com/office/powerpoint/2010/main" val="3116580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16</a:t>
            </a:fld>
            <a:endParaRPr lang="en-GB"/>
          </a:p>
        </p:txBody>
      </p:sp>
    </p:spTree>
    <p:extLst>
      <p:ext uri="{BB962C8B-B14F-4D97-AF65-F5344CB8AC3E}">
        <p14:creationId xmlns:p14="http://schemas.microsoft.com/office/powerpoint/2010/main" val="217088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CBC34C-9FF9-4E0B-A208-826EC63E39CE}" type="slidenum">
              <a:rPr lang="en-GB" smtClean="0"/>
              <a:t>18</a:t>
            </a:fld>
            <a:endParaRPr lang="en-GB"/>
          </a:p>
        </p:txBody>
      </p:sp>
    </p:spTree>
    <p:extLst>
      <p:ext uri="{BB962C8B-B14F-4D97-AF65-F5344CB8AC3E}">
        <p14:creationId xmlns:p14="http://schemas.microsoft.com/office/powerpoint/2010/main" val="194987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CBC34C-9FF9-4E0B-A208-826EC63E39CE}" type="slidenum">
              <a:rPr lang="en-GB" smtClean="0"/>
              <a:t>20</a:t>
            </a:fld>
            <a:endParaRPr lang="en-GB"/>
          </a:p>
        </p:txBody>
      </p:sp>
    </p:spTree>
    <p:extLst>
      <p:ext uri="{BB962C8B-B14F-4D97-AF65-F5344CB8AC3E}">
        <p14:creationId xmlns:p14="http://schemas.microsoft.com/office/powerpoint/2010/main" val="219811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how might you develop a spam filter? </a:t>
            </a:r>
          </a:p>
          <a:p>
            <a:r>
              <a:rPr lang="en-GB" dirty="0"/>
              <a:t>Once you study the problem you may find some correlations between certain occurrences of words in your email to whether or not the email is spam. Thereafter you would add these as email filter rules.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Maintaining and creating such rules can be manually demanding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Would it not be great if a machine can adapt itself to detect spam automatically?</a:t>
            </a:r>
            <a:endParaRPr lang="en-GB" dirty="0"/>
          </a:p>
          <a:p>
            <a:endParaRPr lang="en-GB" dirty="0"/>
          </a:p>
          <a:p>
            <a:r>
              <a:rPr lang="en-GB" dirty="0"/>
              <a:t>A ML technique would learn these patterns automatically by comparing the frequency of certain words appearing in spam versus non –spam.</a:t>
            </a:r>
          </a:p>
          <a:p>
            <a:r>
              <a:rPr lang="en-GB" dirty="0"/>
              <a:t>It needs an evaluation method to identify errors in email classification and eventually establish confidence in its ability to accurately filter email into the spam and ham classers correctly, before it can be launched. </a:t>
            </a:r>
          </a:p>
          <a:p>
            <a:endParaRPr lang="en-GB" dirty="0"/>
          </a:p>
          <a:p>
            <a:r>
              <a:rPr lang="en-GB" dirty="0"/>
              <a:t>Unlike before the human need only provide a class label for each email ; stating whether its spam or ham; this means the demand on the human is significantly less because there is no need to write hard coded rules. </a:t>
            </a:r>
          </a:p>
          <a:p>
            <a:endParaRPr lang="en-GB" dirty="0"/>
          </a:p>
          <a:p>
            <a:r>
              <a:rPr lang="en-GB" dirty="0"/>
              <a:t>Generally based on the level of human supervision we can categories machine learning algorithms as being supervised; unsupervised; semi-supervised or reinforcement learning.</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61CBC34C-9FF9-4E0B-A208-826EC63E39CE}" type="slidenum">
              <a:rPr lang="en-GB" smtClean="0"/>
              <a:t>21</a:t>
            </a:fld>
            <a:endParaRPr lang="en-GB"/>
          </a:p>
        </p:txBody>
      </p:sp>
    </p:spTree>
    <p:extLst>
      <p:ext uri="{BB962C8B-B14F-4D97-AF65-F5344CB8AC3E}">
        <p14:creationId xmlns:p14="http://schemas.microsoft.com/office/powerpoint/2010/main" val="362590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typical supervised learning task is classification like the classification of emails into either spam or ham</a:t>
            </a:r>
          </a:p>
          <a:p>
            <a:r>
              <a:rPr lang="en-US" dirty="0"/>
              <a:t>Given a new instance the task is classifying it as either spam or not spam.</a:t>
            </a:r>
          </a:p>
          <a:p>
            <a:r>
              <a:rPr lang="en-US" dirty="0"/>
              <a:t>Each attempt at doing this task by the machine allows it to gain experience in doing this task</a:t>
            </a:r>
          </a:p>
          <a:p>
            <a:r>
              <a:rPr lang="en-US" dirty="0"/>
              <a:t>The number (or fraction) of emails correctly classified as spam/not spam by the program can be viewed as a performance metric </a:t>
            </a:r>
          </a:p>
          <a:p>
            <a:endParaRPr lang="en-US" dirty="0"/>
          </a:p>
          <a:p>
            <a:r>
              <a:rPr lang="en-US" dirty="0"/>
              <a:t>– note this usually requires there to be a data set of emails together with a spam/not spam class label associated to each email; we refer to this as the training set from which the ML algorithm can learn.</a:t>
            </a:r>
          </a:p>
          <a:p>
            <a:r>
              <a:rPr lang="en-US" dirty="0"/>
              <a:t>Each email must be converted into what is called an instance where an instance has a set of features ; </a:t>
            </a:r>
          </a:p>
          <a:p>
            <a:r>
              <a:rPr lang="en-US" dirty="0"/>
              <a:t>for instance each word in a some dictionary with a binary value to indicate whether or not that word is present in the email. </a:t>
            </a:r>
          </a:p>
          <a:p>
            <a:r>
              <a:rPr lang="en-US" dirty="0"/>
              <a:t>The class feature will simply state spam or not spam. </a:t>
            </a:r>
          </a:p>
          <a:p>
            <a:r>
              <a:rPr lang="en-US" dirty="0"/>
              <a:t>A collection of such data instances form the training set.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1CBC34C-9FF9-4E0B-A208-826EC63E39CE}" type="slidenum">
              <a:rPr lang="en-GB" smtClean="0"/>
              <a:t>22</a:t>
            </a:fld>
            <a:endParaRPr lang="en-GB"/>
          </a:p>
        </p:txBody>
      </p:sp>
    </p:spTree>
    <p:extLst>
      <p:ext uri="{BB962C8B-B14F-4D97-AF65-F5344CB8AC3E}">
        <p14:creationId xmlns:p14="http://schemas.microsoft.com/office/powerpoint/2010/main" val="2548656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CBC34C-9FF9-4E0B-A208-826EC63E39CE}" type="slidenum">
              <a:rPr lang="en-GB" smtClean="0"/>
              <a:t>23</a:t>
            </a:fld>
            <a:endParaRPr lang="en-GB"/>
          </a:p>
        </p:txBody>
      </p:sp>
    </p:spTree>
    <p:extLst>
      <p:ext uri="{BB962C8B-B14F-4D97-AF65-F5344CB8AC3E}">
        <p14:creationId xmlns:p14="http://schemas.microsoft.com/office/powerpoint/2010/main" val="3017009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6895" y="1866495"/>
            <a:ext cx="9144000" cy="1042336"/>
          </a:xfrm>
          <a:prstGeom prst="rect">
            <a:avLst/>
          </a:prstGeom>
        </p:spPr>
        <p:txBody>
          <a:bodyPr anchor="t">
            <a:normAutofit/>
          </a:bodyPr>
          <a:lstStyle>
            <a:lvl1pPr algn="l">
              <a:defRPr sz="5500" b="1">
                <a:solidFill>
                  <a:schemeClr val="accent1"/>
                </a:solidFill>
                <a:latin typeface="+mn-lt"/>
              </a:defRPr>
            </a:lvl1pPr>
          </a:lstStyle>
          <a:p>
            <a:r>
              <a:rPr lang="en-US" dirty="0"/>
              <a:t>Click to edit Master title style</a:t>
            </a:r>
          </a:p>
        </p:txBody>
      </p:sp>
      <p:sp>
        <p:nvSpPr>
          <p:cNvPr id="3" name="Subtitle 2"/>
          <p:cNvSpPr>
            <a:spLocks noGrp="1"/>
          </p:cNvSpPr>
          <p:nvPr>
            <p:ph type="subTitle" idx="1"/>
          </p:nvPr>
        </p:nvSpPr>
        <p:spPr>
          <a:xfrm>
            <a:off x="609595" y="3085042"/>
            <a:ext cx="9144000" cy="1571625"/>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036D7B99-9A42-4038-BF58-30A72B8D9FF9}" type="datetime4">
              <a:rPr lang="en-GB" smtClean="0"/>
              <a:t>25 February 2023</a:t>
            </a:fld>
            <a:endParaRPr lang="en-US" dirty="0"/>
          </a:p>
        </p:txBody>
      </p:sp>
      <p:sp>
        <p:nvSpPr>
          <p:cNvPr id="11"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2"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868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891086" y="1096432"/>
            <a:ext cx="6172200" cy="4620683"/>
          </a:xfrm>
          <a:prstGeom prst="rect">
            <a:avLst/>
          </a:prstGeo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8" name="Title 1"/>
          <p:cNvSpPr>
            <a:spLocks noGrp="1"/>
          </p:cNvSpPr>
          <p:nvPr>
            <p:ph type="title"/>
          </p:nvPr>
        </p:nvSpPr>
        <p:spPr>
          <a:xfrm>
            <a:off x="546098" y="1096432"/>
            <a:ext cx="3933825"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9" name="Text Placeholder 3"/>
          <p:cNvSpPr>
            <a:spLocks noGrp="1"/>
          </p:cNvSpPr>
          <p:nvPr>
            <p:ph type="body" sz="half" idx="2"/>
          </p:nvPr>
        </p:nvSpPr>
        <p:spPr>
          <a:xfrm>
            <a:off x="547686" y="2167466"/>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6"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E099E72C-725B-4C06-A24A-E4455C3FAE52}" type="datetime4">
              <a:rPr lang="en-GB" smtClean="0"/>
              <a:t>25 February 2023</a:t>
            </a:fld>
            <a:endParaRPr lang="en-US" dirty="0"/>
          </a:p>
        </p:txBody>
      </p:sp>
      <p:sp>
        <p:nvSpPr>
          <p:cNvPr id="17"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8"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5629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5700" cy="6871786"/>
          </a:xfrm>
          <a:prstGeom prst="rect">
            <a:avLst/>
          </a:prstGeom>
        </p:spPr>
      </p:pic>
      <p:sp>
        <p:nvSpPr>
          <p:cNvPr id="15" name="Rectangle 14"/>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11" name="Rectangle 10"/>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19" name="Freeform 18"/>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23393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9D739E"/>
          </a:solidFill>
          <a:ln>
            <a:noFill/>
          </a:ln>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39063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17621"/>
            <a:ext cx="12192000" cy="6858000"/>
          </a:xfrm>
          <a:prstGeom prst="rect">
            <a:avLst/>
          </a:prstGeom>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762585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79300" cy="6850856"/>
          </a:xfrm>
          <a:prstGeom prst="rect">
            <a:avLst/>
          </a:prstGeom>
        </p:spPr>
      </p:pic>
    </p:spTree>
    <p:extLst>
      <p:ext uri="{BB962C8B-B14F-4D97-AF65-F5344CB8AC3E}">
        <p14:creationId xmlns:p14="http://schemas.microsoft.com/office/powerpoint/2010/main" val="788840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9195" y="390846"/>
            <a:ext cx="1111170" cy="5811838"/>
          </a:xfrm>
          <a:prstGeom prst="rect">
            <a:avLst/>
          </a:prstGeom>
        </p:spPr>
        <p:txBody>
          <a:bodyPr vert="eaVert"/>
          <a:lstStyle>
            <a:lvl1pPr>
              <a:defRPr sz="3400" b="1">
                <a:solidFill>
                  <a:srgbClr val="69216A"/>
                </a:solidFill>
              </a:defRPr>
            </a:lvl1pPr>
          </a:lstStyle>
          <a:p>
            <a:r>
              <a:rPr lang="en-US" dirty="0"/>
              <a:t>Click to edit Master title style</a:t>
            </a:r>
          </a:p>
        </p:txBody>
      </p:sp>
      <p:sp>
        <p:nvSpPr>
          <p:cNvPr id="3" name="Vertical Text Placeholder 2"/>
          <p:cNvSpPr>
            <a:spLocks noGrp="1"/>
          </p:cNvSpPr>
          <p:nvPr>
            <p:ph type="body" orient="vert" idx="1"/>
          </p:nvPr>
        </p:nvSpPr>
        <p:spPr>
          <a:xfrm>
            <a:off x="1053189" y="403546"/>
            <a:ext cx="9324372" cy="5811838"/>
          </a:xfrm>
          <a:prstGeom prst="rect">
            <a:avLst/>
          </a:prstGeom>
        </p:spPr>
        <p:txBody>
          <a:bodyPr vert="eaVert"/>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rot="5400000">
            <a:off x="8465" y="563036"/>
            <a:ext cx="1253069" cy="347134"/>
          </a:xfrm>
          <a:prstGeom prst="rect">
            <a:avLst/>
          </a:prstGeom>
        </p:spPr>
        <p:txBody>
          <a:bodyPr anchor="ctr"/>
          <a:lstStyle>
            <a:lvl1pPr>
              <a:defRPr sz="1000">
                <a:solidFill>
                  <a:srgbClr val="69216A"/>
                </a:solidFill>
              </a:defRPr>
            </a:lvl1pPr>
          </a:lstStyle>
          <a:p>
            <a:fld id="{7CD9B359-34DF-48C0-981C-C76545C8B3A1}" type="datetime4">
              <a:rPr lang="en-GB" smtClean="0"/>
              <a:t>25 February 2023</a:t>
            </a:fld>
            <a:endParaRPr lang="en-US" dirty="0"/>
          </a:p>
        </p:txBody>
      </p:sp>
      <p:sp>
        <p:nvSpPr>
          <p:cNvPr id="5" name="Footer Placeholder 4"/>
          <p:cNvSpPr>
            <a:spLocks noGrp="1"/>
          </p:cNvSpPr>
          <p:nvPr>
            <p:ph type="ftr" sz="quarter" idx="11"/>
          </p:nvPr>
        </p:nvSpPr>
        <p:spPr>
          <a:xfrm rot="5400000">
            <a:off x="-2475593" y="3053073"/>
            <a:ext cx="5380697" cy="358285"/>
          </a:xfrm>
          <a:prstGeom prst="rect">
            <a:avLst/>
          </a:prstGeom>
        </p:spPr>
        <p:txBody>
          <a:bodyPr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12"/>
          </p:nvPr>
        </p:nvSpPr>
        <p:spPr>
          <a:xfrm rot="5400000">
            <a:off x="-1142" y="146825"/>
            <a:ext cx="431799" cy="358286"/>
          </a:xfrm>
          <a:prstGeom prst="rect">
            <a:avLst/>
          </a:prstGeom>
        </p:spPr>
        <p:txBody>
          <a:bodyPr anchor="ctr"/>
          <a:lstStyle>
            <a:lvl1pPr>
              <a:defRPr sz="1200">
                <a:solidFill>
                  <a:schemeClr val="bg1"/>
                </a:solidFill>
              </a:defRPr>
            </a:lvl1pPr>
          </a:lstStyle>
          <a:p>
            <a:fld id="{7ED9267D-069E-5F46-80B9-B3F4B7546357}" type="slidenum">
              <a:rPr lang="en-US" smtClean="0"/>
              <a:pPr/>
              <a:t>‹#›</a:t>
            </a:fld>
            <a:endParaRPr lang="en-US" dirty="0"/>
          </a:p>
        </p:txBody>
      </p:sp>
    </p:spTree>
    <p:extLst>
      <p:ext uri="{BB962C8B-B14F-4D97-AF65-F5344CB8AC3E}">
        <p14:creationId xmlns:p14="http://schemas.microsoft.com/office/powerpoint/2010/main" val="58990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1873797"/>
            <a:ext cx="10515600" cy="1307109"/>
          </a:xfrm>
          <a:prstGeom prst="rect">
            <a:avLst/>
          </a:prstGeom>
        </p:spPr>
        <p:txBody>
          <a:bodyPr anchor="t"/>
          <a:lstStyle>
            <a:lvl1pPr>
              <a:defRPr sz="6000" b="1">
                <a:solidFill>
                  <a:srgbClr val="69216A"/>
                </a:solidFill>
                <a:latin typeface="+mn-lt"/>
              </a:defRPr>
            </a:lvl1pPr>
          </a:lstStyle>
          <a:p>
            <a:r>
              <a:rPr lang="en-US" dirty="0"/>
              <a:t>Click to edit Master title style</a:t>
            </a:r>
          </a:p>
        </p:txBody>
      </p:sp>
      <p:sp>
        <p:nvSpPr>
          <p:cNvPr id="3" name="Text Placeholder 2"/>
          <p:cNvSpPr>
            <a:spLocks noGrp="1"/>
          </p:cNvSpPr>
          <p:nvPr>
            <p:ph type="body" idx="1"/>
          </p:nvPr>
        </p:nvSpPr>
        <p:spPr>
          <a:xfrm>
            <a:off x="599018" y="3180907"/>
            <a:ext cx="10528300" cy="667193"/>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flipV="1">
            <a:off x="709017" y="2920050"/>
            <a:ext cx="10494000" cy="1"/>
          </a:xfrm>
          <a:prstGeom prst="line">
            <a:avLst/>
          </a:prstGeom>
          <a:ln w="25400">
            <a:solidFill>
              <a:srgbClr val="69216A"/>
            </a:solidFill>
          </a:ln>
        </p:spPr>
        <p:style>
          <a:lnRef idx="1">
            <a:schemeClr val="accent1"/>
          </a:lnRef>
          <a:fillRef idx="0">
            <a:schemeClr val="accent1"/>
          </a:fillRef>
          <a:effectRef idx="0">
            <a:schemeClr val="accent1"/>
          </a:effectRef>
          <a:fontRef idx="minor">
            <a:schemeClr val="tx1"/>
          </a:fontRef>
        </p:style>
      </p:cxnSp>
      <p:sp>
        <p:nvSpPr>
          <p:cNvPr id="8"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EA51B6FA-A0D4-473B-9DC7-41B7E5A11713}" type="datetime4">
              <a:rPr lang="en-GB" smtClean="0"/>
              <a:t>25 February 2023</a:t>
            </a:fld>
            <a:endParaRPr lang="en-US" dirty="0"/>
          </a:p>
        </p:txBody>
      </p:sp>
      <p:sp>
        <p:nvSpPr>
          <p:cNvPr id="9"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0"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57357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843" y="1026199"/>
            <a:ext cx="10515600" cy="757129"/>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595843" y="1757928"/>
            <a:ext cx="10515600" cy="4057777"/>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514DD80D-10C1-4432-8788-77A395905FAA}" type="datetime4">
              <a:rPr lang="en-GB" smtClean="0"/>
              <a:t>25 February 2023</a:t>
            </a:fld>
            <a:endParaRPr lang="en-US" dirty="0"/>
          </a:p>
        </p:txBody>
      </p:sp>
      <p:sp>
        <p:nvSpPr>
          <p:cNvPr id="8" name="Footer Placeholder 4"/>
          <p:cNvSpPr>
            <a:spLocks noGrp="1"/>
          </p:cNvSpPr>
          <p:nvPr>
            <p:ph type="ftr" sz="quarter" idx="11"/>
          </p:nvPr>
        </p:nvSpPr>
        <p:spPr>
          <a:xfrm>
            <a:off x="1736202" y="6453450"/>
            <a:ext cx="7179198" cy="365125"/>
          </a:xfrm>
          <a:prstGeom prst="rect">
            <a:avLst/>
          </a:prstGeom>
        </p:spPr>
        <p:txBody>
          <a:bodyPr anchor="ctr"/>
          <a:lstStyle>
            <a:lvl1pPr algn="l">
              <a:defRPr sz="1200">
                <a:solidFill>
                  <a:schemeClr val="bg1"/>
                </a:solidFill>
              </a:defRPr>
            </a:lvl1pPr>
          </a:lstStyle>
          <a:p>
            <a:endParaRPr lang="en-US" dirty="0"/>
          </a:p>
        </p:txBody>
      </p:sp>
      <p:sp>
        <p:nvSpPr>
          <p:cNvPr id="9" name="Slide Number Placeholder 5"/>
          <p:cNvSpPr>
            <a:spLocks noGrp="1"/>
          </p:cNvSpPr>
          <p:nvPr>
            <p:ph type="sldNum" sz="quarter" idx="12"/>
          </p:nvPr>
        </p:nvSpPr>
        <p:spPr>
          <a:xfrm>
            <a:off x="10553700" y="6453449"/>
            <a:ext cx="1346200"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15791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3364" y="1027646"/>
            <a:ext cx="10515600"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sz="half" idx="1"/>
          </p:nvPr>
        </p:nvSpPr>
        <p:spPr>
          <a:xfrm>
            <a:off x="593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27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6B32CE11-AB6E-440A-9A8A-EDB41A46AE7D}" type="datetime4">
              <a:rPr lang="en-GB" smtClean="0"/>
              <a:t>25 February 2023</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09379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1324" y="1870148"/>
            <a:ext cx="5157787"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91324" y="2468592"/>
            <a:ext cx="5157787"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69001" y="1870148"/>
            <a:ext cx="5183188"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960534" y="2477059"/>
            <a:ext cx="5183188"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591323" y="1028230"/>
            <a:ext cx="10509173"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47D8ED9A-4B8C-4508-A606-1A74F1B48CCA}" type="datetime4">
              <a:rPr lang="en-GB" smtClean="0"/>
              <a:t>25 February 2023</a:t>
            </a:fld>
            <a:endParaRPr lang="en-US" dirty="0"/>
          </a:p>
        </p:txBody>
      </p:sp>
      <p:sp>
        <p:nvSpPr>
          <p:cNvPr id="18"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9"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73181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93363" y="1028700"/>
            <a:ext cx="10515600" cy="1257300"/>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3"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0BA8B439-6BFF-470E-B68F-59E8781AFF07}" type="datetime4">
              <a:rPr lang="en-GB" smtClean="0"/>
              <a:t>25 February 2023</a:t>
            </a:fld>
            <a:endParaRPr lang="en-US" dirty="0"/>
          </a:p>
        </p:txBody>
      </p:sp>
      <p:sp>
        <p:nvSpPr>
          <p:cNvPr id="14"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5"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73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67B94712-5E41-4B31-88D1-8193D507EAF7}" type="datetime4">
              <a:rPr lang="en-GB" smtClean="0"/>
              <a:t>25 February 2023</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graphicFrame>
        <p:nvGraphicFramePr>
          <p:cNvPr id="5" name="Chart 4"/>
          <p:cNvGraphicFramePr/>
          <p:nvPr userDrawn="1">
            <p:extLst>
              <p:ext uri="{D42A27DB-BD31-4B8C-83A1-F6EECF244321}">
                <p14:modId xmlns:p14="http://schemas.microsoft.com/office/powerpoint/2010/main" val="2047482558"/>
              </p:ext>
            </p:extLst>
          </p:nvPr>
        </p:nvGraphicFramePr>
        <p:xfrm>
          <a:off x="656863" y="901699"/>
          <a:ext cx="10515600" cy="50292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49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84200" y="1028700"/>
            <a:ext cx="10871200" cy="706470"/>
          </a:xfrm>
          <a:prstGeom prst="rect">
            <a:avLst/>
          </a:prstGeom>
        </p:spPr>
        <p:txBody>
          <a:bodyPr/>
          <a:lstStyle>
            <a:lvl1pPr>
              <a:defRPr b="0">
                <a:solidFill>
                  <a:srgbClr val="69216A"/>
                </a:solidFill>
                <a:latin typeface="+mn-lt"/>
              </a:defRPr>
            </a:lvl1pPr>
          </a:lstStyle>
          <a:p>
            <a:r>
              <a:rPr lang="en-US" dirty="0"/>
              <a:t>Click to edit Master title style</a:t>
            </a:r>
          </a:p>
        </p:txBody>
      </p:sp>
      <p:graphicFrame>
        <p:nvGraphicFramePr>
          <p:cNvPr id="3" name="Table 2"/>
          <p:cNvGraphicFramePr>
            <a:graphicFrameLocks noGrp="1"/>
          </p:cNvGraphicFramePr>
          <p:nvPr userDrawn="1">
            <p:extLst>
              <p:ext uri="{D42A27DB-BD31-4B8C-83A1-F6EECF244321}">
                <p14:modId xmlns:p14="http://schemas.microsoft.com/office/powerpoint/2010/main" val="1951304287"/>
              </p:ext>
            </p:extLst>
          </p:nvPr>
        </p:nvGraphicFramePr>
        <p:xfrm>
          <a:off x="584200" y="1755840"/>
          <a:ext cx="10871200" cy="3971864"/>
        </p:xfrm>
        <a:graphic>
          <a:graphicData uri="http://schemas.openxmlformats.org/drawingml/2006/table">
            <a:tbl>
              <a:tblPr firstRow="1" bandRow="1">
                <a:tableStyleId>{5C22544A-7EE6-4342-B048-85BDC9FD1C3A}</a:tableStyleId>
              </a:tblPr>
              <a:tblGrid>
                <a:gridCol w="1358900">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gridCol w="1358900">
                  <a:extLst>
                    <a:ext uri="{9D8B030D-6E8A-4147-A177-3AD203B41FA5}">
                      <a16:colId xmlns:a16="http://schemas.microsoft.com/office/drawing/2014/main" val="20003"/>
                    </a:ext>
                  </a:extLst>
                </a:gridCol>
                <a:gridCol w="1358900">
                  <a:extLst>
                    <a:ext uri="{9D8B030D-6E8A-4147-A177-3AD203B41FA5}">
                      <a16:colId xmlns:a16="http://schemas.microsoft.com/office/drawing/2014/main" val="20004"/>
                    </a:ext>
                  </a:extLst>
                </a:gridCol>
                <a:gridCol w="135890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gridCol w="1358900">
                  <a:extLst>
                    <a:ext uri="{9D8B030D-6E8A-4147-A177-3AD203B41FA5}">
                      <a16:colId xmlns:a16="http://schemas.microsoft.com/office/drawing/2014/main" val="20007"/>
                    </a:ext>
                  </a:extLst>
                </a:gridCol>
              </a:tblGrid>
              <a:tr h="450128">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extLst>
                  <a:ext uri="{0D108BD9-81ED-4DB2-BD59-A6C34878D82A}">
                    <a16:rowId xmlns:a16="http://schemas.microsoft.com/office/drawing/2014/main" val="10000"/>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1"/>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2"/>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3"/>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4"/>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5"/>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6"/>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7"/>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8"/>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9"/>
                  </a:ext>
                </a:extLst>
              </a:tr>
            </a:tbl>
          </a:graphicData>
        </a:graphic>
      </p:graphicFrame>
      <p:sp>
        <p:nvSpPr>
          <p:cNvPr id="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61719672-6882-4218-B27C-8D384DD44501}" type="datetime4">
              <a:rPr lang="en-GB" smtClean="0"/>
              <a:t>25 February 2023</a:t>
            </a:fld>
            <a:endParaRPr lang="en-US" dirty="0"/>
          </a:p>
        </p:txBody>
      </p:sp>
      <p:sp>
        <p:nvSpPr>
          <p:cNvPr id="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84764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00" y="1096431"/>
            <a:ext cx="4051300"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4891087" y="1096431"/>
            <a:ext cx="6356519" cy="4629150"/>
          </a:xfrm>
          <a:prstGeom prst="rect">
            <a:avLst/>
          </a:prstGeom>
        </p:spPr>
        <p:txBody>
          <a:bodyPr/>
          <a:lstStyle>
            <a:lvl1pPr>
              <a:defRPr sz="3200">
                <a:solidFill>
                  <a:srgbClr val="69216A"/>
                </a:solidFill>
              </a:defRPr>
            </a:lvl1pPr>
            <a:lvl2pPr>
              <a:defRPr sz="2800"/>
            </a:lvl2pPr>
            <a:lvl3pPr>
              <a:defRPr sz="2400">
                <a:solidFill>
                  <a:srgbClr val="69216A"/>
                </a:solidFill>
              </a:defRPr>
            </a:lvl3pPr>
            <a:lvl4pPr>
              <a:defRPr sz="2000"/>
            </a:lvl4pPr>
            <a:lvl5pPr>
              <a:defRPr sz="2000">
                <a:solidFill>
                  <a:srgbClr val="69216A"/>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47688" y="2167465"/>
            <a:ext cx="404966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D540D045-B2A8-4EB9-A3FC-ED9FAB942055}" type="datetime4">
              <a:rPr lang="en-GB" smtClean="0"/>
              <a:t>25 February 2023</a:t>
            </a:fld>
            <a:endParaRPr lang="en-US" dirty="0"/>
          </a:p>
        </p:txBody>
      </p:sp>
      <p:sp>
        <p:nvSpPr>
          <p:cNvPr id="13"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4"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52933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45026"/>
      </p:ext>
    </p:extLst>
  </p:cSld>
  <p:clrMap bg1="lt1" tx1="dk1" bg2="lt2" tx2="dk2" accent1="accent1" accent2="accent2" accent3="accent3" accent4="accent4" accent5="accent5" accent6="accent6" hlink="hlink" folHlink="folHlink"/>
  <p:sldLayoutIdLst>
    <p:sldLayoutId id="2147484081" r:id="rId1"/>
    <p:sldLayoutId id="2147484083" r:id="rId2"/>
    <p:sldLayoutId id="2147484082" r:id="rId3"/>
    <p:sldLayoutId id="2147484084" r:id="rId4"/>
    <p:sldLayoutId id="2147484085" r:id="rId5"/>
    <p:sldLayoutId id="2147484086" r:id="rId6"/>
    <p:sldLayoutId id="2147484087" r:id="rId7"/>
    <p:sldLayoutId id="2147484108" r:id="rId8"/>
    <p:sldLayoutId id="2147484088" r:id="rId9"/>
    <p:sldLayoutId id="2147484089"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827505"/>
      </p:ext>
    </p:extLst>
  </p:cSld>
  <p:clrMap bg1="lt1" tx1="dk1" bg2="lt2" tx2="dk2" accent1="accent1" accent2="accent2" accent3="accent3" accent4="accent4" accent5="accent5" accent6="accent6" hlink="hlink" folHlink="folHlink"/>
  <p:sldLayoutIdLst>
    <p:sldLayoutId id="2147484110" r:id="rId1"/>
    <p:sldLayoutId id="2147484112" r:id="rId2"/>
    <p:sldLayoutId id="2147484113" r:id="rId3"/>
    <p:sldLayoutId id="2147484111"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217400" cy="6872287"/>
          </a:xfrm>
          <a:prstGeom prst="rect">
            <a:avLst/>
          </a:prstGeom>
        </p:spPr>
      </p:pic>
    </p:spTree>
    <p:extLst>
      <p:ext uri="{BB962C8B-B14F-4D97-AF65-F5344CB8AC3E}">
        <p14:creationId xmlns:p14="http://schemas.microsoft.com/office/powerpoint/2010/main" val="584570216"/>
      </p:ext>
    </p:extLst>
  </p:cSld>
  <p:clrMap bg1="lt1" tx1="dk1" bg2="lt2" tx2="dk2" accent1="accent1" accent2="accent2" accent3="accent3" accent4="accent4" accent5="accent5" accent6="accent6" hlink="hlink" folHlink="folHlink"/>
  <p:sldLayoutIdLst>
    <p:sldLayoutId id="214748410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3.xml"/><Relationship Id="rId5" Type="http://schemas.openxmlformats.org/officeDocument/2006/relationships/image" Target="../media/image252.png"/><Relationship Id="rId4" Type="http://schemas.openxmlformats.org/officeDocument/2006/relationships/image" Target="../media/image242.png"/></Relationships>
</file>

<file path=ppt/slides/_rels/slide10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0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7.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65.jpeg"/><Relationship Id="rId1" Type="http://schemas.openxmlformats.org/officeDocument/2006/relationships/slideLayout" Target="../slideLayouts/slideLayout3.xml"/><Relationship Id="rId5" Type="http://schemas.openxmlformats.org/officeDocument/2006/relationships/image" Target="../media/image323.png"/><Relationship Id="rId4" Type="http://schemas.openxmlformats.org/officeDocument/2006/relationships/image" Target="../media/image314.png"/></Relationships>
</file>

<file path=ppt/slides/_rels/slide11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80.png"/><Relationship Id="rId18" Type="http://schemas.openxmlformats.org/officeDocument/2006/relationships/image" Target="../media/image77.png"/><Relationship Id="rId3" Type="http://schemas.openxmlformats.org/officeDocument/2006/relationships/image" Target="../media/image66.png"/><Relationship Id="rId21" Type="http://schemas.openxmlformats.org/officeDocument/2006/relationships/image" Target="../media/image210.png"/><Relationship Id="rId7" Type="http://schemas.openxmlformats.org/officeDocument/2006/relationships/image" Target="../media/image69.png"/><Relationship Id="rId12" Type="http://schemas.openxmlformats.org/officeDocument/2006/relationships/image" Target="../media/image72.png"/><Relationship Id="rId17" Type="http://schemas.openxmlformats.org/officeDocument/2006/relationships/image" Target="../media/image202.png"/><Relationship Id="rId2" Type="http://schemas.openxmlformats.org/officeDocument/2006/relationships/notesSlide" Target="../notesSlides/notesSlide14.xml"/><Relationship Id="rId16" Type="http://schemas.openxmlformats.org/officeDocument/2006/relationships/image" Target="../media/image74.png"/><Relationship Id="rId20"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130.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7.png"/><Relationship Id="rId9" Type="http://schemas.openxmlformats.org/officeDocument/2006/relationships/image" Target="../media/image160.png"/><Relationship Id="rId14" Type="http://schemas.openxmlformats.org/officeDocument/2006/relationships/image" Target="../media/image7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78.png"/><Relationship Id="rId7" Type="http://schemas.openxmlformats.org/officeDocument/2006/relationships/image" Target="../media/image40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0.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2.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83.jpg"/></Relationships>
</file>

<file path=ppt/slides/_rels/slide123.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200.png"/><Relationship Id="rId2" Type="http://schemas.openxmlformats.org/officeDocument/2006/relationships/image" Target="../media/image82.jpg"/><Relationship Id="rId1" Type="http://schemas.openxmlformats.org/officeDocument/2006/relationships/slideLayout" Target="../slideLayouts/slideLayout3.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12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83.jpg"/><Relationship Id="rId7" Type="http://schemas.openxmlformats.org/officeDocument/2006/relationships/image" Target="../media/image87.jpg"/><Relationship Id="rId2" Type="http://schemas.openxmlformats.org/officeDocument/2006/relationships/image" Target="../media/image82.jpg"/><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85.jpg"/><Relationship Id="rId4" Type="http://schemas.openxmlformats.org/officeDocument/2006/relationships/image" Target="../media/image84.jpg"/></Relationships>
</file>

<file path=ppt/slides/_rels/slide12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83.jpg"/><Relationship Id="rId7" Type="http://schemas.openxmlformats.org/officeDocument/2006/relationships/image" Target="../media/image200.png"/><Relationship Id="rId2" Type="http://schemas.openxmlformats.org/officeDocument/2006/relationships/image" Target="../media/image82.jpg"/><Relationship Id="rId1" Type="http://schemas.openxmlformats.org/officeDocument/2006/relationships/slideLayout" Target="../slideLayouts/slideLayout3.xml"/><Relationship Id="rId6" Type="http://schemas.openxmlformats.org/officeDocument/2006/relationships/image" Target="../media/image88.jpg"/><Relationship Id="rId5" Type="http://schemas.openxmlformats.org/officeDocument/2006/relationships/image" Target="../media/image85.jpg"/><Relationship Id="rId4" Type="http://schemas.openxmlformats.org/officeDocument/2006/relationships/image" Target="../media/image84.jpg"/><Relationship Id="rId9" Type="http://schemas.openxmlformats.org/officeDocument/2006/relationships/image" Target="../media/image240.png"/></Relationships>
</file>

<file path=ppt/slides/_rels/slide126.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83.jpg"/><Relationship Id="rId7" Type="http://schemas.openxmlformats.org/officeDocument/2006/relationships/image" Target="../media/image220.png"/><Relationship Id="rId2" Type="http://schemas.openxmlformats.org/officeDocument/2006/relationships/image" Target="../media/image82.jpg"/><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85.jpg"/><Relationship Id="rId4" Type="http://schemas.openxmlformats.org/officeDocument/2006/relationships/image" Target="../media/image84.jpg"/><Relationship Id="rId9" Type="http://schemas.openxmlformats.org/officeDocument/2006/relationships/image" Target="../media/image250.png"/></Relationships>
</file>

<file path=ppt/slides/_rels/slide127.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83.jpg"/><Relationship Id="rId7" Type="http://schemas.openxmlformats.org/officeDocument/2006/relationships/image" Target="../media/image220.png"/><Relationship Id="rId2" Type="http://schemas.openxmlformats.org/officeDocument/2006/relationships/image" Target="../media/image82.jpg"/><Relationship Id="rId1" Type="http://schemas.openxmlformats.org/officeDocument/2006/relationships/slideLayout" Target="../slideLayouts/slideLayout3.xml"/><Relationship Id="rId6" Type="http://schemas.openxmlformats.org/officeDocument/2006/relationships/image" Target="../media/image200.png"/><Relationship Id="rId11" Type="http://schemas.openxmlformats.org/officeDocument/2006/relationships/image" Target="../media/image270.png"/><Relationship Id="rId5" Type="http://schemas.openxmlformats.org/officeDocument/2006/relationships/image" Target="../media/image85.jpg"/><Relationship Id="rId10" Type="http://schemas.openxmlformats.org/officeDocument/2006/relationships/image" Target="../media/image260.png"/><Relationship Id="rId4" Type="http://schemas.openxmlformats.org/officeDocument/2006/relationships/image" Target="../media/image84.jpg"/><Relationship Id="rId9" Type="http://schemas.openxmlformats.org/officeDocument/2006/relationships/image" Target="../media/image250.png"/></Relationships>
</file>

<file path=ppt/slides/_rels/slide128.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90.png"/><Relationship Id="rId3" Type="http://schemas.openxmlformats.org/officeDocument/2006/relationships/image" Target="../media/image83.jpg"/><Relationship Id="rId7" Type="http://schemas.openxmlformats.org/officeDocument/2006/relationships/image" Target="../media/image220.png"/><Relationship Id="rId12" Type="http://schemas.openxmlformats.org/officeDocument/2006/relationships/image" Target="../media/image280.png"/><Relationship Id="rId2" Type="http://schemas.openxmlformats.org/officeDocument/2006/relationships/image" Target="../media/image82.jpg"/><Relationship Id="rId1" Type="http://schemas.openxmlformats.org/officeDocument/2006/relationships/slideLayout" Target="../slideLayouts/slideLayout3.xml"/><Relationship Id="rId6" Type="http://schemas.openxmlformats.org/officeDocument/2006/relationships/image" Target="../media/image200.png"/><Relationship Id="rId11" Type="http://schemas.openxmlformats.org/officeDocument/2006/relationships/image" Target="../media/image270.png"/><Relationship Id="rId5" Type="http://schemas.openxmlformats.org/officeDocument/2006/relationships/image" Target="../media/image85.jpg"/><Relationship Id="rId10" Type="http://schemas.openxmlformats.org/officeDocument/2006/relationships/image" Target="../media/image260.png"/><Relationship Id="rId4" Type="http://schemas.openxmlformats.org/officeDocument/2006/relationships/image" Target="../media/image84.jpg"/><Relationship Id="rId9" Type="http://schemas.openxmlformats.org/officeDocument/2006/relationships/image" Target="../media/image250.png"/></Relationships>
</file>

<file path=ppt/slides/_rels/slide129.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90.png"/><Relationship Id="rId3" Type="http://schemas.openxmlformats.org/officeDocument/2006/relationships/image" Target="../media/image83.jpg"/><Relationship Id="rId7" Type="http://schemas.openxmlformats.org/officeDocument/2006/relationships/image" Target="../media/image220.png"/><Relationship Id="rId12" Type="http://schemas.openxmlformats.org/officeDocument/2006/relationships/image" Target="../media/image280.png"/><Relationship Id="rId2" Type="http://schemas.openxmlformats.org/officeDocument/2006/relationships/image" Target="../media/image82.jpg"/><Relationship Id="rId1" Type="http://schemas.openxmlformats.org/officeDocument/2006/relationships/slideLayout" Target="../slideLayouts/slideLayout3.xml"/><Relationship Id="rId6" Type="http://schemas.openxmlformats.org/officeDocument/2006/relationships/image" Target="../media/image200.png"/><Relationship Id="rId11" Type="http://schemas.openxmlformats.org/officeDocument/2006/relationships/image" Target="../media/image270.png"/><Relationship Id="rId5" Type="http://schemas.openxmlformats.org/officeDocument/2006/relationships/image" Target="../media/image85.jpg"/><Relationship Id="rId15" Type="http://schemas.openxmlformats.org/officeDocument/2006/relationships/image" Target="../media/image311.png"/><Relationship Id="rId10" Type="http://schemas.openxmlformats.org/officeDocument/2006/relationships/image" Target="../media/image260.png"/><Relationship Id="rId4" Type="http://schemas.openxmlformats.org/officeDocument/2006/relationships/image" Target="../media/image84.jpg"/><Relationship Id="rId9" Type="http://schemas.openxmlformats.org/officeDocument/2006/relationships/image" Target="../media/image250.png"/><Relationship Id="rId14" Type="http://schemas.openxmlformats.org/officeDocument/2006/relationships/image" Target="../media/image30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90.png"/><Relationship Id="rId3" Type="http://schemas.openxmlformats.org/officeDocument/2006/relationships/image" Target="../media/image83.jpg"/><Relationship Id="rId7" Type="http://schemas.openxmlformats.org/officeDocument/2006/relationships/image" Target="../media/image220.png"/><Relationship Id="rId12" Type="http://schemas.openxmlformats.org/officeDocument/2006/relationships/image" Target="../media/image280.png"/><Relationship Id="rId2" Type="http://schemas.openxmlformats.org/officeDocument/2006/relationships/image" Target="../media/image82.jpg"/><Relationship Id="rId1" Type="http://schemas.openxmlformats.org/officeDocument/2006/relationships/slideLayout" Target="../slideLayouts/slideLayout3.xml"/><Relationship Id="rId6" Type="http://schemas.openxmlformats.org/officeDocument/2006/relationships/image" Target="../media/image200.png"/><Relationship Id="rId11" Type="http://schemas.openxmlformats.org/officeDocument/2006/relationships/image" Target="../media/image270.png"/><Relationship Id="rId5" Type="http://schemas.openxmlformats.org/officeDocument/2006/relationships/image" Target="../media/image85.jpg"/><Relationship Id="rId15" Type="http://schemas.openxmlformats.org/officeDocument/2006/relationships/image" Target="../media/image330.png"/><Relationship Id="rId10" Type="http://schemas.openxmlformats.org/officeDocument/2006/relationships/image" Target="../media/image260.png"/><Relationship Id="rId4" Type="http://schemas.openxmlformats.org/officeDocument/2006/relationships/image" Target="../media/image84.jpg"/><Relationship Id="rId9" Type="http://schemas.openxmlformats.org/officeDocument/2006/relationships/image" Target="../media/image250.png"/><Relationship Id="rId14" Type="http://schemas.openxmlformats.org/officeDocument/2006/relationships/image" Target="../media/image320.png"/></Relationships>
</file>

<file path=ppt/slides/_rels/slide131.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2.png"/><Relationship Id="rId3" Type="http://schemas.openxmlformats.org/officeDocument/2006/relationships/image" Target="../media/image83.jpg"/><Relationship Id="rId7" Type="http://schemas.openxmlformats.org/officeDocument/2006/relationships/image" Target="../media/image360.png"/><Relationship Id="rId12" Type="http://schemas.openxmlformats.org/officeDocument/2006/relationships/image" Target="../media/image410.png"/><Relationship Id="rId2" Type="http://schemas.openxmlformats.org/officeDocument/2006/relationships/notesSlide" Target="../notesSlides/notesSlide21.xml"/><Relationship Id="rId16" Type="http://schemas.openxmlformats.org/officeDocument/2006/relationships/image" Target="../media/image450.PNG"/><Relationship Id="rId1" Type="http://schemas.openxmlformats.org/officeDocument/2006/relationships/slideLayout" Target="../slideLayouts/slideLayout3.xml"/><Relationship Id="rId6" Type="http://schemas.openxmlformats.org/officeDocument/2006/relationships/image" Target="../media/image240.png"/><Relationship Id="rId11" Type="http://schemas.openxmlformats.org/officeDocument/2006/relationships/image" Target="../media/image400.png"/><Relationship Id="rId5" Type="http://schemas.openxmlformats.org/officeDocument/2006/relationships/image" Target="../media/image350.png"/><Relationship Id="rId15" Type="http://schemas.openxmlformats.org/officeDocument/2006/relationships/image" Target="../media/image440.PNG"/><Relationship Id="rId10" Type="http://schemas.openxmlformats.org/officeDocument/2006/relationships/image" Target="../media/image390.png"/><Relationship Id="rId4" Type="http://schemas.openxmlformats.org/officeDocument/2006/relationships/image" Target="../media/image340.png"/><Relationship Id="rId9" Type="http://schemas.openxmlformats.org/officeDocument/2006/relationships/image" Target="../media/image380.png"/><Relationship Id="rId14" Type="http://schemas.openxmlformats.org/officeDocument/2006/relationships/image" Target="../media/image430.png"/></Relationships>
</file>

<file path=ppt/slides/_rels/slide132.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2.png"/><Relationship Id="rId3" Type="http://schemas.openxmlformats.org/officeDocument/2006/relationships/image" Target="../media/image83.jpg"/><Relationship Id="rId7" Type="http://schemas.openxmlformats.org/officeDocument/2006/relationships/image" Target="../media/image360.png"/><Relationship Id="rId12" Type="http://schemas.openxmlformats.org/officeDocument/2006/relationships/image" Target="../media/image410.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0.PNG"/><Relationship Id="rId1" Type="http://schemas.openxmlformats.org/officeDocument/2006/relationships/slideLayout" Target="../slideLayouts/slideLayout3.xml"/><Relationship Id="rId6" Type="http://schemas.openxmlformats.org/officeDocument/2006/relationships/image" Target="../media/image240.png"/><Relationship Id="rId11" Type="http://schemas.openxmlformats.org/officeDocument/2006/relationships/image" Target="../media/image400.png"/><Relationship Id="rId5" Type="http://schemas.openxmlformats.org/officeDocument/2006/relationships/image" Target="../media/image350.png"/><Relationship Id="rId15" Type="http://schemas.openxmlformats.org/officeDocument/2006/relationships/image" Target="../media/image440.PNG"/><Relationship Id="rId10" Type="http://schemas.openxmlformats.org/officeDocument/2006/relationships/image" Target="../media/image390.png"/><Relationship Id="rId4" Type="http://schemas.openxmlformats.org/officeDocument/2006/relationships/image" Target="../media/image340.png"/><Relationship Id="rId9" Type="http://schemas.openxmlformats.org/officeDocument/2006/relationships/image" Target="../media/image380.png"/><Relationship Id="rId14" Type="http://schemas.openxmlformats.org/officeDocument/2006/relationships/image" Target="../media/image430.png"/></Relationships>
</file>

<file path=ppt/slides/_rels/slide1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1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33.gif"/><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33.gif"/><Relationship Id="rId1" Type="http://schemas.openxmlformats.org/officeDocument/2006/relationships/slideLayout" Target="../slideLayouts/slideLayout3.xml"/><Relationship Id="rId5" Type="http://schemas.openxmlformats.org/officeDocument/2006/relationships/image" Target="../media/image190.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33.gif"/><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0.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1.png"/><Relationship Id="rId7" Type="http://schemas.openxmlformats.org/officeDocument/2006/relationships/image" Target="../media/image21.png"/><Relationship Id="rId2" Type="http://schemas.openxmlformats.org/officeDocument/2006/relationships/image" Target="../media/image33.gif"/><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0.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gif"/><Relationship Id="rId1" Type="http://schemas.openxmlformats.org/officeDocument/2006/relationships/slideLayout" Target="../slideLayouts/slideLayout3.xml"/><Relationship Id="rId4" Type="http://schemas.openxmlformats.org/officeDocument/2006/relationships/image" Target="../media/image181.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gif"/><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181.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33.gif"/><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1.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33.gif"/><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1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1.png"/><Relationship Id="rId18" Type="http://schemas.openxmlformats.org/officeDocument/2006/relationships/image" Target="../media/image251.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1.png"/><Relationship Id="rId7" Type="http://schemas.openxmlformats.org/officeDocument/2006/relationships/image" Target="../media/image140.png"/><Relationship Id="rId12" Type="http://schemas.openxmlformats.org/officeDocument/2006/relationships/image" Target="../media/image191.png"/><Relationship Id="rId17" Type="http://schemas.openxmlformats.org/officeDocument/2006/relationships/image" Target="../media/image241.png"/><Relationship Id="rId25" Type="http://schemas.openxmlformats.org/officeDocument/2006/relationships/image" Target="../media/image322.png"/><Relationship Id="rId2" Type="http://schemas.openxmlformats.org/officeDocument/2006/relationships/image" Target="../media/image90.png"/><Relationship Id="rId16" Type="http://schemas.openxmlformats.org/officeDocument/2006/relationships/image" Target="../media/image230.png"/><Relationship Id="rId20" Type="http://schemas.openxmlformats.org/officeDocument/2006/relationships/image" Target="../media/image271.png"/><Relationship Id="rId29"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2.png"/><Relationship Id="rId24" Type="http://schemas.openxmlformats.org/officeDocument/2006/relationships/image" Target="../media/image313.png"/><Relationship Id="rId5" Type="http://schemas.openxmlformats.org/officeDocument/2006/relationships/image" Target="../media/image12.png"/><Relationship Id="rId15" Type="http://schemas.openxmlformats.org/officeDocument/2006/relationships/image" Target="../media/image221.png"/><Relationship Id="rId23" Type="http://schemas.openxmlformats.org/officeDocument/2006/relationships/image" Target="../media/image301.png"/><Relationship Id="rId28" Type="http://schemas.openxmlformats.org/officeDocument/2006/relationships/image" Target="../media/image351.png"/><Relationship Id="rId10" Type="http://schemas.openxmlformats.org/officeDocument/2006/relationships/image" Target="../media/image170.png"/><Relationship Id="rId19" Type="http://schemas.openxmlformats.org/officeDocument/2006/relationships/image" Target="../media/image262.png"/><Relationship Id="rId31" Type="http://schemas.openxmlformats.org/officeDocument/2006/relationships/image" Target="../media/image38.png"/><Relationship Id="rId4" Type="http://schemas.openxmlformats.org/officeDocument/2006/relationships/image" Target="../media/image110.png"/><Relationship Id="rId9" Type="http://schemas.openxmlformats.org/officeDocument/2006/relationships/image" Target="../media/image161.png"/><Relationship Id="rId14" Type="http://schemas.openxmlformats.org/officeDocument/2006/relationships/image" Target="../media/image211.png"/><Relationship Id="rId22" Type="http://schemas.openxmlformats.org/officeDocument/2006/relationships/image" Target="../media/image291.png"/><Relationship Id="rId27" Type="http://schemas.openxmlformats.org/officeDocument/2006/relationships/image" Target="../media/image341.PNG"/><Relationship Id="rId30"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jp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0781-C635-3E4C-BF49-1CA7EF202237}"/>
              </a:ext>
            </a:extLst>
          </p:cNvPr>
          <p:cNvSpPr>
            <a:spLocks noGrp="1"/>
          </p:cNvSpPr>
          <p:nvPr>
            <p:ph type="ctrTitle"/>
          </p:nvPr>
        </p:nvSpPr>
        <p:spPr>
          <a:xfrm>
            <a:off x="467360" y="2137807"/>
            <a:ext cx="11216640" cy="1936480"/>
          </a:xfrm>
        </p:spPr>
        <p:txBody>
          <a:bodyPr>
            <a:normAutofit/>
          </a:bodyPr>
          <a:lstStyle/>
          <a:p>
            <a:r>
              <a:rPr lang="en-GB" sz="5400" dirty="0"/>
              <a:t>Modelling Data with </a:t>
            </a:r>
            <a:r>
              <a:rPr lang="en-GB" sz="5300" dirty="0"/>
              <a:t>Machine Learning</a:t>
            </a:r>
            <a:endParaRPr lang="en-US" sz="5400" dirty="0"/>
          </a:p>
        </p:txBody>
      </p:sp>
      <p:sp>
        <p:nvSpPr>
          <p:cNvPr id="3" name="Subtitle 2">
            <a:extLst>
              <a:ext uri="{FF2B5EF4-FFF2-40B4-BE49-F238E27FC236}">
                <a16:creationId xmlns:a16="http://schemas.microsoft.com/office/drawing/2014/main" id="{15E315EB-590F-584E-84AD-2F0C09D8B563}"/>
              </a:ext>
            </a:extLst>
          </p:cNvPr>
          <p:cNvSpPr>
            <a:spLocks noGrp="1"/>
          </p:cNvSpPr>
          <p:nvPr>
            <p:ph type="subTitle" idx="1"/>
          </p:nvPr>
        </p:nvSpPr>
        <p:spPr>
          <a:xfrm>
            <a:off x="467360" y="4144780"/>
            <a:ext cx="6075685" cy="782446"/>
          </a:xfrm>
        </p:spPr>
        <p:txBody>
          <a:bodyPr/>
          <a:lstStyle/>
          <a:p>
            <a:r>
              <a:rPr lang="en-US" sz="2800" b="1" dirty="0"/>
              <a:t>Kyle Martin</a:t>
            </a:r>
          </a:p>
        </p:txBody>
      </p:sp>
      <p:sp>
        <p:nvSpPr>
          <p:cNvPr id="4" name="Subtitle 2">
            <a:extLst>
              <a:ext uri="{FF2B5EF4-FFF2-40B4-BE49-F238E27FC236}">
                <a16:creationId xmlns:a16="http://schemas.microsoft.com/office/drawing/2014/main" id="{3D1B789C-6A5C-4A13-8EFB-E7D7DB528667}"/>
              </a:ext>
            </a:extLst>
          </p:cNvPr>
          <p:cNvSpPr txBox="1">
            <a:spLocks/>
          </p:cNvSpPr>
          <p:nvPr/>
        </p:nvSpPr>
        <p:spPr>
          <a:xfrm>
            <a:off x="467360" y="4422586"/>
            <a:ext cx="9591040" cy="148960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021157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E341-4ED6-4408-9ECD-17F5A0507F9E}"/>
              </a:ext>
            </a:extLst>
          </p:cNvPr>
          <p:cNvSpPr>
            <a:spLocks noGrp="1"/>
          </p:cNvSpPr>
          <p:nvPr>
            <p:ph type="title"/>
          </p:nvPr>
        </p:nvSpPr>
        <p:spPr/>
        <p:txBody>
          <a:bodyPr/>
          <a:lstStyle/>
          <a:p>
            <a:r>
              <a:rPr lang="en-GB" dirty="0"/>
              <a:t>The Future of AI</a:t>
            </a:r>
          </a:p>
        </p:txBody>
      </p:sp>
      <p:pic>
        <p:nvPicPr>
          <p:cNvPr id="5" name="Content Placeholder 4">
            <a:extLst>
              <a:ext uri="{FF2B5EF4-FFF2-40B4-BE49-F238E27FC236}">
                <a16:creationId xmlns:a16="http://schemas.microsoft.com/office/drawing/2014/main" id="{DA47FE15-7F6F-48C1-90BD-1F8E6567C66D}"/>
              </a:ext>
            </a:extLst>
          </p:cNvPr>
          <p:cNvPicPr>
            <a:picLocks noGrp="1" noChangeAspect="1"/>
          </p:cNvPicPr>
          <p:nvPr>
            <p:ph idx="1"/>
          </p:nvPr>
        </p:nvPicPr>
        <p:blipFill>
          <a:blip r:embed="rId2"/>
          <a:stretch>
            <a:fillRect/>
          </a:stretch>
        </p:blipFill>
        <p:spPr>
          <a:xfrm>
            <a:off x="6096000" y="1774151"/>
            <a:ext cx="5694947" cy="4057650"/>
          </a:xfrm>
        </p:spPr>
      </p:pic>
      <p:sp>
        <p:nvSpPr>
          <p:cNvPr id="6" name="TextBox 5">
            <a:extLst>
              <a:ext uri="{FF2B5EF4-FFF2-40B4-BE49-F238E27FC236}">
                <a16:creationId xmlns:a16="http://schemas.microsoft.com/office/drawing/2014/main" id="{8525F381-DA8F-4951-A97B-F5151C5A048E}"/>
              </a:ext>
            </a:extLst>
          </p:cNvPr>
          <p:cNvSpPr txBox="1"/>
          <p:nvPr/>
        </p:nvSpPr>
        <p:spPr>
          <a:xfrm>
            <a:off x="9060873" y="6373029"/>
            <a:ext cx="3343564" cy="369332"/>
          </a:xfrm>
          <a:prstGeom prst="rect">
            <a:avLst/>
          </a:prstGeom>
          <a:noFill/>
        </p:spPr>
        <p:txBody>
          <a:bodyPr wrap="square" rtlCol="0">
            <a:spAutoFit/>
          </a:bodyPr>
          <a:lstStyle/>
          <a:p>
            <a:r>
              <a:rPr lang="en-GB" dirty="0"/>
              <a:t>(Image courtesy of </a:t>
            </a:r>
            <a:r>
              <a:rPr lang="en-GB" dirty="0" err="1"/>
              <a:t>statista</a:t>
            </a:r>
            <a:r>
              <a:rPr lang="en-GB" dirty="0"/>
              <a:t>)</a:t>
            </a:r>
          </a:p>
        </p:txBody>
      </p:sp>
      <p:sp>
        <p:nvSpPr>
          <p:cNvPr id="7" name="object 4">
            <a:extLst>
              <a:ext uri="{FF2B5EF4-FFF2-40B4-BE49-F238E27FC236}">
                <a16:creationId xmlns:a16="http://schemas.microsoft.com/office/drawing/2014/main" id="{F22ED724-60A0-4A45-8882-43A9F0263456}"/>
              </a:ext>
            </a:extLst>
          </p:cNvPr>
          <p:cNvSpPr/>
          <p:nvPr/>
        </p:nvSpPr>
        <p:spPr>
          <a:xfrm>
            <a:off x="10914" y="2289930"/>
            <a:ext cx="5842729" cy="3035268"/>
          </a:xfrm>
          <a:prstGeom prst="rect">
            <a:avLst/>
          </a:prstGeom>
          <a:blipFill>
            <a:blip r:embed="rId3" cstate="print"/>
            <a:srcRect/>
            <a:stretch>
              <a:fillRect l="-2348"/>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4B4FA6A-2F09-4316-AA9A-EC8FC4FE218E}"/>
              </a:ext>
            </a:extLst>
          </p:cNvPr>
          <p:cNvSpPr txBox="1"/>
          <p:nvPr/>
        </p:nvSpPr>
        <p:spPr>
          <a:xfrm>
            <a:off x="9153233" y="6109914"/>
            <a:ext cx="3343564" cy="369332"/>
          </a:xfrm>
          <a:prstGeom prst="rect">
            <a:avLst/>
          </a:prstGeom>
          <a:noFill/>
        </p:spPr>
        <p:txBody>
          <a:bodyPr wrap="square" rtlCol="0">
            <a:spAutoFit/>
          </a:bodyPr>
          <a:lstStyle/>
          <a:p>
            <a:r>
              <a:rPr lang="en-GB" dirty="0"/>
              <a:t>(Image courtesy of </a:t>
            </a:r>
            <a:r>
              <a:rPr lang="en-GB" dirty="0" err="1"/>
              <a:t>nvidia</a:t>
            </a:r>
            <a:r>
              <a:rPr lang="en-GB" dirty="0"/>
              <a:t>)</a:t>
            </a:r>
          </a:p>
        </p:txBody>
      </p:sp>
    </p:spTree>
    <p:extLst>
      <p:ext uri="{BB962C8B-B14F-4D97-AF65-F5344CB8AC3E}">
        <p14:creationId xmlns:p14="http://schemas.microsoft.com/office/powerpoint/2010/main" val="17146803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5843" y="1026199"/>
            <a:ext cx="10515600" cy="689932"/>
          </a:xfrm>
          <a:prstGeom prst="rect">
            <a:avLst/>
          </a:prstGeom>
        </p:spPr>
        <p:txBody>
          <a:bodyPr vert="horz" wrap="square" lIns="0" tIns="12700" rIns="0" bIns="0" rtlCol="0">
            <a:spAutoFit/>
          </a:bodyPr>
          <a:lstStyle/>
          <a:p>
            <a:pPr marL="12700">
              <a:lnSpc>
                <a:spcPct val="100000"/>
              </a:lnSpc>
              <a:spcBef>
                <a:spcPts val="100"/>
              </a:spcBef>
            </a:pPr>
            <a:r>
              <a:rPr dirty="0"/>
              <a:t>A</a:t>
            </a:r>
            <a:r>
              <a:rPr spc="-20" dirty="0"/>
              <a:t> </a:t>
            </a:r>
            <a:r>
              <a:rPr lang="en-GB" spc="-5" dirty="0"/>
              <a:t>S</a:t>
            </a:r>
            <a:r>
              <a:rPr spc="-5" dirty="0"/>
              <a:t>ingle </a:t>
            </a:r>
            <a:r>
              <a:rPr spc="-15" dirty="0"/>
              <a:t>Neuron</a:t>
            </a:r>
            <a:r>
              <a:rPr spc="-5" dirty="0"/>
              <a:t> </a:t>
            </a:r>
            <a:r>
              <a:rPr dirty="0"/>
              <a:t>–</a:t>
            </a:r>
            <a:r>
              <a:rPr spc="-10" dirty="0"/>
              <a:t> </a:t>
            </a:r>
            <a:r>
              <a:rPr lang="en-GB" spc="-10" dirty="0"/>
              <a:t>Weights</a:t>
            </a:r>
            <a:endParaRPr spc="-15" dirty="0"/>
          </a:p>
        </p:txBody>
      </p:sp>
      <p:grpSp>
        <p:nvGrpSpPr>
          <p:cNvPr id="9" name="object 9"/>
          <p:cNvGrpSpPr/>
          <p:nvPr/>
        </p:nvGrpSpPr>
        <p:grpSpPr>
          <a:xfrm>
            <a:off x="3778854" y="1715034"/>
            <a:ext cx="2513330" cy="1185545"/>
            <a:chOff x="8331845" y="600687"/>
            <a:chExt cx="2513330" cy="1185545"/>
          </a:xfrm>
        </p:grpSpPr>
        <p:sp>
          <p:nvSpPr>
            <p:cNvPr id="10" name="object 10"/>
            <p:cNvSpPr/>
            <p:nvPr/>
          </p:nvSpPr>
          <p:spPr>
            <a:xfrm>
              <a:off x="8335021" y="603862"/>
              <a:ext cx="2506980" cy="1179195"/>
            </a:xfrm>
            <a:custGeom>
              <a:avLst/>
              <a:gdLst/>
              <a:ahLst/>
              <a:cxnLst/>
              <a:rect l="l" t="t" r="r" b="b"/>
              <a:pathLst>
                <a:path w="2506979" h="1179195">
                  <a:moveTo>
                    <a:pt x="2506398" y="0"/>
                  </a:moveTo>
                  <a:lnTo>
                    <a:pt x="285713" y="0"/>
                  </a:lnTo>
                  <a:lnTo>
                    <a:pt x="285713" y="508721"/>
                  </a:lnTo>
                  <a:lnTo>
                    <a:pt x="655828" y="508721"/>
                  </a:lnTo>
                  <a:lnTo>
                    <a:pt x="0" y="1178857"/>
                  </a:lnTo>
                  <a:lnTo>
                    <a:pt x="1210999" y="508721"/>
                  </a:lnTo>
                  <a:lnTo>
                    <a:pt x="2506398" y="508721"/>
                  </a:lnTo>
                  <a:lnTo>
                    <a:pt x="2506398" y="0"/>
                  </a:lnTo>
                  <a:close/>
                </a:path>
              </a:pathLst>
            </a:custGeom>
            <a:solidFill>
              <a:srgbClr val="DEEBF7"/>
            </a:solidFill>
          </p:spPr>
          <p:txBody>
            <a:bodyPr wrap="square" lIns="0" tIns="0" rIns="0" bIns="0" rtlCol="0"/>
            <a:lstStyle/>
            <a:p>
              <a:endParaRPr/>
            </a:p>
          </p:txBody>
        </p:sp>
        <p:sp>
          <p:nvSpPr>
            <p:cNvPr id="11" name="object 11"/>
            <p:cNvSpPr/>
            <p:nvPr/>
          </p:nvSpPr>
          <p:spPr>
            <a:xfrm>
              <a:off x="8335020" y="603862"/>
              <a:ext cx="2506980" cy="1179195"/>
            </a:xfrm>
            <a:custGeom>
              <a:avLst/>
              <a:gdLst/>
              <a:ahLst/>
              <a:cxnLst/>
              <a:rect l="l" t="t" r="r" b="b"/>
              <a:pathLst>
                <a:path w="2506979" h="1179195">
                  <a:moveTo>
                    <a:pt x="285714" y="0"/>
                  </a:moveTo>
                  <a:lnTo>
                    <a:pt x="655828" y="0"/>
                  </a:lnTo>
                  <a:lnTo>
                    <a:pt x="1210999" y="0"/>
                  </a:lnTo>
                  <a:lnTo>
                    <a:pt x="2506399" y="0"/>
                  </a:lnTo>
                  <a:lnTo>
                    <a:pt x="2506399" y="296755"/>
                  </a:lnTo>
                  <a:lnTo>
                    <a:pt x="2506399" y="423935"/>
                  </a:lnTo>
                  <a:lnTo>
                    <a:pt x="2506399" y="508722"/>
                  </a:lnTo>
                  <a:lnTo>
                    <a:pt x="1210999" y="508722"/>
                  </a:lnTo>
                  <a:lnTo>
                    <a:pt x="0" y="1178857"/>
                  </a:lnTo>
                  <a:lnTo>
                    <a:pt x="655828" y="508722"/>
                  </a:lnTo>
                  <a:lnTo>
                    <a:pt x="285714" y="508722"/>
                  </a:lnTo>
                  <a:lnTo>
                    <a:pt x="285714" y="423935"/>
                  </a:lnTo>
                  <a:lnTo>
                    <a:pt x="285714" y="296755"/>
                  </a:lnTo>
                  <a:lnTo>
                    <a:pt x="285714" y="0"/>
                  </a:lnTo>
                  <a:close/>
                </a:path>
              </a:pathLst>
            </a:custGeom>
            <a:ln w="6350">
              <a:solidFill>
                <a:srgbClr val="FFC000"/>
              </a:solidFill>
            </a:ln>
          </p:spPr>
          <p:txBody>
            <a:bodyPr wrap="square" lIns="0" tIns="0" rIns="0" bIns="0" rtlCol="0"/>
            <a:lstStyle/>
            <a:p>
              <a:endParaRPr/>
            </a:p>
          </p:txBody>
        </p:sp>
      </p:grpSp>
      <p:sp>
        <p:nvSpPr>
          <p:cNvPr id="12" name="object 12"/>
          <p:cNvSpPr txBox="1"/>
          <p:nvPr/>
        </p:nvSpPr>
        <p:spPr>
          <a:xfrm>
            <a:off x="4476405" y="1849535"/>
            <a:ext cx="12973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T</a:t>
            </a:r>
            <a:r>
              <a:rPr sz="1800" spc="-30" dirty="0">
                <a:latin typeface="Calibri"/>
                <a:cs typeface="Calibri"/>
              </a:rPr>
              <a:t> </a:t>
            </a:r>
            <a:r>
              <a:rPr sz="1800" spc="-5" dirty="0">
                <a:latin typeface="Calibri"/>
                <a:cs typeface="Calibri"/>
              </a:rPr>
              <a:t>is</a:t>
            </a:r>
            <a:r>
              <a:rPr sz="1800" spc="-25" dirty="0">
                <a:latin typeface="Calibri"/>
                <a:cs typeface="Calibri"/>
              </a:rPr>
              <a:t> </a:t>
            </a:r>
            <a:r>
              <a:rPr sz="1800" spc="-10" dirty="0">
                <a:latin typeface="Calibri"/>
                <a:cs typeface="Calibri"/>
              </a:rPr>
              <a:t>transpose</a:t>
            </a:r>
            <a:endParaRPr sz="1800" dirty="0">
              <a:latin typeface="Calibri"/>
              <a:cs typeface="Calibri"/>
            </a:endParaRPr>
          </a:p>
        </p:txBody>
      </p:sp>
      <p:sp>
        <p:nvSpPr>
          <p:cNvPr id="13" name="object 13"/>
          <p:cNvSpPr txBox="1"/>
          <p:nvPr/>
        </p:nvSpPr>
        <p:spPr>
          <a:xfrm>
            <a:off x="1694426" y="4863215"/>
            <a:ext cx="1854835" cy="391160"/>
          </a:xfrm>
          <a:prstGeom prst="rect">
            <a:avLst/>
          </a:prstGeom>
        </p:spPr>
        <p:txBody>
          <a:bodyPr vert="horz" wrap="square" lIns="0" tIns="12700" rIns="0" bIns="0" rtlCol="0">
            <a:spAutoFit/>
          </a:bodyPr>
          <a:lstStyle/>
          <a:p>
            <a:pPr marL="12700">
              <a:lnSpc>
                <a:spcPct val="100000"/>
              </a:lnSpc>
              <a:spcBef>
                <a:spcPts val="100"/>
              </a:spcBef>
              <a:tabLst>
                <a:tab pos="1689100" algn="l"/>
              </a:tabLst>
            </a:pPr>
            <a:r>
              <a:rPr sz="2400" spc="-60" dirty="0">
                <a:solidFill>
                  <a:srgbClr val="0070C0"/>
                </a:solidFill>
                <a:latin typeface="Tahoma"/>
                <a:cs typeface="Tahoma"/>
              </a:rPr>
              <a:t>0</a:t>
            </a:r>
            <a:r>
              <a:rPr sz="2400" spc="-65" dirty="0">
                <a:solidFill>
                  <a:srgbClr val="0070C0"/>
                </a:solidFill>
                <a:latin typeface="Tahoma"/>
                <a:cs typeface="Tahoma"/>
              </a:rPr>
              <a:t>.</a:t>
            </a:r>
            <a:r>
              <a:rPr sz="2400" dirty="0">
                <a:solidFill>
                  <a:srgbClr val="0070C0"/>
                </a:solidFill>
                <a:latin typeface="Tahoma"/>
                <a:cs typeface="Tahoma"/>
              </a:rPr>
              <a:t>5</a:t>
            </a:r>
            <a:r>
              <a:rPr sz="2400" spc="-120" dirty="0">
                <a:solidFill>
                  <a:srgbClr val="0070C0"/>
                </a:solidFill>
                <a:latin typeface="Tahoma"/>
                <a:cs typeface="Tahoma"/>
              </a:rPr>
              <a:t> </a:t>
            </a:r>
            <a:r>
              <a:rPr sz="2400" spc="-60" dirty="0">
                <a:solidFill>
                  <a:srgbClr val="0070C0"/>
                </a:solidFill>
                <a:latin typeface="Tahoma"/>
                <a:cs typeface="Tahoma"/>
              </a:rPr>
              <a:t>-0</a:t>
            </a:r>
            <a:r>
              <a:rPr sz="2400" spc="-65" dirty="0">
                <a:solidFill>
                  <a:srgbClr val="0070C0"/>
                </a:solidFill>
                <a:latin typeface="Tahoma"/>
                <a:cs typeface="Tahoma"/>
              </a:rPr>
              <a:t>.</a:t>
            </a:r>
            <a:r>
              <a:rPr sz="2400" dirty="0">
                <a:solidFill>
                  <a:srgbClr val="0070C0"/>
                </a:solidFill>
                <a:latin typeface="Tahoma"/>
                <a:cs typeface="Tahoma"/>
              </a:rPr>
              <a:t>2</a:t>
            </a:r>
            <a:r>
              <a:rPr sz="2400" spc="-120" dirty="0">
                <a:solidFill>
                  <a:srgbClr val="0070C0"/>
                </a:solidFill>
                <a:latin typeface="Tahoma"/>
                <a:cs typeface="Tahoma"/>
              </a:rPr>
              <a:t> </a:t>
            </a:r>
            <a:r>
              <a:rPr sz="2400" spc="-60" dirty="0">
                <a:solidFill>
                  <a:srgbClr val="0070C0"/>
                </a:solidFill>
                <a:latin typeface="Tahoma"/>
                <a:cs typeface="Tahoma"/>
              </a:rPr>
              <a:t>0</a:t>
            </a:r>
            <a:r>
              <a:rPr sz="2400" spc="-65" dirty="0">
                <a:solidFill>
                  <a:srgbClr val="0070C0"/>
                </a:solidFill>
                <a:latin typeface="Tahoma"/>
                <a:cs typeface="Tahoma"/>
              </a:rPr>
              <a:t>.</a:t>
            </a:r>
            <a:r>
              <a:rPr sz="2400" dirty="0">
                <a:solidFill>
                  <a:srgbClr val="0070C0"/>
                </a:solidFill>
                <a:latin typeface="Tahoma"/>
                <a:cs typeface="Tahoma"/>
              </a:rPr>
              <a:t>8	</a:t>
            </a:r>
            <a:r>
              <a:rPr sz="2400" i="1" dirty="0">
                <a:latin typeface="Calibri"/>
                <a:cs typeface="Calibri"/>
              </a:rPr>
              <a:t>×</a:t>
            </a:r>
            <a:endParaRPr sz="2400">
              <a:latin typeface="Calibri"/>
              <a:cs typeface="Calibri"/>
            </a:endParaRPr>
          </a:p>
        </p:txBody>
      </p:sp>
      <p:sp>
        <p:nvSpPr>
          <p:cNvPr id="14" name="object 14"/>
          <p:cNvSpPr txBox="1"/>
          <p:nvPr/>
        </p:nvSpPr>
        <p:spPr>
          <a:xfrm>
            <a:off x="4700439" y="4428628"/>
            <a:ext cx="5122545" cy="1174115"/>
          </a:xfrm>
          <a:prstGeom prst="rect">
            <a:avLst/>
          </a:prstGeom>
        </p:spPr>
        <p:txBody>
          <a:bodyPr vert="horz" wrap="square" lIns="0" tIns="17145" rIns="0" bIns="0" rtlCol="0">
            <a:spAutoFit/>
          </a:bodyPr>
          <a:lstStyle/>
          <a:p>
            <a:pPr marL="26034">
              <a:lnSpc>
                <a:spcPct val="100000"/>
              </a:lnSpc>
              <a:spcBef>
                <a:spcPts val="135"/>
              </a:spcBef>
            </a:pPr>
            <a:r>
              <a:rPr sz="2400" dirty="0">
                <a:latin typeface="Tahoma"/>
                <a:cs typeface="Tahoma"/>
              </a:rPr>
              <a:t>=</a:t>
            </a:r>
            <a:r>
              <a:rPr sz="2400" spc="-5" dirty="0">
                <a:latin typeface="Tahoma"/>
                <a:cs typeface="Tahoma"/>
              </a:rPr>
              <a:t> </a:t>
            </a:r>
            <a:r>
              <a:rPr sz="2400" spc="-40" dirty="0">
                <a:latin typeface="Tahoma"/>
                <a:cs typeface="Tahoma"/>
              </a:rPr>
              <a:t>(</a:t>
            </a:r>
            <a:r>
              <a:rPr sz="2400" spc="-60" dirty="0">
                <a:solidFill>
                  <a:srgbClr val="0070C0"/>
                </a:solidFill>
                <a:latin typeface="Tahoma"/>
                <a:cs typeface="Tahoma"/>
              </a:rPr>
              <a:t>0</a:t>
            </a:r>
            <a:r>
              <a:rPr sz="2400" spc="-65" dirty="0">
                <a:solidFill>
                  <a:srgbClr val="0070C0"/>
                </a:solidFill>
                <a:latin typeface="Tahoma"/>
                <a:cs typeface="Tahoma"/>
              </a:rPr>
              <a:t>.</a:t>
            </a:r>
            <a:r>
              <a:rPr sz="2400" dirty="0">
                <a:solidFill>
                  <a:srgbClr val="0070C0"/>
                </a:solidFill>
                <a:latin typeface="Tahoma"/>
                <a:cs typeface="Tahoma"/>
              </a:rPr>
              <a:t>5</a:t>
            </a:r>
            <a:r>
              <a:rPr sz="2400" spc="-170" dirty="0">
                <a:solidFill>
                  <a:srgbClr val="0070C0"/>
                </a:solidFill>
                <a:latin typeface="Tahoma"/>
                <a:cs typeface="Tahoma"/>
              </a:rPr>
              <a:t> </a:t>
            </a:r>
            <a:r>
              <a:rPr sz="2400" i="1" dirty="0">
                <a:latin typeface="Calibri"/>
                <a:cs typeface="Calibri"/>
              </a:rPr>
              <a:t>×</a:t>
            </a:r>
            <a:r>
              <a:rPr sz="2400" i="1" spc="60" dirty="0">
                <a:latin typeface="Calibri"/>
                <a:cs typeface="Calibri"/>
              </a:rPr>
              <a:t> </a:t>
            </a:r>
            <a:r>
              <a:rPr sz="2400" spc="-60" dirty="0">
                <a:solidFill>
                  <a:srgbClr val="8B3AC8"/>
                </a:solidFill>
                <a:latin typeface="Tahoma"/>
                <a:cs typeface="Tahoma"/>
              </a:rPr>
              <a:t>3</a:t>
            </a:r>
            <a:r>
              <a:rPr sz="2400" spc="-65" dirty="0">
                <a:solidFill>
                  <a:srgbClr val="8B3AC8"/>
                </a:solidFill>
                <a:latin typeface="Tahoma"/>
                <a:cs typeface="Tahoma"/>
              </a:rPr>
              <a:t>.</a:t>
            </a:r>
            <a:r>
              <a:rPr sz="2400" dirty="0">
                <a:solidFill>
                  <a:srgbClr val="8B3AC8"/>
                </a:solidFill>
                <a:latin typeface="Tahoma"/>
                <a:cs typeface="Tahoma"/>
              </a:rPr>
              <a:t>5</a:t>
            </a:r>
            <a:r>
              <a:rPr sz="2400" spc="-170" dirty="0">
                <a:solidFill>
                  <a:srgbClr val="8B3AC8"/>
                </a:solidFill>
                <a:latin typeface="Tahoma"/>
                <a:cs typeface="Tahoma"/>
              </a:rPr>
              <a:t> </a:t>
            </a:r>
            <a:r>
              <a:rPr sz="2400" dirty="0">
                <a:latin typeface="Tahoma"/>
                <a:cs typeface="Tahoma"/>
              </a:rPr>
              <a:t>+</a:t>
            </a:r>
            <a:r>
              <a:rPr sz="2400" spc="-70" dirty="0">
                <a:latin typeface="Tahoma"/>
                <a:cs typeface="Tahoma"/>
              </a:rPr>
              <a:t> </a:t>
            </a:r>
            <a:r>
              <a:rPr sz="2400" spc="-60" dirty="0">
                <a:solidFill>
                  <a:srgbClr val="0070C0"/>
                </a:solidFill>
                <a:latin typeface="Tahoma"/>
                <a:cs typeface="Tahoma"/>
              </a:rPr>
              <a:t>-0</a:t>
            </a:r>
            <a:r>
              <a:rPr sz="2400" spc="-65" dirty="0">
                <a:solidFill>
                  <a:srgbClr val="0070C0"/>
                </a:solidFill>
                <a:latin typeface="Tahoma"/>
                <a:cs typeface="Tahoma"/>
              </a:rPr>
              <a:t>.</a:t>
            </a:r>
            <a:r>
              <a:rPr sz="2400" dirty="0">
                <a:solidFill>
                  <a:srgbClr val="0070C0"/>
                </a:solidFill>
                <a:latin typeface="Tahoma"/>
                <a:cs typeface="Tahoma"/>
              </a:rPr>
              <a:t>2</a:t>
            </a:r>
            <a:r>
              <a:rPr sz="2400" spc="-170" dirty="0">
                <a:solidFill>
                  <a:srgbClr val="0070C0"/>
                </a:solidFill>
                <a:latin typeface="Tahoma"/>
                <a:cs typeface="Tahoma"/>
              </a:rPr>
              <a:t> </a:t>
            </a:r>
            <a:r>
              <a:rPr sz="2400" i="1" dirty="0">
                <a:latin typeface="Calibri"/>
                <a:cs typeface="Calibri"/>
              </a:rPr>
              <a:t>×</a:t>
            </a:r>
            <a:r>
              <a:rPr sz="2400" i="1" spc="60" dirty="0">
                <a:latin typeface="Calibri"/>
                <a:cs typeface="Calibri"/>
              </a:rPr>
              <a:t> </a:t>
            </a:r>
            <a:r>
              <a:rPr sz="2400" dirty="0">
                <a:solidFill>
                  <a:srgbClr val="8B3AC8"/>
                </a:solidFill>
                <a:latin typeface="Tahoma"/>
                <a:cs typeface="Tahoma"/>
              </a:rPr>
              <a:t>8</a:t>
            </a:r>
            <a:r>
              <a:rPr sz="2400" spc="-170" dirty="0">
                <a:solidFill>
                  <a:srgbClr val="8B3AC8"/>
                </a:solidFill>
                <a:latin typeface="Tahoma"/>
                <a:cs typeface="Tahoma"/>
              </a:rPr>
              <a:t> </a:t>
            </a:r>
            <a:r>
              <a:rPr sz="2400" dirty="0">
                <a:latin typeface="Tahoma"/>
                <a:cs typeface="Tahoma"/>
              </a:rPr>
              <a:t>+</a:t>
            </a:r>
            <a:r>
              <a:rPr sz="2400" spc="-70" dirty="0">
                <a:latin typeface="Tahoma"/>
                <a:cs typeface="Tahoma"/>
              </a:rPr>
              <a:t> </a:t>
            </a:r>
            <a:r>
              <a:rPr sz="2400" spc="-60" dirty="0">
                <a:solidFill>
                  <a:srgbClr val="0070C0"/>
                </a:solidFill>
                <a:latin typeface="Tahoma"/>
                <a:cs typeface="Tahoma"/>
              </a:rPr>
              <a:t>0</a:t>
            </a:r>
            <a:r>
              <a:rPr sz="2400" spc="-65" dirty="0">
                <a:solidFill>
                  <a:srgbClr val="0070C0"/>
                </a:solidFill>
                <a:latin typeface="Tahoma"/>
                <a:cs typeface="Tahoma"/>
              </a:rPr>
              <a:t>.</a:t>
            </a:r>
            <a:r>
              <a:rPr sz="2400" dirty="0">
                <a:solidFill>
                  <a:srgbClr val="0070C0"/>
                </a:solidFill>
                <a:latin typeface="Tahoma"/>
                <a:cs typeface="Tahoma"/>
              </a:rPr>
              <a:t>8</a:t>
            </a:r>
            <a:r>
              <a:rPr sz="2400" spc="-170" dirty="0">
                <a:solidFill>
                  <a:srgbClr val="0070C0"/>
                </a:solidFill>
                <a:latin typeface="Tahoma"/>
                <a:cs typeface="Tahoma"/>
              </a:rPr>
              <a:t> </a:t>
            </a:r>
            <a:r>
              <a:rPr sz="2400" i="1" dirty="0">
                <a:latin typeface="Calibri"/>
                <a:cs typeface="Calibri"/>
              </a:rPr>
              <a:t>×</a:t>
            </a:r>
            <a:r>
              <a:rPr sz="2400" i="1" spc="60" dirty="0">
                <a:latin typeface="Calibri"/>
                <a:cs typeface="Calibri"/>
              </a:rPr>
              <a:t> </a:t>
            </a:r>
            <a:r>
              <a:rPr sz="2400" spc="-60" dirty="0">
                <a:solidFill>
                  <a:srgbClr val="8B3AC8"/>
                </a:solidFill>
                <a:latin typeface="Tahoma"/>
                <a:cs typeface="Tahoma"/>
              </a:rPr>
              <a:t>1</a:t>
            </a:r>
            <a:r>
              <a:rPr sz="2400" spc="-65" dirty="0">
                <a:solidFill>
                  <a:srgbClr val="8B3AC8"/>
                </a:solidFill>
                <a:latin typeface="Tahoma"/>
                <a:cs typeface="Tahoma"/>
              </a:rPr>
              <a:t>.</a:t>
            </a:r>
            <a:r>
              <a:rPr sz="2400" spc="-60" dirty="0">
                <a:solidFill>
                  <a:srgbClr val="8B3AC8"/>
                </a:solidFill>
                <a:latin typeface="Tahoma"/>
                <a:cs typeface="Tahoma"/>
              </a:rPr>
              <a:t>2</a:t>
            </a:r>
            <a:r>
              <a:rPr sz="2400" dirty="0">
                <a:latin typeface="Tahoma"/>
                <a:cs typeface="Tahoma"/>
              </a:rPr>
              <a:t>)</a:t>
            </a:r>
            <a:r>
              <a:rPr sz="2400" spc="-114" dirty="0">
                <a:latin typeface="Tahoma"/>
                <a:cs typeface="Tahoma"/>
              </a:rPr>
              <a:t> </a:t>
            </a:r>
            <a:r>
              <a:rPr sz="2400" dirty="0">
                <a:latin typeface="Tahoma"/>
                <a:cs typeface="Tahoma"/>
              </a:rPr>
              <a:t>+</a:t>
            </a:r>
            <a:r>
              <a:rPr sz="2400" spc="-120" dirty="0">
                <a:latin typeface="Tahoma"/>
                <a:cs typeface="Tahoma"/>
              </a:rPr>
              <a:t> </a:t>
            </a:r>
            <a:r>
              <a:rPr sz="2500" i="1" spc="-60" dirty="0">
                <a:latin typeface="Tahoma"/>
                <a:cs typeface="Tahoma"/>
              </a:rPr>
              <a:t>b</a:t>
            </a:r>
            <a:endParaRPr sz="2500" dirty="0">
              <a:latin typeface="Tahoma"/>
              <a:cs typeface="Tahoma"/>
            </a:endParaRPr>
          </a:p>
          <a:p>
            <a:pPr marL="12700">
              <a:lnSpc>
                <a:spcPts val="2950"/>
              </a:lnSpc>
              <a:spcBef>
                <a:spcPts val="95"/>
              </a:spcBef>
            </a:pPr>
            <a:r>
              <a:rPr sz="2400" dirty="0">
                <a:latin typeface="Tahoma"/>
                <a:cs typeface="Tahoma"/>
              </a:rPr>
              <a:t>=</a:t>
            </a:r>
            <a:r>
              <a:rPr sz="2400" spc="-35" dirty="0">
                <a:latin typeface="Tahoma"/>
                <a:cs typeface="Tahoma"/>
              </a:rPr>
              <a:t> 1.11</a:t>
            </a:r>
            <a:r>
              <a:rPr sz="2400" spc="-105" dirty="0">
                <a:latin typeface="Tahoma"/>
                <a:cs typeface="Tahoma"/>
              </a:rPr>
              <a:t> </a:t>
            </a:r>
            <a:r>
              <a:rPr sz="2400" dirty="0">
                <a:latin typeface="Tahoma"/>
                <a:cs typeface="Tahoma"/>
              </a:rPr>
              <a:t>+</a:t>
            </a:r>
            <a:r>
              <a:rPr sz="2400" spc="-110" dirty="0">
                <a:latin typeface="Tahoma"/>
                <a:cs typeface="Tahoma"/>
              </a:rPr>
              <a:t> </a:t>
            </a:r>
            <a:r>
              <a:rPr sz="2500" i="1" spc="-60" dirty="0">
                <a:latin typeface="Tahoma"/>
                <a:cs typeface="Tahoma"/>
              </a:rPr>
              <a:t>b</a:t>
            </a:r>
            <a:endParaRPr sz="2500" dirty="0">
              <a:latin typeface="Tahoma"/>
              <a:cs typeface="Tahoma"/>
            </a:endParaRPr>
          </a:p>
          <a:p>
            <a:pPr marL="20955">
              <a:lnSpc>
                <a:spcPts val="2950"/>
              </a:lnSpc>
            </a:pPr>
            <a:r>
              <a:rPr sz="2400" dirty="0">
                <a:latin typeface="Tahoma"/>
                <a:cs typeface="Tahoma"/>
              </a:rPr>
              <a:t>=</a:t>
            </a:r>
            <a:r>
              <a:rPr sz="2400" spc="-110" dirty="0">
                <a:latin typeface="Tahoma"/>
                <a:cs typeface="Tahoma"/>
              </a:rPr>
              <a:t> </a:t>
            </a:r>
            <a:r>
              <a:rPr sz="2400" spc="-35" dirty="0">
                <a:latin typeface="Tahoma"/>
                <a:cs typeface="Tahoma"/>
              </a:rPr>
              <a:t>1.11</a:t>
            </a:r>
            <a:r>
              <a:rPr sz="2400" spc="-110" dirty="0">
                <a:latin typeface="Tahoma"/>
                <a:cs typeface="Tahoma"/>
              </a:rPr>
              <a:t> </a:t>
            </a:r>
            <a:r>
              <a:rPr sz="2400" dirty="0">
                <a:latin typeface="Tahoma"/>
                <a:cs typeface="Tahoma"/>
              </a:rPr>
              <a:t>+</a:t>
            </a:r>
            <a:r>
              <a:rPr sz="2400" spc="-105" dirty="0">
                <a:latin typeface="Tahoma"/>
                <a:cs typeface="Tahoma"/>
              </a:rPr>
              <a:t> </a:t>
            </a:r>
            <a:r>
              <a:rPr sz="2500" i="1" spc="-55" dirty="0">
                <a:latin typeface="Tahoma"/>
                <a:cs typeface="Tahoma"/>
              </a:rPr>
              <a:t>2</a:t>
            </a:r>
            <a:endParaRPr sz="2500" dirty="0">
              <a:latin typeface="Tahoma"/>
              <a:cs typeface="Tahoma"/>
            </a:endParaRPr>
          </a:p>
        </p:txBody>
      </p:sp>
      <p:sp>
        <p:nvSpPr>
          <p:cNvPr id="15" name="object 15"/>
          <p:cNvSpPr txBox="1"/>
          <p:nvPr/>
        </p:nvSpPr>
        <p:spPr>
          <a:xfrm>
            <a:off x="3928765" y="4427351"/>
            <a:ext cx="435609" cy="1141095"/>
          </a:xfrm>
          <a:prstGeom prst="rect">
            <a:avLst/>
          </a:prstGeom>
        </p:spPr>
        <p:txBody>
          <a:bodyPr vert="horz" wrap="square" lIns="0" tIns="12700" rIns="0" bIns="0" rtlCol="0">
            <a:spAutoFit/>
          </a:bodyPr>
          <a:lstStyle/>
          <a:p>
            <a:pPr marL="12700">
              <a:lnSpc>
                <a:spcPct val="100000"/>
              </a:lnSpc>
              <a:spcBef>
                <a:spcPts val="100"/>
              </a:spcBef>
            </a:pPr>
            <a:r>
              <a:rPr sz="2400" spc="-60" dirty="0">
                <a:solidFill>
                  <a:srgbClr val="903BD1"/>
                </a:solidFill>
                <a:latin typeface="Tahoma"/>
                <a:cs typeface="Tahoma"/>
              </a:rPr>
              <a:t>3</a:t>
            </a:r>
            <a:r>
              <a:rPr sz="2400" spc="-65" dirty="0">
                <a:solidFill>
                  <a:srgbClr val="903BD1"/>
                </a:solidFill>
                <a:latin typeface="Tahoma"/>
                <a:cs typeface="Tahoma"/>
              </a:rPr>
              <a:t>.</a:t>
            </a:r>
            <a:r>
              <a:rPr sz="2400" dirty="0">
                <a:solidFill>
                  <a:srgbClr val="903BD1"/>
                </a:solidFill>
                <a:latin typeface="Tahoma"/>
                <a:cs typeface="Tahoma"/>
              </a:rPr>
              <a:t>5</a:t>
            </a:r>
            <a:endParaRPr sz="2400">
              <a:latin typeface="Tahoma"/>
              <a:cs typeface="Tahoma"/>
            </a:endParaRPr>
          </a:p>
          <a:p>
            <a:pPr marL="133985">
              <a:lnSpc>
                <a:spcPct val="100000"/>
              </a:lnSpc>
              <a:spcBef>
                <a:spcPts val="120"/>
              </a:spcBef>
            </a:pPr>
            <a:r>
              <a:rPr sz="2400" dirty="0">
                <a:solidFill>
                  <a:srgbClr val="903BD1"/>
                </a:solidFill>
                <a:latin typeface="Tahoma"/>
                <a:cs typeface="Tahoma"/>
              </a:rPr>
              <a:t>8</a:t>
            </a:r>
            <a:endParaRPr sz="2400">
              <a:latin typeface="Tahoma"/>
              <a:cs typeface="Tahoma"/>
            </a:endParaRPr>
          </a:p>
          <a:p>
            <a:pPr marL="12700">
              <a:lnSpc>
                <a:spcPct val="100000"/>
              </a:lnSpc>
              <a:spcBef>
                <a:spcPts val="20"/>
              </a:spcBef>
            </a:pPr>
            <a:r>
              <a:rPr sz="2400" spc="-60" dirty="0">
                <a:solidFill>
                  <a:srgbClr val="903BD1"/>
                </a:solidFill>
                <a:latin typeface="Tahoma"/>
                <a:cs typeface="Tahoma"/>
              </a:rPr>
              <a:t>1</a:t>
            </a:r>
            <a:r>
              <a:rPr sz="2400" spc="-65" dirty="0">
                <a:solidFill>
                  <a:srgbClr val="903BD1"/>
                </a:solidFill>
                <a:latin typeface="Tahoma"/>
                <a:cs typeface="Tahoma"/>
              </a:rPr>
              <a:t>.</a:t>
            </a:r>
            <a:r>
              <a:rPr sz="2400" dirty="0">
                <a:solidFill>
                  <a:srgbClr val="903BD1"/>
                </a:solidFill>
                <a:latin typeface="Tahoma"/>
                <a:cs typeface="Tahoma"/>
              </a:rPr>
              <a:t>2</a:t>
            </a:r>
            <a:endParaRPr sz="2400">
              <a:latin typeface="Tahoma"/>
              <a:cs typeface="Tahoma"/>
            </a:endParaRPr>
          </a:p>
        </p:txBody>
      </p:sp>
      <p:sp>
        <p:nvSpPr>
          <p:cNvPr id="16" name="object 16"/>
          <p:cNvSpPr/>
          <p:nvPr/>
        </p:nvSpPr>
        <p:spPr>
          <a:xfrm>
            <a:off x="3728163" y="4232776"/>
            <a:ext cx="136525" cy="1626235"/>
          </a:xfrm>
          <a:custGeom>
            <a:avLst/>
            <a:gdLst/>
            <a:ahLst/>
            <a:cxnLst/>
            <a:rect l="l" t="t" r="r" b="b"/>
            <a:pathLst>
              <a:path w="136525" h="1626235">
                <a:moveTo>
                  <a:pt x="136084" y="1625610"/>
                </a:moveTo>
                <a:lnTo>
                  <a:pt x="93071" y="1618672"/>
                </a:lnTo>
                <a:lnTo>
                  <a:pt x="55714" y="1599353"/>
                </a:lnTo>
                <a:lnTo>
                  <a:pt x="26256" y="1569895"/>
                </a:lnTo>
                <a:lnTo>
                  <a:pt x="6937" y="1532539"/>
                </a:lnTo>
                <a:lnTo>
                  <a:pt x="0" y="1489526"/>
                </a:lnTo>
                <a:lnTo>
                  <a:pt x="0" y="136084"/>
                </a:lnTo>
                <a:lnTo>
                  <a:pt x="6937" y="93071"/>
                </a:lnTo>
                <a:lnTo>
                  <a:pt x="26256" y="55714"/>
                </a:lnTo>
                <a:lnTo>
                  <a:pt x="55714" y="26256"/>
                </a:lnTo>
                <a:lnTo>
                  <a:pt x="93071" y="6937"/>
                </a:lnTo>
                <a:lnTo>
                  <a:pt x="136084" y="0"/>
                </a:lnTo>
              </a:path>
            </a:pathLst>
          </a:custGeom>
          <a:ln w="6350">
            <a:solidFill>
              <a:srgbClr val="000000"/>
            </a:solidFill>
          </a:ln>
        </p:spPr>
        <p:txBody>
          <a:bodyPr wrap="square" lIns="0" tIns="0" rIns="0" bIns="0" rtlCol="0"/>
          <a:lstStyle/>
          <a:p>
            <a:endParaRPr/>
          </a:p>
        </p:txBody>
      </p:sp>
      <p:sp>
        <p:nvSpPr>
          <p:cNvPr id="17" name="object 17"/>
          <p:cNvSpPr/>
          <p:nvPr/>
        </p:nvSpPr>
        <p:spPr>
          <a:xfrm>
            <a:off x="4408573" y="4232776"/>
            <a:ext cx="136525" cy="1626235"/>
          </a:xfrm>
          <a:custGeom>
            <a:avLst/>
            <a:gdLst/>
            <a:ahLst/>
            <a:cxnLst/>
            <a:rect l="l" t="t" r="r" b="b"/>
            <a:pathLst>
              <a:path w="136525" h="1626235">
                <a:moveTo>
                  <a:pt x="0" y="0"/>
                </a:moveTo>
                <a:lnTo>
                  <a:pt x="43013" y="6937"/>
                </a:lnTo>
                <a:lnTo>
                  <a:pt x="80369" y="26256"/>
                </a:lnTo>
                <a:lnTo>
                  <a:pt x="109827" y="55714"/>
                </a:lnTo>
                <a:lnTo>
                  <a:pt x="129146" y="93071"/>
                </a:lnTo>
                <a:lnTo>
                  <a:pt x="136084" y="136084"/>
                </a:lnTo>
                <a:lnTo>
                  <a:pt x="136084" y="1489526"/>
                </a:lnTo>
                <a:lnTo>
                  <a:pt x="129146" y="1532539"/>
                </a:lnTo>
                <a:lnTo>
                  <a:pt x="109827" y="1569895"/>
                </a:lnTo>
                <a:lnTo>
                  <a:pt x="80369" y="1599353"/>
                </a:lnTo>
                <a:lnTo>
                  <a:pt x="43013" y="1618672"/>
                </a:lnTo>
                <a:lnTo>
                  <a:pt x="0" y="1625610"/>
                </a:lnTo>
              </a:path>
            </a:pathLst>
          </a:custGeom>
          <a:ln w="6350">
            <a:solidFill>
              <a:srgbClr val="000000"/>
            </a:solidFill>
          </a:ln>
        </p:spPr>
        <p:txBody>
          <a:bodyPr wrap="square" lIns="0" tIns="0" rIns="0" bIns="0" rtlCol="0"/>
          <a:lstStyle/>
          <a:p>
            <a:endParaRPr/>
          </a:p>
        </p:txBody>
      </p:sp>
      <p:sp>
        <p:nvSpPr>
          <p:cNvPr id="18" name="object 18"/>
          <p:cNvSpPr/>
          <p:nvPr/>
        </p:nvSpPr>
        <p:spPr>
          <a:xfrm>
            <a:off x="1562746" y="4756922"/>
            <a:ext cx="152400" cy="914400"/>
          </a:xfrm>
          <a:custGeom>
            <a:avLst/>
            <a:gdLst/>
            <a:ahLst/>
            <a:cxnLst/>
            <a:rect l="l" t="t" r="r" b="b"/>
            <a:pathLst>
              <a:path w="152400" h="914400">
                <a:moveTo>
                  <a:pt x="152402" y="914400"/>
                </a:moveTo>
                <a:lnTo>
                  <a:pt x="104231" y="906630"/>
                </a:lnTo>
                <a:lnTo>
                  <a:pt x="62395" y="884995"/>
                </a:lnTo>
                <a:lnTo>
                  <a:pt x="29404" y="852004"/>
                </a:lnTo>
                <a:lnTo>
                  <a:pt x="7769" y="810168"/>
                </a:lnTo>
                <a:lnTo>
                  <a:pt x="0" y="761997"/>
                </a:lnTo>
                <a:lnTo>
                  <a:pt x="0" y="152402"/>
                </a:lnTo>
                <a:lnTo>
                  <a:pt x="7769" y="104231"/>
                </a:lnTo>
                <a:lnTo>
                  <a:pt x="29404" y="62395"/>
                </a:lnTo>
                <a:lnTo>
                  <a:pt x="62395" y="29404"/>
                </a:lnTo>
                <a:lnTo>
                  <a:pt x="104231" y="7769"/>
                </a:lnTo>
                <a:lnTo>
                  <a:pt x="152402" y="0"/>
                </a:lnTo>
              </a:path>
            </a:pathLst>
          </a:custGeom>
          <a:ln w="6350">
            <a:solidFill>
              <a:srgbClr val="000000"/>
            </a:solidFill>
          </a:ln>
        </p:spPr>
        <p:txBody>
          <a:bodyPr wrap="square" lIns="0" tIns="0" rIns="0" bIns="0" rtlCol="0"/>
          <a:lstStyle/>
          <a:p>
            <a:endParaRPr/>
          </a:p>
        </p:txBody>
      </p:sp>
      <p:sp>
        <p:nvSpPr>
          <p:cNvPr id="19" name="object 19"/>
          <p:cNvSpPr/>
          <p:nvPr/>
        </p:nvSpPr>
        <p:spPr>
          <a:xfrm>
            <a:off x="3185000" y="4756922"/>
            <a:ext cx="152400" cy="914400"/>
          </a:xfrm>
          <a:custGeom>
            <a:avLst/>
            <a:gdLst/>
            <a:ahLst/>
            <a:cxnLst/>
            <a:rect l="l" t="t" r="r" b="b"/>
            <a:pathLst>
              <a:path w="152400" h="914400">
                <a:moveTo>
                  <a:pt x="0" y="0"/>
                </a:moveTo>
                <a:lnTo>
                  <a:pt x="48170" y="7769"/>
                </a:lnTo>
                <a:lnTo>
                  <a:pt x="90006" y="29404"/>
                </a:lnTo>
                <a:lnTo>
                  <a:pt x="122997" y="62395"/>
                </a:lnTo>
                <a:lnTo>
                  <a:pt x="144632" y="104231"/>
                </a:lnTo>
                <a:lnTo>
                  <a:pt x="152402" y="152402"/>
                </a:lnTo>
                <a:lnTo>
                  <a:pt x="152402" y="761997"/>
                </a:lnTo>
                <a:lnTo>
                  <a:pt x="144632" y="810168"/>
                </a:lnTo>
                <a:lnTo>
                  <a:pt x="122997" y="852004"/>
                </a:lnTo>
                <a:lnTo>
                  <a:pt x="90006" y="884995"/>
                </a:lnTo>
                <a:lnTo>
                  <a:pt x="48170" y="906630"/>
                </a:lnTo>
                <a:lnTo>
                  <a:pt x="0" y="914400"/>
                </a:lnTo>
              </a:path>
            </a:pathLst>
          </a:custGeom>
          <a:ln w="6350">
            <a:solidFill>
              <a:srgbClr val="000000"/>
            </a:solidFill>
          </a:ln>
        </p:spPr>
        <p:txBody>
          <a:bodyPr wrap="square" lIns="0" tIns="0" rIns="0" bIns="0" rtlCol="0"/>
          <a:lstStyle/>
          <a:p>
            <a:endParaRPr/>
          </a:p>
        </p:txBody>
      </p:sp>
      <p:sp>
        <p:nvSpPr>
          <p:cNvPr id="23" name="object 23"/>
          <p:cNvSpPr txBox="1"/>
          <p:nvPr/>
        </p:nvSpPr>
        <p:spPr>
          <a:xfrm>
            <a:off x="2191045" y="5681893"/>
            <a:ext cx="3119496" cy="566822"/>
          </a:xfrm>
          <a:prstGeom prst="rect">
            <a:avLst/>
          </a:prstGeom>
        </p:spPr>
        <p:txBody>
          <a:bodyPr vert="horz" wrap="square" lIns="0" tIns="12700" rIns="0" bIns="0" rtlCol="0">
            <a:spAutoFit/>
          </a:bodyPr>
          <a:lstStyle/>
          <a:p>
            <a:pPr marL="92075">
              <a:lnSpc>
                <a:spcPct val="100000"/>
              </a:lnSpc>
              <a:spcBef>
                <a:spcPts val="100"/>
              </a:spcBef>
              <a:tabLst>
                <a:tab pos="1411605" algn="l"/>
              </a:tabLst>
            </a:pPr>
            <a:r>
              <a:rPr sz="3600" dirty="0">
                <a:latin typeface="Arial"/>
                <a:cs typeface="Arial"/>
              </a:rPr>
              <a:t>W	</a:t>
            </a:r>
            <a:r>
              <a:rPr lang="en-GB" sz="3600" dirty="0">
                <a:latin typeface="Arial"/>
                <a:cs typeface="Arial"/>
              </a:rPr>
              <a:t>   </a:t>
            </a:r>
            <a:r>
              <a:rPr sz="3600" dirty="0">
                <a:latin typeface="Arial"/>
                <a:cs typeface="Arial"/>
              </a:rPr>
              <a:t>X</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28D5597-920D-478D-AE7A-2D1AD762571E}"/>
                  </a:ext>
                </a:extLst>
              </p:cNvPr>
              <p:cNvSpPr txBox="1"/>
              <p:nvPr/>
            </p:nvSpPr>
            <p:spPr>
              <a:xfrm>
                <a:off x="1843537" y="2299433"/>
                <a:ext cx="5265737" cy="1848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𝑧</m:t>
                      </m:r>
                      <m:r>
                        <a:rPr lang="en-GB" sz="4400" b="0" i="1" smtClean="0">
                          <a:latin typeface="Cambria Math" panose="02040503050406030204" pitchFamily="18" charset="0"/>
                        </a:rPr>
                        <m:t>= </m:t>
                      </m:r>
                      <m:sSup>
                        <m:sSupPr>
                          <m:ctrlPr>
                            <a:rPr lang="en-GB" sz="4400" b="0" i="1" smtClean="0">
                              <a:latin typeface="Cambria Math" panose="02040503050406030204" pitchFamily="18" charset="0"/>
                            </a:rPr>
                          </m:ctrlPr>
                        </m:sSupPr>
                        <m:e>
                          <m:r>
                            <a:rPr lang="en-GB" sz="4400" b="0" i="1" smtClean="0">
                              <a:latin typeface="Cambria Math" panose="02040503050406030204" pitchFamily="18" charset="0"/>
                            </a:rPr>
                            <m:t>𝑊</m:t>
                          </m:r>
                        </m:e>
                        <m:sup>
                          <m:r>
                            <a:rPr lang="en-GB" sz="4400" b="0" i="1" smtClean="0">
                              <a:latin typeface="Cambria Math" panose="02040503050406030204" pitchFamily="18" charset="0"/>
                            </a:rPr>
                            <m:t>𝑇</m:t>
                          </m:r>
                        </m:sup>
                      </m:sSup>
                      <m:r>
                        <a:rPr lang="en-GB" sz="4400" b="0" i="1" smtClean="0">
                          <a:latin typeface="Cambria Math" panose="02040503050406030204" pitchFamily="18" charset="0"/>
                        </a:rPr>
                        <m:t>𝑋</m:t>
                      </m:r>
                      <m:r>
                        <a:rPr lang="en-GB" sz="4400" b="0" i="1" smtClean="0">
                          <a:latin typeface="Cambria Math" panose="02040503050406030204" pitchFamily="18" charset="0"/>
                        </a:rPr>
                        <m:t>= </m:t>
                      </m:r>
                      <m:nary>
                        <m:naryPr>
                          <m:chr m:val="∑"/>
                          <m:ctrlPr>
                            <a:rPr lang="en-GB" sz="4400" b="0" i="1" smtClean="0">
                              <a:latin typeface="Cambria Math" panose="02040503050406030204" pitchFamily="18" charset="0"/>
                            </a:rPr>
                          </m:ctrlPr>
                        </m:naryPr>
                        <m:sub>
                          <m:r>
                            <m:rPr>
                              <m:brk m:alnAt="23"/>
                            </m:rPr>
                            <a:rPr lang="en-GB" sz="4400" b="0" i="1" smtClean="0">
                              <a:latin typeface="Cambria Math" panose="02040503050406030204" pitchFamily="18" charset="0"/>
                            </a:rPr>
                            <m:t>𝑖</m:t>
                          </m:r>
                        </m:sub>
                        <m:sup>
                          <m:r>
                            <a:rPr lang="en-GB" sz="4400" b="0" i="1" smtClean="0">
                              <a:latin typeface="Cambria Math" panose="02040503050406030204" pitchFamily="18" charset="0"/>
                            </a:rPr>
                            <m:t>𝑚</m:t>
                          </m:r>
                        </m:sup>
                        <m:e>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𝑤</m:t>
                              </m:r>
                            </m:e>
                            <m:sub>
                              <m:r>
                                <a:rPr lang="en-GB" sz="4400" b="0" i="1" smtClean="0">
                                  <a:latin typeface="Cambria Math" panose="02040503050406030204" pitchFamily="18" charset="0"/>
                                </a:rPr>
                                <m:t>𝑖</m:t>
                              </m:r>
                            </m:sub>
                          </m:sSub>
                          <m:sSub>
                            <m:sSubPr>
                              <m:ctrlPr>
                                <a:rPr lang="en-GB" sz="4400" i="1">
                                  <a:latin typeface="Cambria Math" panose="02040503050406030204" pitchFamily="18" charset="0"/>
                                </a:rPr>
                              </m:ctrlPr>
                            </m:sSubPr>
                            <m:e>
                              <m:r>
                                <a:rPr lang="en-GB" sz="4400" b="0" i="1" smtClean="0">
                                  <a:latin typeface="Cambria Math" panose="02040503050406030204" pitchFamily="18" charset="0"/>
                                </a:rPr>
                                <m:t>𝑥</m:t>
                              </m:r>
                            </m:e>
                            <m:sub>
                              <m:r>
                                <a:rPr lang="en-GB" sz="4400" i="1">
                                  <a:latin typeface="Cambria Math" panose="02040503050406030204" pitchFamily="18" charset="0"/>
                                </a:rPr>
                                <m:t>𝑖</m:t>
                              </m:r>
                            </m:sub>
                          </m:sSub>
                        </m:e>
                      </m:nary>
                    </m:oMath>
                  </m:oMathPara>
                </a14:m>
                <a:endParaRPr lang="en-GB" dirty="0"/>
              </a:p>
            </p:txBody>
          </p:sp>
        </mc:Choice>
        <mc:Fallback xmlns="">
          <p:sp>
            <p:nvSpPr>
              <p:cNvPr id="28" name="TextBox 27">
                <a:extLst>
                  <a:ext uri="{FF2B5EF4-FFF2-40B4-BE49-F238E27FC236}">
                    <a16:creationId xmlns:a16="http://schemas.microsoft.com/office/drawing/2014/main" id="{928D5597-920D-478D-AE7A-2D1AD762571E}"/>
                  </a:ext>
                </a:extLst>
              </p:cNvPr>
              <p:cNvSpPr txBox="1">
                <a:spLocks noRot="1" noChangeAspect="1" noMove="1" noResize="1" noEditPoints="1" noAdjustHandles="1" noChangeArrowheads="1" noChangeShapeType="1" noTextEdit="1"/>
              </p:cNvSpPr>
              <p:nvPr/>
            </p:nvSpPr>
            <p:spPr>
              <a:xfrm>
                <a:off x="1843537" y="2299433"/>
                <a:ext cx="5265737" cy="1848391"/>
              </a:xfrm>
              <a:prstGeom prst="rect">
                <a:avLst/>
              </a:prstGeom>
              <a:blipFill>
                <a:blip r:embed="rId2"/>
                <a:stretch>
                  <a:fillRect/>
                </a:stretch>
              </a:blipFill>
            </p:spPr>
            <p:txBody>
              <a:bodyPr/>
              <a:lstStyle/>
              <a:p>
                <a:r>
                  <a:rPr lang="en-GB">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5843" y="1026199"/>
            <a:ext cx="10515600" cy="689932"/>
          </a:xfrm>
          <a:prstGeom prst="rect">
            <a:avLst/>
          </a:prstGeom>
        </p:spPr>
        <p:txBody>
          <a:bodyPr vert="horz" wrap="square" lIns="0" tIns="12700" rIns="0" bIns="0" rtlCol="0">
            <a:spAutoFit/>
          </a:bodyPr>
          <a:lstStyle/>
          <a:p>
            <a:pPr marL="12700">
              <a:lnSpc>
                <a:spcPct val="100000"/>
              </a:lnSpc>
              <a:spcBef>
                <a:spcPts val="100"/>
              </a:spcBef>
            </a:pPr>
            <a:r>
              <a:rPr lang="en-GB" spc="-10" dirty="0"/>
              <a:t>A Single Neuron - </a:t>
            </a:r>
            <a:r>
              <a:rPr spc="-5" dirty="0"/>
              <a:t>Bias</a:t>
            </a:r>
            <a:r>
              <a:rPr lang="en-GB" spc="-5" dirty="0"/>
              <a:t>es</a:t>
            </a:r>
            <a:endParaRPr spc="-5" dirty="0"/>
          </a:p>
        </p:txBody>
      </p:sp>
      <p:sp>
        <p:nvSpPr>
          <p:cNvPr id="4" name="object 4"/>
          <p:cNvSpPr/>
          <p:nvPr/>
        </p:nvSpPr>
        <p:spPr>
          <a:xfrm>
            <a:off x="9400168" y="2388536"/>
            <a:ext cx="1449705" cy="775335"/>
          </a:xfrm>
          <a:custGeom>
            <a:avLst/>
            <a:gdLst/>
            <a:ahLst/>
            <a:cxnLst/>
            <a:rect l="l" t="t" r="r" b="b"/>
            <a:pathLst>
              <a:path w="1449704" h="775335">
                <a:moveTo>
                  <a:pt x="1449082" y="0"/>
                </a:moveTo>
                <a:lnTo>
                  <a:pt x="0" y="0"/>
                </a:lnTo>
                <a:lnTo>
                  <a:pt x="0" y="775195"/>
                </a:lnTo>
                <a:lnTo>
                  <a:pt x="1449082" y="775195"/>
                </a:lnTo>
                <a:lnTo>
                  <a:pt x="1449082" y="0"/>
                </a:lnTo>
                <a:close/>
              </a:path>
            </a:pathLst>
          </a:custGeom>
          <a:solidFill>
            <a:srgbClr val="0070C0">
              <a:alpha val="36079"/>
            </a:srgbClr>
          </a:solidFill>
        </p:spPr>
        <p:txBody>
          <a:bodyPr wrap="square" lIns="0" tIns="0" rIns="0" bIns="0" rtlCol="0"/>
          <a:lstStyle/>
          <a:p>
            <a:endParaRPr/>
          </a:p>
        </p:txBody>
      </p:sp>
      <p:sp>
        <p:nvSpPr>
          <p:cNvPr id="6" name="object 6"/>
          <p:cNvSpPr txBox="1"/>
          <p:nvPr/>
        </p:nvSpPr>
        <p:spPr>
          <a:xfrm>
            <a:off x="3002611" y="2252950"/>
            <a:ext cx="7698740" cy="3439160"/>
          </a:xfrm>
          <a:prstGeom prst="rect">
            <a:avLst/>
          </a:prstGeom>
        </p:spPr>
        <p:txBody>
          <a:bodyPr vert="horz" wrap="square" lIns="0" tIns="12700" rIns="0" bIns="0" rtlCol="0">
            <a:spAutoFit/>
          </a:bodyPr>
          <a:lstStyle/>
          <a:p>
            <a:pPr marL="50800">
              <a:lnSpc>
                <a:spcPct val="100000"/>
              </a:lnSpc>
              <a:spcBef>
                <a:spcPts val="100"/>
              </a:spcBef>
              <a:tabLst>
                <a:tab pos="2380615" algn="l"/>
                <a:tab pos="6021705" algn="l"/>
              </a:tabLst>
            </a:pPr>
            <a:r>
              <a:rPr sz="5400" i="1" dirty="0">
                <a:latin typeface="Calibri"/>
                <a:cs typeface="Calibri"/>
              </a:rPr>
              <a:t>z</a:t>
            </a:r>
            <a:r>
              <a:rPr sz="5400" i="1" spc="10" dirty="0">
                <a:latin typeface="Calibri"/>
                <a:cs typeface="Calibri"/>
              </a:rPr>
              <a:t> </a:t>
            </a:r>
            <a:r>
              <a:rPr sz="5400" dirty="0">
                <a:latin typeface="Calibri"/>
                <a:cs typeface="Calibri"/>
              </a:rPr>
              <a:t>=</a:t>
            </a:r>
            <a:r>
              <a:rPr sz="5400" spc="5" dirty="0">
                <a:latin typeface="Calibri"/>
                <a:cs typeface="Calibri"/>
              </a:rPr>
              <a:t> </a:t>
            </a:r>
            <a:r>
              <a:rPr sz="5400" i="1" spc="-5" dirty="0">
                <a:latin typeface="Calibri"/>
                <a:cs typeface="Calibri"/>
              </a:rPr>
              <a:t>w</a:t>
            </a:r>
            <a:r>
              <a:rPr sz="5400" i="1" spc="-7" baseline="-20061" dirty="0">
                <a:latin typeface="Calibri"/>
                <a:cs typeface="Calibri"/>
              </a:rPr>
              <a:t>1</a:t>
            </a:r>
            <a:r>
              <a:rPr sz="5400" i="1" spc="-5" dirty="0">
                <a:latin typeface="Calibri"/>
                <a:cs typeface="Calibri"/>
              </a:rPr>
              <a:t>x</a:t>
            </a:r>
            <a:r>
              <a:rPr sz="5400" i="1" spc="-7" baseline="-20061" dirty="0">
                <a:latin typeface="Calibri"/>
                <a:cs typeface="Calibri"/>
              </a:rPr>
              <a:t>1	</a:t>
            </a:r>
            <a:r>
              <a:rPr sz="5400" i="1" dirty="0">
                <a:latin typeface="Calibri"/>
                <a:cs typeface="Calibri"/>
              </a:rPr>
              <a:t>+ · ·</a:t>
            </a:r>
            <a:r>
              <a:rPr sz="5400" i="1" spc="5" dirty="0">
                <a:latin typeface="Calibri"/>
                <a:cs typeface="Calibri"/>
              </a:rPr>
              <a:t> </a:t>
            </a:r>
            <a:r>
              <a:rPr sz="5400" i="1" dirty="0">
                <a:latin typeface="Calibri"/>
                <a:cs typeface="Calibri"/>
              </a:rPr>
              <a:t>· +</a:t>
            </a:r>
            <a:r>
              <a:rPr sz="5400" i="1" spc="-5" dirty="0">
                <a:latin typeface="Calibri"/>
                <a:cs typeface="Calibri"/>
              </a:rPr>
              <a:t> </a:t>
            </a:r>
            <a:r>
              <a:rPr sz="5400" i="1" spc="-15" dirty="0">
                <a:latin typeface="Calibri"/>
                <a:cs typeface="Calibri"/>
              </a:rPr>
              <a:t>w</a:t>
            </a:r>
            <a:r>
              <a:rPr sz="5400" i="1" spc="-22" baseline="-20061" dirty="0">
                <a:latin typeface="Calibri"/>
                <a:cs typeface="Calibri"/>
              </a:rPr>
              <a:t>m</a:t>
            </a:r>
            <a:r>
              <a:rPr sz="5400" i="1" spc="-15" dirty="0">
                <a:latin typeface="Calibri"/>
                <a:cs typeface="Calibri"/>
              </a:rPr>
              <a:t>x</a:t>
            </a:r>
            <a:r>
              <a:rPr sz="5400" i="1" spc="-22" baseline="-20061" dirty="0">
                <a:latin typeface="Calibri"/>
                <a:cs typeface="Calibri"/>
              </a:rPr>
              <a:t>m	</a:t>
            </a:r>
            <a:r>
              <a:rPr sz="5400" i="1" dirty="0">
                <a:latin typeface="Calibri"/>
                <a:cs typeface="Calibri"/>
              </a:rPr>
              <a:t>+</a:t>
            </a:r>
            <a:r>
              <a:rPr sz="5400" i="1" spc="-70" dirty="0">
                <a:latin typeface="Calibri"/>
                <a:cs typeface="Calibri"/>
              </a:rPr>
              <a:t> </a:t>
            </a:r>
            <a:r>
              <a:rPr sz="5400" i="1" spc="-5" dirty="0">
                <a:latin typeface="Calibri"/>
                <a:cs typeface="Calibri"/>
              </a:rPr>
              <a:t>bias</a:t>
            </a:r>
            <a:endParaRPr sz="5400" dirty="0">
              <a:latin typeface="Calibri"/>
              <a:cs typeface="Calibri"/>
            </a:endParaRPr>
          </a:p>
          <a:p>
            <a:pPr>
              <a:lnSpc>
                <a:spcPct val="100000"/>
              </a:lnSpc>
            </a:pPr>
            <a:endParaRPr sz="7400" dirty="0">
              <a:latin typeface="Calibri"/>
              <a:cs typeface="Calibri"/>
            </a:endParaRPr>
          </a:p>
          <a:p>
            <a:pPr marL="50800">
              <a:lnSpc>
                <a:spcPct val="100000"/>
              </a:lnSpc>
              <a:spcBef>
                <a:spcPts val="4885"/>
              </a:spcBef>
            </a:pPr>
            <a:r>
              <a:rPr sz="5400" i="1" dirty="0">
                <a:latin typeface="Calibri"/>
                <a:cs typeface="Calibri"/>
              </a:rPr>
              <a:t>z</a:t>
            </a:r>
            <a:r>
              <a:rPr sz="5400" i="1" spc="-15" dirty="0">
                <a:latin typeface="Calibri"/>
                <a:cs typeface="Calibri"/>
              </a:rPr>
              <a:t> </a:t>
            </a:r>
            <a:r>
              <a:rPr sz="5400" dirty="0">
                <a:latin typeface="Calibri"/>
                <a:cs typeface="Calibri"/>
              </a:rPr>
              <a:t>=</a:t>
            </a:r>
            <a:r>
              <a:rPr sz="5400" spc="-15" dirty="0">
                <a:latin typeface="Calibri"/>
                <a:cs typeface="Calibri"/>
              </a:rPr>
              <a:t> </a:t>
            </a:r>
            <a:r>
              <a:rPr sz="5400" b="1" spc="-45" dirty="0">
                <a:latin typeface="Calibri"/>
                <a:cs typeface="Calibri"/>
              </a:rPr>
              <a:t>w</a:t>
            </a:r>
            <a:r>
              <a:rPr sz="5400" b="1" spc="-67" baseline="24691" dirty="0">
                <a:latin typeface="Calibri"/>
                <a:cs typeface="Calibri"/>
              </a:rPr>
              <a:t>T</a:t>
            </a:r>
            <a:r>
              <a:rPr sz="5400" b="1" spc="-45" dirty="0">
                <a:latin typeface="Calibri"/>
                <a:cs typeface="Calibri"/>
              </a:rPr>
              <a:t>x</a:t>
            </a:r>
            <a:r>
              <a:rPr sz="5400" b="1" spc="-25" dirty="0">
                <a:latin typeface="Calibri"/>
                <a:cs typeface="Calibri"/>
              </a:rPr>
              <a:t> </a:t>
            </a:r>
            <a:r>
              <a:rPr sz="5400" dirty="0">
                <a:latin typeface="Calibri"/>
                <a:cs typeface="Calibri"/>
              </a:rPr>
              <a:t>+</a:t>
            </a:r>
            <a:r>
              <a:rPr sz="5400" spc="-15" dirty="0">
                <a:latin typeface="Calibri"/>
                <a:cs typeface="Calibri"/>
              </a:rPr>
              <a:t> </a:t>
            </a:r>
            <a:r>
              <a:rPr sz="5400" i="1" spc="-5" dirty="0">
                <a:latin typeface="Calibri"/>
                <a:cs typeface="Calibri"/>
              </a:rPr>
              <a:t>bias</a:t>
            </a:r>
            <a:endParaRPr sz="5400" dirty="0">
              <a:latin typeface="Calibri"/>
              <a:cs typeface="Calibri"/>
            </a:endParaRPr>
          </a:p>
        </p:txBody>
      </p:sp>
      <p:sp>
        <p:nvSpPr>
          <p:cNvPr id="7" name="object 7"/>
          <p:cNvSpPr/>
          <p:nvPr/>
        </p:nvSpPr>
        <p:spPr>
          <a:xfrm>
            <a:off x="5535013" y="4965782"/>
            <a:ext cx="1449705" cy="775335"/>
          </a:xfrm>
          <a:custGeom>
            <a:avLst/>
            <a:gdLst/>
            <a:ahLst/>
            <a:cxnLst/>
            <a:rect l="l" t="t" r="r" b="b"/>
            <a:pathLst>
              <a:path w="1449704" h="775335">
                <a:moveTo>
                  <a:pt x="1449082" y="0"/>
                </a:moveTo>
                <a:lnTo>
                  <a:pt x="0" y="0"/>
                </a:lnTo>
                <a:lnTo>
                  <a:pt x="0" y="775195"/>
                </a:lnTo>
                <a:lnTo>
                  <a:pt x="1449082" y="775195"/>
                </a:lnTo>
                <a:lnTo>
                  <a:pt x="1449082" y="0"/>
                </a:lnTo>
                <a:close/>
              </a:path>
            </a:pathLst>
          </a:custGeom>
          <a:solidFill>
            <a:srgbClr val="0070C0">
              <a:alpha val="36079"/>
            </a:srgbClr>
          </a:solid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Why</a:t>
            </a:r>
            <a:r>
              <a:rPr spc="-10" dirty="0"/>
              <a:t> </a:t>
            </a:r>
            <a:r>
              <a:rPr dirty="0"/>
              <a:t>do </a:t>
            </a:r>
            <a:r>
              <a:rPr spc="-25" dirty="0"/>
              <a:t>we</a:t>
            </a:r>
            <a:r>
              <a:rPr spc="-10" dirty="0"/>
              <a:t> </a:t>
            </a:r>
            <a:r>
              <a:rPr dirty="0"/>
              <a:t>need a</a:t>
            </a:r>
            <a:r>
              <a:rPr spc="-5" dirty="0"/>
              <a:t> bias?</a:t>
            </a:r>
          </a:p>
        </p:txBody>
      </p:sp>
      <p:sp>
        <p:nvSpPr>
          <p:cNvPr id="4" name="object 4"/>
          <p:cNvSpPr txBox="1"/>
          <p:nvPr/>
        </p:nvSpPr>
        <p:spPr>
          <a:xfrm>
            <a:off x="916939" y="1795779"/>
            <a:ext cx="4030979" cy="2497455"/>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spc="-130" dirty="0">
                <a:latin typeface="Calibri"/>
                <a:cs typeface="Calibri"/>
              </a:rPr>
              <a:t>To</a:t>
            </a:r>
            <a:r>
              <a:rPr sz="2800" spc="-15" dirty="0">
                <a:latin typeface="Calibri"/>
                <a:cs typeface="Calibri"/>
              </a:rPr>
              <a:t> provide</a:t>
            </a:r>
            <a:r>
              <a:rPr sz="2800" spc="-20" dirty="0">
                <a:latin typeface="Calibri"/>
                <a:cs typeface="Calibri"/>
              </a:rPr>
              <a:t> </a:t>
            </a:r>
            <a:r>
              <a:rPr sz="2800" spc="-10" dirty="0">
                <a:latin typeface="Calibri"/>
                <a:cs typeface="Calibri"/>
              </a:rPr>
              <a:t>flexibility</a:t>
            </a:r>
            <a:r>
              <a:rPr sz="2800" spc="-15" dirty="0">
                <a:latin typeface="Calibri"/>
                <a:cs typeface="Calibri"/>
              </a:rPr>
              <a:t> </a:t>
            </a:r>
            <a:r>
              <a:rPr sz="2800" spc="-5" dirty="0">
                <a:latin typeface="Calibri"/>
                <a:cs typeface="Calibri"/>
              </a:rPr>
              <a:t>when </a:t>
            </a:r>
            <a:r>
              <a:rPr sz="2800" spc="-620" dirty="0">
                <a:latin typeface="Calibri"/>
                <a:cs typeface="Calibri"/>
              </a:rPr>
              <a:t> </a:t>
            </a:r>
            <a:r>
              <a:rPr sz="2800" spc="-5" dirty="0">
                <a:latin typeface="Calibri"/>
                <a:cs typeface="Calibri"/>
              </a:rPr>
              <a:t>learning the decision </a:t>
            </a:r>
            <a:r>
              <a:rPr sz="2800" dirty="0">
                <a:latin typeface="Calibri"/>
                <a:cs typeface="Calibri"/>
              </a:rPr>
              <a:t> boundary</a:t>
            </a:r>
            <a:endParaRPr sz="2800">
              <a:latin typeface="Calibri"/>
              <a:cs typeface="Calibri"/>
            </a:endParaRPr>
          </a:p>
          <a:p>
            <a:pPr marL="241300" marR="408305" indent="-228600" algn="just">
              <a:lnSpc>
                <a:spcPts val="3000"/>
              </a:lnSpc>
              <a:spcBef>
                <a:spcPts val="1105"/>
              </a:spcBef>
              <a:buFont typeface="Arial"/>
              <a:buChar char="•"/>
              <a:tabLst>
                <a:tab pos="241300" algn="l"/>
              </a:tabLst>
            </a:pPr>
            <a:r>
              <a:rPr sz="2800" spc="-55" dirty="0">
                <a:latin typeface="Calibri"/>
                <a:cs typeface="Calibri"/>
              </a:rPr>
              <a:t>We </a:t>
            </a:r>
            <a:r>
              <a:rPr sz="2800" spc="-10" dirty="0">
                <a:latin typeface="Calibri"/>
                <a:cs typeface="Calibri"/>
              </a:rPr>
              <a:t>call </a:t>
            </a:r>
            <a:r>
              <a:rPr sz="2800" spc="-5" dirty="0">
                <a:latin typeface="Calibri"/>
                <a:cs typeface="Calibri"/>
              </a:rPr>
              <a:t>it </a:t>
            </a:r>
            <a:r>
              <a:rPr sz="2800" dirty="0">
                <a:latin typeface="Calibri"/>
                <a:cs typeface="Calibri"/>
              </a:rPr>
              <a:t>a </a:t>
            </a:r>
            <a:r>
              <a:rPr sz="2800" i="1" spc="-5" dirty="0">
                <a:latin typeface="Calibri"/>
                <a:cs typeface="Calibri"/>
              </a:rPr>
              <a:t>bias </a:t>
            </a:r>
            <a:r>
              <a:rPr sz="2800" dirty="0">
                <a:latin typeface="Calibri"/>
                <a:cs typeface="Calibri"/>
              </a:rPr>
              <a:t>since </a:t>
            </a:r>
            <a:r>
              <a:rPr sz="2800" spc="-5" dirty="0">
                <a:latin typeface="Calibri"/>
                <a:cs typeface="Calibri"/>
              </a:rPr>
              <a:t>it </a:t>
            </a:r>
            <a:r>
              <a:rPr sz="2800" spc="-620" dirty="0">
                <a:latin typeface="Calibri"/>
                <a:cs typeface="Calibri"/>
              </a:rPr>
              <a:t> </a:t>
            </a:r>
            <a:r>
              <a:rPr sz="2800" spc="-5" dirty="0">
                <a:latin typeface="Calibri"/>
                <a:cs typeface="Calibri"/>
              </a:rPr>
              <a:t>biases the output </a:t>
            </a:r>
            <a:r>
              <a:rPr sz="2800" dirty="0">
                <a:latin typeface="Calibri"/>
                <a:cs typeface="Calibri"/>
              </a:rPr>
              <a:t>up </a:t>
            </a:r>
            <a:r>
              <a:rPr sz="2800" spc="-5" dirty="0">
                <a:latin typeface="Calibri"/>
                <a:cs typeface="Calibri"/>
              </a:rPr>
              <a:t>or </a:t>
            </a:r>
            <a:r>
              <a:rPr sz="2800" spc="-620" dirty="0">
                <a:latin typeface="Calibri"/>
                <a:cs typeface="Calibri"/>
              </a:rPr>
              <a:t> </a:t>
            </a:r>
            <a:r>
              <a:rPr sz="2800" spc="-5" dirty="0">
                <a:latin typeface="Calibri"/>
                <a:cs typeface="Calibri"/>
              </a:rPr>
              <a:t>down.</a:t>
            </a:r>
            <a:endParaRPr sz="2800">
              <a:latin typeface="Calibri"/>
              <a:cs typeface="Calibri"/>
            </a:endParaRPr>
          </a:p>
        </p:txBody>
      </p:sp>
      <p:grpSp>
        <p:nvGrpSpPr>
          <p:cNvPr id="6" name="object 6"/>
          <p:cNvGrpSpPr/>
          <p:nvPr/>
        </p:nvGrpSpPr>
        <p:grpSpPr>
          <a:xfrm>
            <a:off x="3903912" y="1665162"/>
            <a:ext cx="8128000" cy="4685030"/>
            <a:chOff x="3903912" y="1665162"/>
            <a:chExt cx="8128000" cy="4685030"/>
          </a:xfrm>
        </p:grpSpPr>
        <p:pic>
          <p:nvPicPr>
            <p:cNvPr id="7" name="object 7"/>
            <p:cNvPicPr/>
            <p:nvPr/>
          </p:nvPicPr>
          <p:blipFill>
            <a:blip r:embed="rId2" cstate="print"/>
            <a:stretch>
              <a:fillRect/>
            </a:stretch>
          </p:blipFill>
          <p:spPr>
            <a:xfrm>
              <a:off x="7359314" y="1665162"/>
              <a:ext cx="4672262" cy="4672262"/>
            </a:xfrm>
            <a:prstGeom prst="rect">
              <a:avLst/>
            </a:prstGeom>
          </p:spPr>
        </p:pic>
        <p:sp>
          <p:nvSpPr>
            <p:cNvPr id="8" name="object 8"/>
            <p:cNvSpPr/>
            <p:nvPr/>
          </p:nvSpPr>
          <p:spPr>
            <a:xfrm>
              <a:off x="6112041" y="1825625"/>
              <a:ext cx="1864995" cy="4512310"/>
            </a:xfrm>
            <a:custGeom>
              <a:avLst/>
              <a:gdLst/>
              <a:ahLst/>
              <a:cxnLst/>
              <a:rect l="l" t="t" r="r" b="b"/>
              <a:pathLst>
                <a:path w="1864995" h="4512310">
                  <a:moveTo>
                    <a:pt x="0" y="0"/>
                  </a:moveTo>
                  <a:lnTo>
                    <a:pt x="1864895" y="4511800"/>
                  </a:lnTo>
                </a:path>
              </a:pathLst>
            </a:custGeom>
            <a:ln w="25400">
              <a:solidFill>
                <a:srgbClr val="5B9BD5"/>
              </a:solidFill>
            </a:ln>
          </p:spPr>
          <p:txBody>
            <a:bodyPr wrap="square" lIns="0" tIns="0" rIns="0" bIns="0" rtlCol="0"/>
            <a:lstStyle/>
            <a:p>
              <a:endParaRPr/>
            </a:p>
          </p:txBody>
        </p:sp>
        <p:sp>
          <p:nvSpPr>
            <p:cNvPr id="9" name="object 9"/>
            <p:cNvSpPr/>
            <p:nvPr/>
          </p:nvSpPr>
          <p:spPr>
            <a:xfrm>
              <a:off x="3910262" y="4611996"/>
              <a:ext cx="3259454" cy="1725930"/>
            </a:xfrm>
            <a:custGeom>
              <a:avLst/>
              <a:gdLst/>
              <a:ahLst/>
              <a:cxnLst/>
              <a:rect l="l" t="t" r="r" b="b"/>
              <a:pathLst>
                <a:path w="3259454" h="1725929">
                  <a:moveTo>
                    <a:pt x="3259075" y="0"/>
                  </a:moveTo>
                  <a:lnTo>
                    <a:pt x="1537034" y="609709"/>
                  </a:lnTo>
                  <a:lnTo>
                    <a:pt x="0" y="609709"/>
                  </a:lnTo>
                  <a:lnTo>
                    <a:pt x="0" y="1725428"/>
                  </a:lnTo>
                  <a:lnTo>
                    <a:pt x="2634915" y="1725428"/>
                  </a:lnTo>
                  <a:lnTo>
                    <a:pt x="2634915" y="609709"/>
                  </a:lnTo>
                  <a:lnTo>
                    <a:pt x="2195763" y="609709"/>
                  </a:lnTo>
                  <a:lnTo>
                    <a:pt x="3259075" y="0"/>
                  </a:lnTo>
                  <a:close/>
                </a:path>
              </a:pathLst>
            </a:custGeom>
            <a:solidFill>
              <a:srgbClr val="5B9BD5"/>
            </a:solidFill>
          </p:spPr>
          <p:txBody>
            <a:bodyPr wrap="square" lIns="0" tIns="0" rIns="0" bIns="0" rtlCol="0"/>
            <a:lstStyle/>
            <a:p>
              <a:endParaRPr/>
            </a:p>
          </p:txBody>
        </p:sp>
        <p:sp>
          <p:nvSpPr>
            <p:cNvPr id="10" name="object 10"/>
            <p:cNvSpPr/>
            <p:nvPr/>
          </p:nvSpPr>
          <p:spPr>
            <a:xfrm>
              <a:off x="3910262" y="4611996"/>
              <a:ext cx="3259454" cy="1725930"/>
            </a:xfrm>
            <a:custGeom>
              <a:avLst/>
              <a:gdLst/>
              <a:ahLst/>
              <a:cxnLst/>
              <a:rect l="l" t="t" r="r" b="b"/>
              <a:pathLst>
                <a:path w="3259454" h="1725929">
                  <a:moveTo>
                    <a:pt x="0" y="609708"/>
                  </a:moveTo>
                  <a:lnTo>
                    <a:pt x="1537034" y="609708"/>
                  </a:lnTo>
                  <a:lnTo>
                    <a:pt x="3259075" y="0"/>
                  </a:lnTo>
                  <a:lnTo>
                    <a:pt x="2195763" y="609708"/>
                  </a:lnTo>
                  <a:lnTo>
                    <a:pt x="2634916" y="609708"/>
                  </a:lnTo>
                  <a:lnTo>
                    <a:pt x="2634916" y="795662"/>
                  </a:lnTo>
                  <a:lnTo>
                    <a:pt x="2634916" y="1074591"/>
                  </a:lnTo>
                  <a:lnTo>
                    <a:pt x="2634916" y="1725428"/>
                  </a:lnTo>
                  <a:lnTo>
                    <a:pt x="2195763" y="1725428"/>
                  </a:lnTo>
                  <a:lnTo>
                    <a:pt x="1537034" y="1725428"/>
                  </a:lnTo>
                  <a:lnTo>
                    <a:pt x="0" y="1725428"/>
                  </a:lnTo>
                  <a:lnTo>
                    <a:pt x="0" y="1074591"/>
                  </a:lnTo>
                  <a:lnTo>
                    <a:pt x="0" y="795662"/>
                  </a:lnTo>
                  <a:lnTo>
                    <a:pt x="0" y="609708"/>
                  </a:lnTo>
                  <a:close/>
                </a:path>
              </a:pathLst>
            </a:custGeom>
            <a:ln w="12700">
              <a:solidFill>
                <a:srgbClr val="41719C"/>
              </a:solidFill>
            </a:ln>
          </p:spPr>
          <p:txBody>
            <a:bodyPr wrap="square" lIns="0" tIns="0" rIns="0" bIns="0" rtlCol="0"/>
            <a:lstStyle/>
            <a:p>
              <a:endParaRPr/>
            </a:p>
          </p:txBody>
        </p:sp>
      </p:grpSp>
      <p:sp>
        <p:nvSpPr>
          <p:cNvPr id="11" name="object 11"/>
          <p:cNvSpPr txBox="1"/>
          <p:nvPr/>
        </p:nvSpPr>
        <p:spPr>
          <a:xfrm>
            <a:off x="4114882" y="5205476"/>
            <a:ext cx="2225675" cy="1125855"/>
          </a:xfrm>
          <a:prstGeom prst="rect">
            <a:avLst/>
          </a:prstGeom>
        </p:spPr>
        <p:txBody>
          <a:bodyPr vert="horz" wrap="square" lIns="0" tIns="11430" rIns="0" bIns="0" rtlCol="0">
            <a:spAutoFit/>
          </a:bodyPr>
          <a:lstStyle/>
          <a:p>
            <a:pPr marL="12065" marR="5080" algn="ctr">
              <a:lnSpc>
                <a:spcPct val="100400"/>
              </a:lnSpc>
              <a:spcBef>
                <a:spcPts val="90"/>
              </a:spcBef>
            </a:pPr>
            <a:r>
              <a:rPr sz="1800" spc="-5" dirty="0">
                <a:solidFill>
                  <a:srgbClr val="FFFFFF"/>
                </a:solidFill>
                <a:latin typeface="Calibri"/>
                <a:cs typeface="Calibri"/>
              </a:rPr>
              <a:t>Without bias the </a:t>
            </a:r>
            <a:r>
              <a:rPr sz="1800" dirty="0">
                <a:solidFill>
                  <a:srgbClr val="FFFFFF"/>
                </a:solidFill>
                <a:latin typeface="Calibri"/>
                <a:cs typeface="Calibri"/>
              </a:rPr>
              <a:t>model </a:t>
            </a:r>
            <a:r>
              <a:rPr sz="1800" spc="-395" dirty="0">
                <a:solidFill>
                  <a:srgbClr val="FFFFFF"/>
                </a:solidFill>
                <a:latin typeface="Calibri"/>
                <a:cs typeface="Calibri"/>
              </a:rPr>
              <a:t> </a:t>
            </a:r>
            <a:r>
              <a:rPr sz="1800" spc="-5" dirty="0">
                <a:solidFill>
                  <a:srgbClr val="FFFFFF"/>
                </a:solidFill>
                <a:latin typeface="Calibri"/>
                <a:cs typeface="Calibri"/>
              </a:rPr>
              <a:t>can</a:t>
            </a:r>
            <a:r>
              <a:rPr sz="1800" dirty="0">
                <a:solidFill>
                  <a:srgbClr val="FFFFFF"/>
                </a:solidFill>
                <a:latin typeface="Calibri"/>
                <a:cs typeface="Calibri"/>
              </a:rPr>
              <a:t> </a:t>
            </a:r>
            <a:r>
              <a:rPr sz="1800" spc="-15" dirty="0">
                <a:solidFill>
                  <a:srgbClr val="FFFFFF"/>
                </a:solidFill>
                <a:latin typeface="Calibri"/>
                <a:cs typeface="Calibri"/>
              </a:rPr>
              <a:t>train</a:t>
            </a:r>
            <a:r>
              <a:rPr sz="1800" spc="5" dirty="0">
                <a:solidFill>
                  <a:srgbClr val="FFFFFF"/>
                </a:solidFill>
                <a:latin typeface="Calibri"/>
                <a:cs typeface="Calibri"/>
              </a:rPr>
              <a:t> </a:t>
            </a:r>
            <a:r>
              <a:rPr sz="1800" spc="-10" dirty="0">
                <a:solidFill>
                  <a:srgbClr val="FFFFFF"/>
                </a:solidFill>
                <a:latin typeface="Calibri"/>
                <a:cs typeface="Calibri"/>
              </a:rPr>
              <a:t>over </a:t>
            </a:r>
            <a:r>
              <a:rPr sz="1800" spc="-5" dirty="0">
                <a:solidFill>
                  <a:srgbClr val="FFFFFF"/>
                </a:solidFill>
                <a:latin typeface="Calibri"/>
                <a:cs typeface="Calibri"/>
              </a:rPr>
              <a:t>points </a:t>
            </a:r>
            <a:r>
              <a:rPr sz="1800" dirty="0">
                <a:solidFill>
                  <a:srgbClr val="FFFFFF"/>
                </a:solidFill>
                <a:latin typeface="Calibri"/>
                <a:cs typeface="Calibri"/>
              </a:rPr>
              <a:t> </a:t>
            </a:r>
            <a:r>
              <a:rPr sz="1800" spc="-5" dirty="0">
                <a:solidFill>
                  <a:srgbClr val="FFFFFF"/>
                </a:solidFill>
                <a:latin typeface="Calibri"/>
                <a:cs typeface="Calibri"/>
              </a:rPr>
              <a:t>passing </a:t>
            </a:r>
            <a:r>
              <a:rPr sz="1800" spc="-10" dirty="0">
                <a:solidFill>
                  <a:srgbClr val="FFFFFF"/>
                </a:solidFill>
                <a:latin typeface="Calibri"/>
                <a:cs typeface="Calibri"/>
              </a:rPr>
              <a:t>through</a:t>
            </a:r>
            <a:r>
              <a:rPr sz="1800" spc="-5" dirty="0">
                <a:solidFill>
                  <a:srgbClr val="FFFFFF"/>
                </a:solidFill>
                <a:latin typeface="Calibri"/>
                <a:cs typeface="Calibri"/>
              </a:rPr>
              <a:t> origin </a:t>
            </a:r>
            <a:r>
              <a:rPr sz="1800" dirty="0">
                <a:solidFill>
                  <a:srgbClr val="FFFFFF"/>
                </a:solidFill>
                <a:latin typeface="Calibri"/>
                <a:cs typeface="Calibri"/>
              </a:rPr>
              <a:t> </a:t>
            </a:r>
            <a:r>
              <a:rPr sz="1800" spc="-5" dirty="0">
                <a:solidFill>
                  <a:srgbClr val="FFFFFF"/>
                </a:solidFill>
                <a:latin typeface="Calibri"/>
                <a:cs typeface="Calibri"/>
              </a:rPr>
              <a:t>only</a:t>
            </a:r>
            <a:endParaRPr sz="1800">
              <a:latin typeface="Calibri"/>
              <a:cs typeface="Calibri"/>
            </a:endParaRPr>
          </a:p>
        </p:txBody>
      </p:sp>
      <p:grpSp>
        <p:nvGrpSpPr>
          <p:cNvPr id="12" name="object 12"/>
          <p:cNvGrpSpPr/>
          <p:nvPr/>
        </p:nvGrpSpPr>
        <p:grpSpPr>
          <a:xfrm>
            <a:off x="6630321" y="1784098"/>
            <a:ext cx="4410075" cy="4547235"/>
            <a:chOff x="6630321" y="1784098"/>
            <a:chExt cx="4410075" cy="4547235"/>
          </a:xfrm>
        </p:grpSpPr>
        <p:sp>
          <p:nvSpPr>
            <p:cNvPr id="13" name="object 13"/>
            <p:cNvSpPr/>
            <p:nvPr/>
          </p:nvSpPr>
          <p:spPr>
            <a:xfrm>
              <a:off x="6641434" y="5788546"/>
              <a:ext cx="4387850" cy="3175"/>
            </a:xfrm>
            <a:custGeom>
              <a:avLst/>
              <a:gdLst/>
              <a:ahLst/>
              <a:cxnLst/>
              <a:rect l="l" t="t" r="r" b="b"/>
              <a:pathLst>
                <a:path w="4387850" h="3175">
                  <a:moveTo>
                    <a:pt x="0" y="3050"/>
                  </a:moveTo>
                  <a:lnTo>
                    <a:pt x="4387515" y="0"/>
                  </a:lnTo>
                </a:path>
              </a:pathLst>
            </a:custGeom>
            <a:ln w="22225">
              <a:solidFill>
                <a:srgbClr val="000000"/>
              </a:solidFill>
            </a:ln>
          </p:spPr>
          <p:txBody>
            <a:bodyPr wrap="square" lIns="0" tIns="0" rIns="0" bIns="0" rtlCol="0"/>
            <a:lstStyle/>
            <a:p>
              <a:endParaRPr/>
            </a:p>
          </p:txBody>
        </p:sp>
        <p:sp>
          <p:nvSpPr>
            <p:cNvPr id="14" name="object 14"/>
            <p:cNvSpPr/>
            <p:nvPr/>
          </p:nvSpPr>
          <p:spPr>
            <a:xfrm>
              <a:off x="8450179" y="1801560"/>
              <a:ext cx="1864995" cy="4512310"/>
            </a:xfrm>
            <a:custGeom>
              <a:avLst/>
              <a:gdLst/>
              <a:ahLst/>
              <a:cxnLst/>
              <a:rect l="l" t="t" r="r" b="b"/>
              <a:pathLst>
                <a:path w="1864995" h="4512310">
                  <a:moveTo>
                    <a:pt x="0" y="0"/>
                  </a:moveTo>
                  <a:lnTo>
                    <a:pt x="1864895" y="4511800"/>
                  </a:lnTo>
                </a:path>
              </a:pathLst>
            </a:custGeom>
            <a:ln w="34925">
              <a:solidFill>
                <a:srgbClr val="000000"/>
              </a:solidFill>
            </a:ln>
          </p:spPr>
          <p:txBody>
            <a:bodyPr wrap="square" lIns="0" tIns="0" rIns="0" bIns="0" rtlCol="0"/>
            <a:lstStyle/>
            <a:p>
              <a:endParaRPr/>
            </a:p>
          </p:txBody>
        </p:sp>
        <p:sp>
          <p:nvSpPr>
            <p:cNvPr id="15" name="object 15"/>
            <p:cNvSpPr/>
            <p:nvPr/>
          </p:nvSpPr>
          <p:spPr>
            <a:xfrm>
              <a:off x="9365687" y="3675397"/>
              <a:ext cx="664845" cy="318135"/>
            </a:xfrm>
            <a:custGeom>
              <a:avLst/>
              <a:gdLst/>
              <a:ahLst/>
              <a:cxnLst/>
              <a:rect l="l" t="t" r="r" b="b"/>
              <a:pathLst>
                <a:path w="664845" h="318135">
                  <a:moveTo>
                    <a:pt x="566658" y="41517"/>
                  </a:moveTo>
                  <a:lnTo>
                    <a:pt x="0" y="285794"/>
                  </a:lnTo>
                  <a:lnTo>
                    <a:pt x="13826" y="317867"/>
                  </a:lnTo>
                  <a:lnTo>
                    <a:pt x="580484" y="73588"/>
                  </a:lnTo>
                  <a:lnTo>
                    <a:pt x="601061" y="45702"/>
                  </a:lnTo>
                  <a:lnTo>
                    <a:pt x="566658" y="41517"/>
                  </a:lnTo>
                  <a:close/>
                </a:path>
                <a:path w="664845" h="318135">
                  <a:moveTo>
                    <a:pt x="645671" y="15947"/>
                  </a:moveTo>
                  <a:lnTo>
                    <a:pt x="625974" y="15947"/>
                  </a:lnTo>
                  <a:lnTo>
                    <a:pt x="639799" y="48018"/>
                  </a:lnTo>
                  <a:lnTo>
                    <a:pt x="580484" y="73588"/>
                  </a:lnTo>
                  <a:lnTo>
                    <a:pt x="546815" y="119217"/>
                  </a:lnTo>
                  <a:lnTo>
                    <a:pt x="543883" y="125502"/>
                  </a:lnTo>
                  <a:lnTo>
                    <a:pt x="543598" y="132190"/>
                  </a:lnTo>
                  <a:lnTo>
                    <a:pt x="545843" y="138497"/>
                  </a:lnTo>
                  <a:lnTo>
                    <a:pt x="550498" y="143637"/>
                  </a:lnTo>
                  <a:lnTo>
                    <a:pt x="556781" y="146568"/>
                  </a:lnTo>
                  <a:lnTo>
                    <a:pt x="563470" y="146853"/>
                  </a:lnTo>
                  <a:lnTo>
                    <a:pt x="569777" y="144608"/>
                  </a:lnTo>
                  <a:lnTo>
                    <a:pt x="574917" y="139954"/>
                  </a:lnTo>
                  <a:lnTo>
                    <a:pt x="664712" y="18263"/>
                  </a:lnTo>
                  <a:lnTo>
                    <a:pt x="645671" y="15947"/>
                  </a:lnTo>
                  <a:close/>
                </a:path>
                <a:path w="664845" h="318135">
                  <a:moveTo>
                    <a:pt x="601061" y="45702"/>
                  </a:moveTo>
                  <a:lnTo>
                    <a:pt x="580484" y="73588"/>
                  </a:lnTo>
                  <a:lnTo>
                    <a:pt x="636785" y="49317"/>
                  </a:lnTo>
                  <a:lnTo>
                    <a:pt x="630778" y="49317"/>
                  </a:lnTo>
                  <a:lnTo>
                    <a:pt x="601061" y="45702"/>
                  </a:lnTo>
                  <a:close/>
                </a:path>
                <a:path w="664845" h="318135">
                  <a:moveTo>
                    <a:pt x="618835" y="21615"/>
                  </a:moveTo>
                  <a:lnTo>
                    <a:pt x="601061" y="45702"/>
                  </a:lnTo>
                  <a:lnTo>
                    <a:pt x="630778" y="49317"/>
                  </a:lnTo>
                  <a:lnTo>
                    <a:pt x="618835" y="21615"/>
                  </a:lnTo>
                  <a:close/>
                </a:path>
                <a:path w="664845" h="318135">
                  <a:moveTo>
                    <a:pt x="628417" y="21615"/>
                  </a:moveTo>
                  <a:lnTo>
                    <a:pt x="618835" y="21615"/>
                  </a:lnTo>
                  <a:lnTo>
                    <a:pt x="630778" y="49317"/>
                  </a:lnTo>
                  <a:lnTo>
                    <a:pt x="636785" y="49317"/>
                  </a:lnTo>
                  <a:lnTo>
                    <a:pt x="639799" y="48018"/>
                  </a:lnTo>
                  <a:lnTo>
                    <a:pt x="628417" y="21615"/>
                  </a:lnTo>
                  <a:close/>
                </a:path>
                <a:path w="664845" h="318135">
                  <a:moveTo>
                    <a:pt x="625974" y="15947"/>
                  </a:moveTo>
                  <a:lnTo>
                    <a:pt x="566658" y="41517"/>
                  </a:lnTo>
                  <a:lnTo>
                    <a:pt x="601061" y="45702"/>
                  </a:lnTo>
                  <a:lnTo>
                    <a:pt x="618835" y="21615"/>
                  </a:lnTo>
                  <a:lnTo>
                    <a:pt x="628417" y="21615"/>
                  </a:lnTo>
                  <a:lnTo>
                    <a:pt x="625974" y="15947"/>
                  </a:lnTo>
                  <a:close/>
                </a:path>
                <a:path w="664845" h="318135">
                  <a:moveTo>
                    <a:pt x="514584" y="0"/>
                  </a:moveTo>
                  <a:lnTo>
                    <a:pt x="507671" y="541"/>
                  </a:lnTo>
                  <a:lnTo>
                    <a:pt x="501709" y="3585"/>
                  </a:lnTo>
                  <a:lnTo>
                    <a:pt x="497324" y="8643"/>
                  </a:lnTo>
                  <a:lnTo>
                    <a:pt x="495141" y="15226"/>
                  </a:lnTo>
                  <a:lnTo>
                    <a:pt x="495682" y="22139"/>
                  </a:lnTo>
                  <a:lnTo>
                    <a:pt x="498727" y="28101"/>
                  </a:lnTo>
                  <a:lnTo>
                    <a:pt x="503785" y="32486"/>
                  </a:lnTo>
                  <a:lnTo>
                    <a:pt x="510367" y="34669"/>
                  </a:lnTo>
                  <a:lnTo>
                    <a:pt x="566658" y="41517"/>
                  </a:lnTo>
                  <a:lnTo>
                    <a:pt x="625974" y="15947"/>
                  </a:lnTo>
                  <a:lnTo>
                    <a:pt x="645671" y="15947"/>
                  </a:lnTo>
                  <a:lnTo>
                    <a:pt x="514584" y="0"/>
                  </a:lnTo>
                  <a:close/>
                </a:path>
              </a:pathLst>
            </a:custGeom>
            <a:solidFill>
              <a:srgbClr val="000000"/>
            </a:solidFill>
          </p:spPr>
          <p:txBody>
            <a:bodyPr wrap="square" lIns="0" tIns="0" rIns="0" bIns="0" rtlCol="0"/>
            <a:lstStyle/>
            <a:p>
              <a:endParaRPr/>
            </a:p>
          </p:txBody>
        </p:sp>
      </p:grpSp>
      <p:sp>
        <p:nvSpPr>
          <p:cNvPr id="16" name="object 16"/>
          <p:cNvSpPr txBox="1"/>
          <p:nvPr/>
        </p:nvSpPr>
        <p:spPr>
          <a:xfrm rot="19800000">
            <a:off x="10330763" y="1656576"/>
            <a:ext cx="578906" cy="412750"/>
          </a:xfrm>
          <a:prstGeom prst="rect">
            <a:avLst/>
          </a:prstGeom>
        </p:spPr>
        <p:txBody>
          <a:bodyPr vert="horz" wrap="square" lIns="0" tIns="0" rIns="0" bIns="0" rtlCol="0">
            <a:spAutoFit/>
          </a:bodyPr>
          <a:lstStyle/>
          <a:p>
            <a:pPr>
              <a:lnSpc>
                <a:spcPts val="3250"/>
              </a:lnSpc>
            </a:pPr>
            <a:r>
              <a:rPr sz="2800" b="1" i="1" spc="-5" dirty="0">
                <a:latin typeface="Calibri"/>
                <a:cs typeface="Calibri"/>
              </a:rPr>
              <a:t>(</a:t>
            </a:r>
            <a:r>
              <a:rPr sz="2800" b="1" i="1" dirty="0">
                <a:latin typeface="Calibri"/>
                <a:cs typeface="Calibri"/>
              </a:rPr>
              <a:t>w</a:t>
            </a:r>
            <a:endParaRPr sz="2800">
              <a:latin typeface="Calibri"/>
              <a:cs typeface="Calibri"/>
            </a:endParaRPr>
          </a:p>
        </p:txBody>
      </p:sp>
      <p:sp>
        <p:nvSpPr>
          <p:cNvPr id="17" name="object 17"/>
          <p:cNvSpPr txBox="1"/>
          <p:nvPr/>
        </p:nvSpPr>
        <p:spPr>
          <a:xfrm rot="19800000">
            <a:off x="10643323" y="1545535"/>
            <a:ext cx="318972" cy="278765"/>
          </a:xfrm>
          <a:prstGeom prst="rect">
            <a:avLst/>
          </a:prstGeom>
        </p:spPr>
        <p:txBody>
          <a:bodyPr vert="horz" wrap="square" lIns="0" tIns="0" rIns="0" bIns="0" rtlCol="0">
            <a:spAutoFit/>
          </a:bodyPr>
          <a:lstStyle/>
          <a:p>
            <a:pPr>
              <a:lnSpc>
                <a:spcPts val="2195"/>
              </a:lnSpc>
            </a:pPr>
            <a:r>
              <a:rPr sz="1900" b="1" i="1" dirty="0">
                <a:latin typeface="Calibri"/>
                <a:cs typeface="Calibri"/>
              </a:rPr>
              <a:t>T</a:t>
            </a:r>
            <a:endParaRPr sz="1900">
              <a:latin typeface="Calibri"/>
              <a:cs typeface="Calibri"/>
            </a:endParaRPr>
          </a:p>
        </p:txBody>
      </p:sp>
      <p:sp>
        <p:nvSpPr>
          <p:cNvPr id="18" name="object 18"/>
          <p:cNvSpPr txBox="1"/>
          <p:nvPr/>
        </p:nvSpPr>
        <p:spPr>
          <a:xfrm rot="19800000">
            <a:off x="10792953" y="1327051"/>
            <a:ext cx="962200" cy="355600"/>
          </a:xfrm>
          <a:prstGeom prst="rect">
            <a:avLst/>
          </a:prstGeom>
        </p:spPr>
        <p:txBody>
          <a:bodyPr vert="horz" wrap="square" lIns="0" tIns="0" rIns="0" bIns="0" rtlCol="0">
            <a:spAutoFit/>
          </a:bodyPr>
          <a:lstStyle/>
          <a:p>
            <a:pPr>
              <a:lnSpc>
                <a:spcPts val="2770"/>
              </a:lnSpc>
            </a:pPr>
            <a:r>
              <a:rPr sz="2800" b="1" i="1" spc="-10" dirty="0">
                <a:latin typeface="Calibri"/>
                <a:cs typeface="Calibri"/>
              </a:rPr>
              <a:t>x)</a:t>
            </a:r>
            <a:r>
              <a:rPr sz="2800" b="1" i="1" spc="-80" dirty="0">
                <a:latin typeface="Calibri"/>
                <a:cs typeface="Calibri"/>
              </a:rPr>
              <a:t> </a:t>
            </a:r>
            <a:r>
              <a:rPr sz="2800" b="1" i="1" spc="-10" dirty="0">
                <a:latin typeface="Calibri"/>
                <a:cs typeface="Calibri"/>
              </a:rPr>
              <a:t>&gt;=0</a:t>
            </a:r>
            <a:endParaRPr sz="2800">
              <a:latin typeface="Calibri"/>
              <a:cs typeface="Calibri"/>
            </a:endParaRPr>
          </a:p>
        </p:txBody>
      </p:sp>
      <p:sp>
        <p:nvSpPr>
          <p:cNvPr id="19" name="object 19"/>
          <p:cNvSpPr txBox="1"/>
          <p:nvPr/>
        </p:nvSpPr>
        <p:spPr>
          <a:xfrm rot="20340000">
            <a:off x="6406116" y="2103768"/>
            <a:ext cx="577051" cy="410845"/>
          </a:xfrm>
          <a:prstGeom prst="rect">
            <a:avLst/>
          </a:prstGeom>
        </p:spPr>
        <p:txBody>
          <a:bodyPr vert="horz" wrap="square" lIns="0" tIns="0" rIns="0" bIns="0" rtlCol="0">
            <a:spAutoFit/>
          </a:bodyPr>
          <a:lstStyle/>
          <a:p>
            <a:pPr>
              <a:lnSpc>
                <a:spcPts val="3235"/>
              </a:lnSpc>
            </a:pPr>
            <a:r>
              <a:rPr sz="2800" b="1" i="1" spc="-20" dirty="0">
                <a:latin typeface="Calibri"/>
                <a:cs typeface="Calibri"/>
              </a:rPr>
              <a:t>(</a:t>
            </a:r>
            <a:r>
              <a:rPr sz="2800" b="1" i="1" dirty="0">
                <a:latin typeface="Calibri"/>
                <a:cs typeface="Calibri"/>
              </a:rPr>
              <a:t>w</a:t>
            </a:r>
            <a:endParaRPr sz="2800">
              <a:latin typeface="Calibri"/>
              <a:cs typeface="Calibri"/>
            </a:endParaRPr>
          </a:p>
        </p:txBody>
      </p:sp>
      <p:sp>
        <p:nvSpPr>
          <p:cNvPr id="20" name="object 20"/>
          <p:cNvSpPr txBox="1"/>
          <p:nvPr/>
        </p:nvSpPr>
        <p:spPr>
          <a:xfrm rot="20340000">
            <a:off x="6743256" y="2023752"/>
            <a:ext cx="319213" cy="278765"/>
          </a:xfrm>
          <a:prstGeom prst="rect">
            <a:avLst/>
          </a:prstGeom>
        </p:spPr>
        <p:txBody>
          <a:bodyPr vert="horz" wrap="square" lIns="0" tIns="0" rIns="0" bIns="0" rtlCol="0">
            <a:spAutoFit/>
          </a:bodyPr>
          <a:lstStyle/>
          <a:p>
            <a:pPr>
              <a:lnSpc>
                <a:spcPts val="2195"/>
              </a:lnSpc>
            </a:pPr>
            <a:r>
              <a:rPr sz="1900" b="1" i="1" dirty="0">
                <a:latin typeface="Calibri"/>
                <a:cs typeface="Calibri"/>
              </a:rPr>
              <a:t>T</a:t>
            </a:r>
            <a:endParaRPr sz="1900">
              <a:latin typeface="Calibri"/>
              <a:cs typeface="Calibri"/>
            </a:endParaRPr>
          </a:p>
        </p:txBody>
      </p:sp>
      <p:sp>
        <p:nvSpPr>
          <p:cNvPr id="21" name="object 21"/>
          <p:cNvSpPr txBox="1"/>
          <p:nvPr/>
        </p:nvSpPr>
        <p:spPr>
          <a:xfrm rot="20340000">
            <a:off x="6914399" y="1898123"/>
            <a:ext cx="872663" cy="355600"/>
          </a:xfrm>
          <a:prstGeom prst="rect">
            <a:avLst/>
          </a:prstGeom>
        </p:spPr>
        <p:txBody>
          <a:bodyPr vert="horz" wrap="square" lIns="0" tIns="0" rIns="0" bIns="0" rtlCol="0">
            <a:spAutoFit/>
          </a:bodyPr>
          <a:lstStyle/>
          <a:p>
            <a:pPr>
              <a:lnSpc>
                <a:spcPts val="2770"/>
              </a:lnSpc>
            </a:pPr>
            <a:r>
              <a:rPr sz="2800" b="1" i="1" spc="-15" dirty="0">
                <a:latin typeface="Calibri"/>
                <a:cs typeface="Calibri"/>
              </a:rPr>
              <a:t>x)</a:t>
            </a:r>
            <a:r>
              <a:rPr sz="2800" b="1" i="1" spc="-50" dirty="0">
                <a:latin typeface="Calibri"/>
                <a:cs typeface="Calibri"/>
              </a:rPr>
              <a:t> </a:t>
            </a:r>
            <a:r>
              <a:rPr sz="2800" b="1" i="1" dirty="0">
                <a:latin typeface="Calibri"/>
                <a:cs typeface="Calibri"/>
              </a:rPr>
              <a:t>&lt;</a:t>
            </a:r>
            <a:r>
              <a:rPr sz="2800" b="1" i="1" spc="-50" dirty="0">
                <a:latin typeface="Calibri"/>
                <a:cs typeface="Calibri"/>
              </a:rPr>
              <a:t> </a:t>
            </a:r>
            <a:r>
              <a:rPr sz="2800" b="1" i="1" dirty="0">
                <a:latin typeface="Calibri"/>
                <a:cs typeface="Calibri"/>
              </a:rPr>
              <a:t>0</a:t>
            </a:r>
            <a:endParaRPr sz="2800">
              <a:latin typeface="Calibri"/>
              <a:cs typeface="Calibri"/>
            </a:endParaRPr>
          </a:p>
        </p:txBody>
      </p:sp>
      <p:sp>
        <p:nvSpPr>
          <p:cNvPr id="22" name="object 22"/>
          <p:cNvSpPr txBox="1"/>
          <p:nvPr/>
        </p:nvSpPr>
        <p:spPr>
          <a:xfrm rot="20400000">
            <a:off x="7840449" y="1191809"/>
            <a:ext cx="581113" cy="414020"/>
          </a:xfrm>
          <a:prstGeom prst="rect">
            <a:avLst/>
          </a:prstGeom>
        </p:spPr>
        <p:txBody>
          <a:bodyPr vert="horz" wrap="square" lIns="0" tIns="0" rIns="0" bIns="0" rtlCol="0">
            <a:spAutoFit/>
          </a:bodyPr>
          <a:lstStyle/>
          <a:p>
            <a:pPr>
              <a:lnSpc>
                <a:spcPts val="3260"/>
              </a:lnSpc>
            </a:pPr>
            <a:r>
              <a:rPr sz="2800" b="1" i="1" spc="-35" dirty="0">
                <a:latin typeface="Calibri"/>
                <a:cs typeface="Calibri"/>
              </a:rPr>
              <a:t>(</a:t>
            </a:r>
            <a:r>
              <a:rPr sz="2800" b="1" i="1" dirty="0">
                <a:latin typeface="Calibri"/>
                <a:cs typeface="Calibri"/>
              </a:rPr>
              <a:t>w</a:t>
            </a:r>
            <a:endParaRPr sz="2800">
              <a:latin typeface="Calibri"/>
              <a:cs typeface="Calibri"/>
            </a:endParaRPr>
          </a:p>
        </p:txBody>
      </p:sp>
      <p:sp>
        <p:nvSpPr>
          <p:cNvPr id="23" name="object 23"/>
          <p:cNvSpPr txBox="1"/>
          <p:nvPr/>
        </p:nvSpPr>
        <p:spPr>
          <a:xfrm rot="20400000">
            <a:off x="8180842" y="1112405"/>
            <a:ext cx="320284" cy="279400"/>
          </a:xfrm>
          <a:prstGeom prst="rect">
            <a:avLst/>
          </a:prstGeom>
        </p:spPr>
        <p:txBody>
          <a:bodyPr vert="horz" wrap="square" lIns="0" tIns="0" rIns="0" bIns="0" rtlCol="0">
            <a:spAutoFit/>
          </a:bodyPr>
          <a:lstStyle/>
          <a:p>
            <a:pPr>
              <a:lnSpc>
                <a:spcPts val="2200"/>
              </a:lnSpc>
            </a:pPr>
            <a:r>
              <a:rPr sz="1900" b="1" i="1" dirty="0">
                <a:latin typeface="Calibri"/>
                <a:cs typeface="Calibri"/>
              </a:rPr>
              <a:t>T</a:t>
            </a:r>
            <a:endParaRPr sz="1900">
              <a:latin typeface="Calibri"/>
              <a:cs typeface="Calibri"/>
            </a:endParaRPr>
          </a:p>
        </p:txBody>
      </p:sp>
      <p:sp>
        <p:nvSpPr>
          <p:cNvPr id="24" name="object 24"/>
          <p:cNvSpPr txBox="1"/>
          <p:nvPr/>
        </p:nvSpPr>
        <p:spPr>
          <a:xfrm rot="20400000">
            <a:off x="8349167" y="1025124"/>
            <a:ext cx="730560" cy="355600"/>
          </a:xfrm>
          <a:prstGeom prst="rect">
            <a:avLst/>
          </a:prstGeom>
        </p:spPr>
        <p:txBody>
          <a:bodyPr vert="horz" wrap="square" lIns="0" tIns="0" rIns="0" bIns="0" rtlCol="0">
            <a:spAutoFit/>
          </a:bodyPr>
          <a:lstStyle/>
          <a:p>
            <a:pPr>
              <a:lnSpc>
                <a:spcPts val="2775"/>
              </a:lnSpc>
            </a:pPr>
            <a:r>
              <a:rPr sz="2800" b="1" i="1" spc="-25" dirty="0">
                <a:latin typeface="Calibri"/>
                <a:cs typeface="Calibri"/>
              </a:rPr>
              <a:t>x)=0</a:t>
            </a:r>
            <a:endParaRPr sz="2800">
              <a:latin typeface="Calibri"/>
              <a:cs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5843" y="1026199"/>
            <a:ext cx="10515600" cy="689932"/>
          </a:xfrm>
          <a:prstGeom prst="rect">
            <a:avLst/>
          </a:prstGeom>
        </p:spPr>
        <p:txBody>
          <a:bodyPr vert="horz" wrap="square" lIns="0" tIns="12700" rIns="0" bIns="0" rtlCol="0">
            <a:spAutoFit/>
          </a:bodyPr>
          <a:lstStyle/>
          <a:p>
            <a:pPr marL="12700">
              <a:lnSpc>
                <a:spcPct val="100000"/>
              </a:lnSpc>
              <a:spcBef>
                <a:spcPts val="100"/>
              </a:spcBef>
            </a:pPr>
            <a:r>
              <a:rPr dirty="0"/>
              <a:t>A</a:t>
            </a:r>
            <a:r>
              <a:rPr spc="-15" dirty="0"/>
              <a:t> </a:t>
            </a:r>
            <a:r>
              <a:rPr lang="en-GB" spc="-30" dirty="0"/>
              <a:t>L</a:t>
            </a:r>
            <a:r>
              <a:rPr spc="-30" dirty="0" err="1"/>
              <a:t>ayer</a:t>
            </a:r>
            <a:r>
              <a:rPr spc="-10" dirty="0"/>
              <a:t> </a:t>
            </a:r>
            <a:r>
              <a:rPr dirty="0"/>
              <a:t>of</a:t>
            </a:r>
            <a:r>
              <a:rPr spc="-5" dirty="0"/>
              <a:t> </a:t>
            </a:r>
            <a:r>
              <a:rPr lang="en-GB" spc="-15" dirty="0"/>
              <a:t>N</a:t>
            </a:r>
            <a:r>
              <a:rPr spc="-15" dirty="0" err="1"/>
              <a:t>eurons</a:t>
            </a:r>
            <a:r>
              <a:rPr spc="-10" dirty="0"/>
              <a:t> </a:t>
            </a:r>
            <a:r>
              <a:rPr dirty="0"/>
              <a:t>–</a:t>
            </a:r>
            <a:r>
              <a:rPr spc="-5" dirty="0"/>
              <a:t> </a:t>
            </a:r>
            <a:r>
              <a:rPr lang="en-GB" spc="-5" dirty="0"/>
              <a:t>D</a:t>
            </a:r>
            <a:r>
              <a:rPr spc="-5" dirty="0" err="1"/>
              <a:t>ensely</a:t>
            </a:r>
            <a:r>
              <a:rPr spc="-15" dirty="0"/>
              <a:t> </a:t>
            </a:r>
            <a:r>
              <a:rPr lang="en-GB" spc="-10" dirty="0"/>
              <a:t>C</a:t>
            </a:r>
            <a:r>
              <a:rPr spc="-10" dirty="0" err="1"/>
              <a:t>onnected</a:t>
            </a:r>
            <a:endParaRPr spc="-10" dirty="0"/>
          </a:p>
        </p:txBody>
      </p:sp>
      <p:grpSp>
        <p:nvGrpSpPr>
          <p:cNvPr id="4" name="object 4"/>
          <p:cNvGrpSpPr/>
          <p:nvPr/>
        </p:nvGrpSpPr>
        <p:grpSpPr>
          <a:xfrm>
            <a:off x="6833075" y="2169528"/>
            <a:ext cx="982980" cy="3870325"/>
            <a:chOff x="6833075" y="2169528"/>
            <a:chExt cx="982980" cy="3870325"/>
          </a:xfrm>
        </p:grpSpPr>
        <p:sp>
          <p:nvSpPr>
            <p:cNvPr id="5" name="object 5"/>
            <p:cNvSpPr/>
            <p:nvPr/>
          </p:nvSpPr>
          <p:spPr>
            <a:xfrm>
              <a:off x="6839425" y="2175878"/>
              <a:ext cx="970280" cy="903605"/>
            </a:xfrm>
            <a:custGeom>
              <a:avLst/>
              <a:gdLst/>
              <a:ahLst/>
              <a:cxnLst/>
              <a:rect l="l" t="t" r="r" b="b"/>
              <a:pathLst>
                <a:path w="970279" h="903605">
                  <a:moveTo>
                    <a:pt x="485077" y="0"/>
                  </a:moveTo>
                  <a:lnTo>
                    <a:pt x="435481" y="2331"/>
                  </a:lnTo>
                  <a:lnTo>
                    <a:pt x="387317" y="9175"/>
                  </a:lnTo>
                  <a:lnTo>
                    <a:pt x="340830" y="20304"/>
                  </a:lnTo>
                  <a:lnTo>
                    <a:pt x="296263" y="35490"/>
                  </a:lnTo>
                  <a:lnTo>
                    <a:pt x="253860" y="54508"/>
                  </a:lnTo>
                  <a:lnTo>
                    <a:pt x="213866" y="77129"/>
                  </a:lnTo>
                  <a:lnTo>
                    <a:pt x="176523" y="103128"/>
                  </a:lnTo>
                  <a:lnTo>
                    <a:pt x="142075" y="132277"/>
                  </a:lnTo>
                  <a:lnTo>
                    <a:pt x="110768" y="164348"/>
                  </a:lnTo>
                  <a:lnTo>
                    <a:pt x="82843" y="199116"/>
                  </a:lnTo>
                  <a:lnTo>
                    <a:pt x="58546" y="236352"/>
                  </a:lnTo>
                  <a:lnTo>
                    <a:pt x="38119" y="275830"/>
                  </a:lnTo>
                  <a:lnTo>
                    <a:pt x="21808" y="317324"/>
                  </a:lnTo>
                  <a:lnTo>
                    <a:pt x="9855" y="360605"/>
                  </a:lnTo>
                  <a:lnTo>
                    <a:pt x="2504" y="405447"/>
                  </a:lnTo>
                  <a:lnTo>
                    <a:pt x="0" y="451623"/>
                  </a:lnTo>
                  <a:lnTo>
                    <a:pt x="2504" y="497799"/>
                  </a:lnTo>
                  <a:lnTo>
                    <a:pt x="9855" y="542641"/>
                  </a:lnTo>
                  <a:lnTo>
                    <a:pt x="21808" y="585922"/>
                  </a:lnTo>
                  <a:lnTo>
                    <a:pt x="38119" y="627416"/>
                  </a:lnTo>
                  <a:lnTo>
                    <a:pt x="58546" y="666894"/>
                  </a:lnTo>
                  <a:lnTo>
                    <a:pt x="82843" y="704131"/>
                  </a:lnTo>
                  <a:lnTo>
                    <a:pt x="110768" y="738898"/>
                  </a:lnTo>
                  <a:lnTo>
                    <a:pt x="142075" y="770970"/>
                  </a:lnTo>
                  <a:lnTo>
                    <a:pt x="176523" y="800119"/>
                  </a:lnTo>
                  <a:lnTo>
                    <a:pt x="213866" y="826117"/>
                  </a:lnTo>
                  <a:lnTo>
                    <a:pt x="253860" y="848739"/>
                  </a:lnTo>
                  <a:lnTo>
                    <a:pt x="296263" y="867757"/>
                  </a:lnTo>
                  <a:lnTo>
                    <a:pt x="340830" y="882943"/>
                  </a:lnTo>
                  <a:lnTo>
                    <a:pt x="387317" y="894072"/>
                  </a:lnTo>
                  <a:lnTo>
                    <a:pt x="435481" y="900916"/>
                  </a:lnTo>
                  <a:lnTo>
                    <a:pt x="485077" y="903248"/>
                  </a:lnTo>
                  <a:lnTo>
                    <a:pt x="534674" y="900916"/>
                  </a:lnTo>
                  <a:lnTo>
                    <a:pt x="582837" y="894072"/>
                  </a:lnTo>
                  <a:lnTo>
                    <a:pt x="629325" y="882943"/>
                  </a:lnTo>
                  <a:lnTo>
                    <a:pt x="673892" y="867757"/>
                  </a:lnTo>
                  <a:lnTo>
                    <a:pt x="716294" y="848739"/>
                  </a:lnTo>
                  <a:lnTo>
                    <a:pt x="756289" y="826117"/>
                  </a:lnTo>
                  <a:lnTo>
                    <a:pt x="793632" y="800119"/>
                  </a:lnTo>
                  <a:lnTo>
                    <a:pt x="828079" y="770970"/>
                  </a:lnTo>
                  <a:lnTo>
                    <a:pt x="859387" y="738898"/>
                  </a:lnTo>
                  <a:lnTo>
                    <a:pt x="887311" y="704131"/>
                  </a:lnTo>
                  <a:lnTo>
                    <a:pt x="911609" y="666894"/>
                  </a:lnTo>
                  <a:lnTo>
                    <a:pt x="932035" y="627416"/>
                  </a:lnTo>
                  <a:lnTo>
                    <a:pt x="948347" y="585922"/>
                  </a:lnTo>
                  <a:lnTo>
                    <a:pt x="960300" y="542641"/>
                  </a:lnTo>
                  <a:lnTo>
                    <a:pt x="967651" y="497799"/>
                  </a:lnTo>
                  <a:lnTo>
                    <a:pt x="970155" y="451623"/>
                  </a:lnTo>
                  <a:lnTo>
                    <a:pt x="967651" y="405447"/>
                  </a:lnTo>
                  <a:lnTo>
                    <a:pt x="960300" y="360605"/>
                  </a:lnTo>
                  <a:lnTo>
                    <a:pt x="948347" y="317324"/>
                  </a:lnTo>
                  <a:lnTo>
                    <a:pt x="932035" y="275830"/>
                  </a:lnTo>
                  <a:lnTo>
                    <a:pt x="911609" y="236352"/>
                  </a:lnTo>
                  <a:lnTo>
                    <a:pt x="887311" y="199116"/>
                  </a:lnTo>
                  <a:lnTo>
                    <a:pt x="859387" y="164348"/>
                  </a:lnTo>
                  <a:lnTo>
                    <a:pt x="828079" y="132277"/>
                  </a:lnTo>
                  <a:lnTo>
                    <a:pt x="793632" y="103128"/>
                  </a:lnTo>
                  <a:lnTo>
                    <a:pt x="756289" y="77129"/>
                  </a:lnTo>
                  <a:lnTo>
                    <a:pt x="716294" y="54508"/>
                  </a:lnTo>
                  <a:lnTo>
                    <a:pt x="673892" y="35490"/>
                  </a:lnTo>
                  <a:lnTo>
                    <a:pt x="629325" y="20304"/>
                  </a:lnTo>
                  <a:lnTo>
                    <a:pt x="582837" y="9175"/>
                  </a:lnTo>
                  <a:lnTo>
                    <a:pt x="534674" y="2331"/>
                  </a:lnTo>
                  <a:lnTo>
                    <a:pt x="485077" y="0"/>
                  </a:lnTo>
                  <a:close/>
                </a:path>
              </a:pathLst>
            </a:custGeom>
            <a:solidFill>
              <a:srgbClr val="FFF2CC"/>
            </a:solidFill>
          </p:spPr>
          <p:txBody>
            <a:bodyPr wrap="square" lIns="0" tIns="0" rIns="0" bIns="0" rtlCol="0"/>
            <a:lstStyle/>
            <a:p>
              <a:endParaRPr/>
            </a:p>
          </p:txBody>
        </p:sp>
        <p:sp>
          <p:nvSpPr>
            <p:cNvPr id="6" name="object 6"/>
            <p:cNvSpPr/>
            <p:nvPr/>
          </p:nvSpPr>
          <p:spPr>
            <a:xfrm>
              <a:off x="6839425" y="2175878"/>
              <a:ext cx="970280" cy="903605"/>
            </a:xfrm>
            <a:custGeom>
              <a:avLst/>
              <a:gdLst/>
              <a:ahLst/>
              <a:cxnLst/>
              <a:rect l="l" t="t" r="r" b="b"/>
              <a:pathLst>
                <a:path w="970279" h="903605">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12700">
              <a:solidFill>
                <a:srgbClr val="BF9000"/>
              </a:solidFill>
            </a:ln>
          </p:spPr>
          <p:txBody>
            <a:bodyPr wrap="square" lIns="0" tIns="0" rIns="0" bIns="0" rtlCol="0"/>
            <a:lstStyle/>
            <a:p>
              <a:endParaRPr/>
            </a:p>
          </p:txBody>
        </p:sp>
        <p:sp>
          <p:nvSpPr>
            <p:cNvPr id="7" name="object 7"/>
            <p:cNvSpPr/>
            <p:nvPr/>
          </p:nvSpPr>
          <p:spPr>
            <a:xfrm>
              <a:off x="6839425" y="3603635"/>
              <a:ext cx="970280" cy="903605"/>
            </a:xfrm>
            <a:custGeom>
              <a:avLst/>
              <a:gdLst/>
              <a:ahLst/>
              <a:cxnLst/>
              <a:rect l="l" t="t" r="r" b="b"/>
              <a:pathLst>
                <a:path w="970279" h="903604">
                  <a:moveTo>
                    <a:pt x="485077" y="0"/>
                  </a:moveTo>
                  <a:lnTo>
                    <a:pt x="435481" y="2331"/>
                  </a:lnTo>
                  <a:lnTo>
                    <a:pt x="387317" y="9175"/>
                  </a:lnTo>
                  <a:lnTo>
                    <a:pt x="340830" y="20304"/>
                  </a:lnTo>
                  <a:lnTo>
                    <a:pt x="296263" y="35490"/>
                  </a:lnTo>
                  <a:lnTo>
                    <a:pt x="253860" y="54508"/>
                  </a:lnTo>
                  <a:lnTo>
                    <a:pt x="213866" y="77130"/>
                  </a:lnTo>
                  <a:lnTo>
                    <a:pt x="176523" y="103129"/>
                  </a:lnTo>
                  <a:lnTo>
                    <a:pt x="142075" y="132277"/>
                  </a:lnTo>
                  <a:lnTo>
                    <a:pt x="110768" y="164349"/>
                  </a:lnTo>
                  <a:lnTo>
                    <a:pt x="82843" y="199116"/>
                  </a:lnTo>
                  <a:lnTo>
                    <a:pt x="58546" y="236353"/>
                  </a:lnTo>
                  <a:lnTo>
                    <a:pt x="38119" y="275831"/>
                  </a:lnTo>
                  <a:lnTo>
                    <a:pt x="21808" y="317324"/>
                  </a:lnTo>
                  <a:lnTo>
                    <a:pt x="9855" y="360605"/>
                  </a:lnTo>
                  <a:lnTo>
                    <a:pt x="2504" y="405447"/>
                  </a:lnTo>
                  <a:lnTo>
                    <a:pt x="0" y="451623"/>
                  </a:lnTo>
                  <a:lnTo>
                    <a:pt x="2504" y="497799"/>
                  </a:lnTo>
                  <a:lnTo>
                    <a:pt x="9855" y="542641"/>
                  </a:lnTo>
                  <a:lnTo>
                    <a:pt x="21808" y="585922"/>
                  </a:lnTo>
                  <a:lnTo>
                    <a:pt x="38119" y="627416"/>
                  </a:lnTo>
                  <a:lnTo>
                    <a:pt x="58546" y="666894"/>
                  </a:lnTo>
                  <a:lnTo>
                    <a:pt x="82843" y="704131"/>
                  </a:lnTo>
                  <a:lnTo>
                    <a:pt x="110768" y="738898"/>
                  </a:lnTo>
                  <a:lnTo>
                    <a:pt x="142075" y="770970"/>
                  </a:lnTo>
                  <a:lnTo>
                    <a:pt x="176523" y="800119"/>
                  </a:lnTo>
                  <a:lnTo>
                    <a:pt x="213866" y="826117"/>
                  </a:lnTo>
                  <a:lnTo>
                    <a:pt x="253860" y="848739"/>
                  </a:lnTo>
                  <a:lnTo>
                    <a:pt x="296263" y="867757"/>
                  </a:lnTo>
                  <a:lnTo>
                    <a:pt x="340830" y="882943"/>
                  </a:lnTo>
                  <a:lnTo>
                    <a:pt x="387317" y="894072"/>
                  </a:lnTo>
                  <a:lnTo>
                    <a:pt x="435481" y="900916"/>
                  </a:lnTo>
                  <a:lnTo>
                    <a:pt x="485077" y="903248"/>
                  </a:lnTo>
                  <a:lnTo>
                    <a:pt x="534674" y="900916"/>
                  </a:lnTo>
                  <a:lnTo>
                    <a:pt x="582837" y="894072"/>
                  </a:lnTo>
                  <a:lnTo>
                    <a:pt x="629325" y="882943"/>
                  </a:lnTo>
                  <a:lnTo>
                    <a:pt x="673892" y="867757"/>
                  </a:lnTo>
                  <a:lnTo>
                    <a:pt x="716294" y="848739"/>
                  </a:lnTo>
                  <a:lnTo>
                    <a:pt x="756289" y="826117"/>
                  </a:lnTo>
                  <a:lnTo>
                    <a:pt x="793632" y="800119"/>
                  </a:lnTo>
                  <a:lnTo>
                    <a:pt x="828079" y="770970"/>
                  </a:lnTo>
                  <a:lnTo>
                    <a:pt x="859387" y="738898"/>
                  </a:lnTo>
                  <a:lnTo>
                    <a:pt x="887311" y="704131"/>
                  </a:lnTo>
                  <a:lnTo>
                    <a:pt x="911609" y="666894"/>
                  </a:lnTo>
                  <a:lnTo>
                    <a:pt x="932035" y="627416"/>
                  </a:lnTo>
                  <a:lnTo>
                    <a:pt x="948347" y="585922"/>
                  </a:lnTo>
                  <a:lnTo>
                    <a:pt x="960300" y="542641"/>
                  </a:lnTo>
                  <a:lnTo>
                    <a:pt x="967651" y="497799"/>
                  </a:lnTo>
                  <a:lnTo>
                    <a:pt x="970155" y="451623"/>
                  </a:lnTo>
                  <a:lnTo>
                    <a:pt x="967651" y="405447"/>
                  </a:lnTo>
                  <a:lnTo>
                    <a:pt x="960300" y="360605"/>
                  </a:lnTo>
                  <a:lnTo>
                    <a:pt x="948347" y="317324"/>
                  </a:lnTo>
                  <a:lnTo>
                    <a:pt x="932035" y="275831"/>
                  </a:lnTo>
                  <a:lnTo>
                    <a:pt x="911609" y="236353"/>
                  </a:lnTo>
                  <a:lnTo>
                    <a:pt x="887311" y="199116"/>
                  </a:lnTo>
                  <a:lnTo>
                    <a:pt x="859387" y="164349"/>
                  </a:lnTo>
                  <a:lnTo>
                    <a:pt x="828079" y="132277"/>
                  </a:lnTo>
                  <a:lnTo>
                    <a:pt x="793632" y="103129"/>
                  </a:lnTo>
                  <a:lnTo>
                    <a:pt x="756289" y="77130"/>
                  </a:lnTo>
                  <a:lnTo>
                    <a:pt x="716294" y="54508"/>
                  </a:lnTo>
                  <a:lnTo>
                    <a:pt x="673892" y="35490"/>
                  </a:lnTo>
                  <a:lnTo>
                    <a:pt x="629325" y="20304"/>
                  </a:lnTo>
                  <a:lnTo>
                    <a:pt x="582837" y="9175"/>
                  </a:lnTo>
                  <a:lnTo>
                    <a:pt x="534674" y="2331"/>
                  </a:lnTo>
                  <a:lnTo>
                    <a:pt x="485077" y="0"/>
                  </a:lnTo>
                  <a:close/>
                </a:path>
              </a:pathLst>
            </a:custGeom>
            <a:solidFill>
              <a:srgbClr val="FFF2CC"/>
            </a:solidFill>
          </p:spPr>
          <p:txBody>
            <a:bodyPr wrap="square" lIns="0" tIns="0" rIns="0" bIns="0" rtlCol="0"/>
            <a:lstStyle/>
            <a:p>
              <a:endParaRPr/>
            </a:p>
          </p:txBody>
        </p:sp>
        <p:sp>
          <p:nvSpPr>
            <p:cNvPr id="8" name="object 8"/>
            <p:cNvSpPr/>
            <p:nvPr/>
          </p:nvSpPr>
          <p:spPr>
            <a:xfrm>
              <a:off x="6839425" y="3603635"/>
              <a:ext cx="970280" cy="903605"/>
            </a:xfrm>
            <a:custGeom>
              <a:avLst/>
              <a:gdLst/>
              <a:ahLst/>
              <a:cxnLst/>
              <a:rect l="l" t="t" r="r" b="b"/>
              <a:pathLst>
                <a:path w="970279" h="903604">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12700">
              <a:solidFill>
                <a:srgbClr val="BF9000"/>
              </a:solidFill>
            </a:ln>
          </p:spPr>
          <p:txBody>
            <a:bodyPr wrap="square" lIns="0" tIns="0" rIns="0" bIns="0" rtlCol="0"/>
            <a:lstStyle/>
            <a:p>
              <a:endParaRPr/>
            </a:p>
          </p:txBody>
        </p:sp>
        <p:sp>
          <p:nvSpPr>
            <p:cNvPr id="9" name="object 9"/>
            <p:cNvSpPr/>
            <p:nvPr/>
          </p:nvSpPr>
          <p:spPr>
            <a:xfrm>
              <a:off x="6839425" y="5129673"/>
              <a:ext cx="970280" cy="903605"/>
            </a:xfrm>
            <a:custGeom>
              <a:avLst/>
              <a:gdLst/>
              <a:ahLst/>
              <a:cxnLst/>
              <a:rect l="l" t="t" r="r" b="b"/>
              <a:pathLst>
                <a:path w="970279" h="903604">
                  <a:moveTo>
                    <a:pt x="485077" y="0"/>
                  </a:moveTo>
                  <a:lnTo>
                    <a:pt x="435481" y="2331"/>
                  </a:lnTo>
                  <a:lnTo>
                    <a:pt x="387317" y="9175"/>
                  </a:lnTo>
                  <a:lnTo>
                    <a:pt x="340830" y="20304"/>
                  </a:lnTo>
                  <a:lnTo>
                    <a:pt x="296263" y="35490"/>
                  </a:lnTo>
                  <a:lnTo>
                    <a:pt x="253860" y="54508"/>
                  </a:lnTo>
                  <a:lnTo>
                    <a:pt x="213866" y="77129"/>
                  </a:lnTo>
                  <a:lnTo>
                    <a:pt x="176523" y="103128"/>
                  </a:lnTo>
                  <a:lnTo>
                    <a:pt x="142075" y="132277"/>
                  </a:lnTo>
                  <a:lnTo>
                    <a:pt x="110768" y="164348"/>
                  </a:lnTo>
                  <a:lnTo>
                    <a:pt x="82843" y="199116"/>
                  </a:lnTo>
                  <a:lnTo>
                    <a:pt x="58546" y="236352"/>
                  </a:lnTo>
                  <a:lnTo>
                    <a:pt x="38119" y="275830"/>
                  </a:lnTo>
                  <a:lnTo>
                    <a:pt x="21808" y="317324"/>
                  </a:lnTo>
                  <a:lnTo>
                    <a:pt x="9855" y="360605"/>
                  </a:lnTo>
                  <a:lnTo>
                    <a:pt x="2504" y="405447"/>
                  </a:lnTo>
                  <a:lnTo>
                    <a:pt x="0" y="451623"/>
                  </a:lnTo>
                  <a:lnTo>
                    <a:pt x="2504" y="497799"/>
                  </a:lnTo>
                  <a:lnTo>
                    <a:pt x="9855" y="542641"/>
                  </a:lnTo>
                  <a:lnTo>
                    <a:pt x="21808" y="585922"/>
                  </a:lnTo>
                  <a:lnTo>
                    <a:pt x="38119" y="627415"/>
                  </a:lnTo>
                  <a:lnTo>
                    <a:pt x="58546" y="666894"/>
                  </a:lnTo>
                  <a:lnTo>
                    <a:pt x="82843" y="704130"/>
                  </a:lnTo>
                  <a:lnTo>
                    <a:pt x="110768" y="738898"/>
                  </a:lnTo>
                  <a:lnTo>
                    <a:pt x="142075" y="770969"/>
                  </a:lnTo>
                  <a:lnTo>
                    <a:pt x="176523" y="800118"/>
                  </a:lnTo>
                  <a:lnTo>
                    <a:pt x="213866" y="826117"/>
                  </a:lnTo>
                  <a:lnTo>
                    <a:pt x="253860" y="848738"/>
                  </a:lnTo>
                  <a:lnTo>
                    <a:pt x="296263" y="867756"/>
                  </a:lnTo>
                  <a:lnTo>
                    <a:pt x="340830" y="882943"/>
                  </a:lnTo>
                  <a:lnTo>
                    <a:pt x="387317" y="894072"/>
                  </a:lnTo>
                  <a:lnTo>
                    <a:pt x="435481" y="900915"/>
                  </a:lnTo>
                  <a:lnTo>
                    <a:pt x="485077" y="903247"/>
                  </a:lnTo>
                  <a:lnTo>
                    <a:pt x="534674" y="900915"/>
                  </a:lnTo>
                  <a:lnTo>
                    <a:pt x="582837" y="894072"/>
                  </a:lnTo>
                  <a:lnTo>
                    <a:pt x="629325" y="882943"/>
                  </a:lnTo>
                  <a:lnTo>
                    <a:pt x="673892" y="867756"/>
                  </a:lnTo>
                  <a:lnTo>
                    <a:pt x="716294" y="848738"/>
                  </a:lnTo>
                  <a:lnTo>
                    <a:pt x="756289" y="826117"/>
                  </a:lnTo>
                  <a:lnTo>
                    <a:pt x="793632" y="800118"/>
                  </a:lnTo>
                  <a:lnTo>
                    <a:pt x="828079" y="770969"/>
                  </a:lnTo>
                  <a:lnTo>
                    <a:pt x="859387" y="738898"/>
                  </a:lnTo>
                  <a:lnTo>
                    <a:pt x="887311" y="704130"/>
                  </a:lnTo>
                  <a:lnTo>
                    <a:pt x="911609" y="666894"/>
                  </a:lnTo>
                  <a:lnTo>
                    <a:pt x="932035" y="627415"/>
                  </a:lnTo>
                  <a:lnTo>
                    <a:pt x="948347" y="585922"/>
                  </a:lnTo>
                  <a:lnTo>
                    <a:pt x="960300" y="542641"/>
                  </a:lnTo>
                  <a:lnTo>
                    <a:pt x="967651" y="497799"/>
                  </a:lnTo>
                  <a:lnTo>
                    <a:pt x="970155" y="451623"/>
                  </a:lnTo>
                  <a:lnTo>
                    <a:pt x="967651" y="405447"/>
                  </a:lnTo>
                  <a:lnTo>
                    <a:pt x="960300" y="360605"/>
                  </a:lnTo>
                  <a:lnTo>
                    <a:pt x="948347" y="317324"/>
                  </a:lnTo>
                  <a:lnTo>
                    <a:pt x="932035" y="275830"/>
                  </a:lnTo>
                  <a:lnTo>
                    <a:pt x="911609" y="236352"/>
                  </a:lnTo>
                  <a:lnTo>
                    <a:pt x="887311" y="199116"/>
                  </a:lnTo>
                  <a:lnTo>
                    <a:pt x="859387" y="164348"/>
                  </a:lnTo>
                  <a:lnTo>
                    <a:pt x="828079" y="132277"/>
                  </a:lnTo>
                  <a:lnTo>
                    <a:pt x="793632" y="103128"/>
                  </a:lnTo>
                  <a:lnTo>
                    <a:pt x="756289" y="77129"/>
                  </a:lnTo>
                  <a:lnTo>
                    <a:pt x="716294" y="54508"/>
                  </a:lnTo>
                  <a:lnTo>
                    <a:pt x="673892" y="35490"/>
                  </a:lnTo>
                  <a:lnTo>
                    <a:pt x="629325" y="20304"/>
                  </a:lnTo>
                  <a:lnTo>
                    <a:pt x="582837" y="9175"/>
                  </a:lnTo>
                  <a:lnTo>
                    <a:pt x="534674" y="2331"/>
                  </a:lnTo>
                  <a:lnTo>
                    <a:pt x="485077" y="0"/>
                  </a:lnTo>
                  <a:close/>
                </a:path>
              </a:pathLst>
            </a:custGeom>
            <a:solidFill>
              <a:srgbClr val="FFF2CC"/>
            </a:solidFill>
          </p:spPr>
          <p:txBody>
            <a:bodyPr wrap="square" lIns="0" tIns="0" rIns="0" bIns="0" rtlCol="0"/>
            <a:lstStyle/>
            <a:p>
              <a:endParaRPr/>
            </a:p>
          </p:txBody>
        </p:sp>
        <p:sp>
          <p:nvSpPr>
            <p:cNvPr id="10" name="object 10"/>
            <p:cNvSpPr/>
            <p:nvPr/>
          </p:nvSpPr>
          <p:spPr>
            <a:xfrm>
              <a:off x="6839425" y="5129673"/>
              <a:ext cx="970280" cy="903605"/>
            </a:xfrm>
            <a:custGeom>
              <a:avLst/>
              <a:gdLst/>
              <a:ahLst/>
              <a:cxnLst/>
              <a:rect l="l" t="t" r="r" b="b"/>
              <a:pathLst>
                <a:path w="970279" h="903604">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12700">
              <a:solidFill>
                <a:srgbClr val="BF9000"/>
              </a:solidFill>
            </a:ln>
          </p:spPr>
          <p:txBody>
            <a:bodyPr wrap="square" lIns="0" tIns="0" rIns="0" bIns="0" rtlCol="0"/>
            <a:lstStyle/>
            <a:p>
              <a:endParaRPr/>
            </a:p>
          </p:txBody>
        </p:sp>
      </p:grpSp>
      <p:sp>
        <p:nvSpPr>
          <p:cNvPr id="11" name="object 11"/>
          <p:cNvSpPr txBox="1"/>
          <p:nvPr/>
        </p:nvSpPr>
        <p:spPr>
          <a:xfrm>
            <a:off x="5197802" y="2462276"/>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2</a:t>
            </a:r>
            <a:endParaRPr sz="1800">
              <a:latin typeface="Calibri"/>
              <a:cs typeface="Calibri"/>
            </a:endParaRPr>
          </a:p>
        </p:txBody>
      </p:sp>
      <p:sp>
        <p:nvSpPr>
          <p:cNvPr id="12" name="object 12"/>
          <p:cNvSpPr txBox="1"/>
          <p:nvPr/>
        </p:nvSpPr>
        <p:spPr>
          <a:xfrm>
            <a:off x="5197802" y="3891788"/>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Calibri"/>
                <a:cs typeface="Calibri"/>
              </a:rPr>
              <a:t>3</a:t>
            </a:r>
            <a:endParaRPr sz="1800">
              <a:latin typeface="Calibri"/>
              <a:cs typeface="Calibri"/>
            </a:endParaRPr>
          </a:p>
        </p:txBody>
      </p:sp>
      <p:sp>
        <p:nvSpPr>
          <p:cNvPr id="13" name="object 13"/>
          <p:cNvSpPr txBox="1"/>
          <p:nvPr/>
        </p:nvSpPr>
        <p:spPr>
          <a:xfrm>
            <a:off x="5197802" y="5461508"/>
            <a:ext cx="3149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F5597"/>
                </a:solidFill>
                <a:latin typeface="Calibri"/>
                <a:cs typeface="Calibri"/>
              </a:rPr>
              <a:t>2</a:t>
            </a:r>
            <a:r>
              <a:rPr sz="1800" spc="-5" dirty="0">
                <a:solidFill>
                  <a:srgbClr val="2F5597"/>
                </a:solidFill>
                <a:latin typeface="Calibri"/>
                <a:cs typeface="Calibri"/>
              </a:rPr>
              <a:t>.</a:t>
            </a:r>
            <a:r>
              <a:rPr sz="1800" dirty="0">
                <a:solidFill>
                  <a:srgbClr val="2F5597"/>
                </a:solidFill>
                <a:latin typeface="Calibri"/>
                <a:cs typeface="Calibri"/>
              </a:rPr>
              <a:t>5</a:t>
            </a:r>
            <a:endParaRPr sz="1800">
              <a:latin typeface="Calibri"/>
              <a:cs typeface="Calibri"/>
            </a:endParaRPr>
          </a:p>
        </p:txBody>
      </p:sp>
      <p:sp>
        <p:nvSpPr>
          <p:cNvPr id="14" name="object 14"/>
          <p:cNvSpPr/>
          <p:nvPr/>
        </p:nvSpPr>
        <p:spPr>
          <a:xfrm>
            <a:off x="5412162" y="2623378"/>
            <a:ext cx="1428750" cy="2958465"/>
          </a:xfrm>
          <a:custGeom>
            <a:avLst/>
            <a:gdLst/>
            <a:ahLst/>
            <a:cxnLst/>
            <a:rect l="l" t="t" r="r" b="b"/>
            <a:pathLst>
              <a:path w="1428750" h="2958465">
                <a:moveTo>
                  <a:pt x="1385686" y="2893354"/>
                </a:moveTo>
                <a:lnTo>
                  <a:pt x="1359928" y="2905725"/>
                </a:lnTo>
                <a:lnTo>
                  <a:pt x="1427262" y="2957918"/>
                </a:lnTo>
                <a:lnTo>
                  <a:pt x="1428106" y="2904803"/>
                </a:lnTo>
                <a:lnTo>
                  <a:pt x="1391185" y="2904803"/>
                </a:lnTo>
                <a:lnTo>
                  <a:pt x="1385686" y="2893354"/>
                </a:lnTo>
                <a:close/>
              </a:path>
              <a:path w="1428750" h="2958465">
                <a:moveTo>
                  <a:pt x="1402858" y="2885106"/>
                </a:moveTo>
                <a:lnTo>
                  <a:pt x="1385686" y="2893354"/>
                </a:lnTo>
                <a:lnTo>
                  <a:pt x="1391185" y="2904803"/>
                </a:lnTo>
                <a:lnTo>
                  <a:pt x="1408357" y="2896556"/>
                </a:lnTo>
                <a:lnTo>
                  <a:pt x="1402858" y="2885106"/>
                </a:lnTo>
                <a:close/>
              </a:path>
              <a:path w="1428750" h="2958465">
                <a:moveTo>
                  <a:pt x="1428616" y="2872734"/>
                </a:moveTo>
                <a:lnTo>
                  <a:pt x="1402858" y="2885106"/>
                </a:lnTo>
                <a:lnTo>
                  <a:pt x="1408357" y="2896556"/>
                </a:lnTo>
                <a:lnTo>
                  <a:pt x="1391185" y="2904803"/>
                </a:lnTo>
                <a:lnTo>
                  <a:pt x="1428106" y="2904803"/>
                </a:lnTo>
                <a:lnTo>
                  <a:pt x="1428616" y="2872734"/>
                </a:lnTo>
                <a:close/>
              </a:path>
              <a:path w="1428750" h="2958465">
                <a:moveTo>
                  <a:pt x="17172" y="0"/>
                </a:moveTo>
                <a:lnTo>
                  <a:pt x="0" y="8247"/>
                </a:lnTo>
                <a:lnTo>
                  <a:pt x="1385686" y="2893354"/>
                </a:lnTo>
                <a:lnTo>
                  <a:pt x="1402858" y="2885106"/>
                </a:lnTo>
                <a:lnTo>
                  <a:pt x="17172" y="0"/>
                </a:lnTo>
                <a:close/>
              </a:path>
            </a:pathLst>
          </a:custGeom>
          <a:solidFill>
            <a:srgbClr val="000000"/>
          </a:solidFill>
        </p:spPr>
        <p:txBody>
          <a:bodyPr wrap="square" lIns="0" tIns="0" rIns="0" bIns="0" rtlCol="0"/>
          <a:lstStyle/>
          <a:p>
            <a:endParaRPr/>
          </a:p>
        </p:txBody>
      </p:sp>
      <p:grpSp>
        <p:nvGrpSpPr>
          <p:cNvPr id="15" name="object 15"/>
          <p:cNvGrpSpPr/>
          <p:nvPr/>
        </p:nvGrpSpPr>
        <p:grpSpPr>
          <a:xfrm>
            <a:off x="4973585" y="2431356"/>
            <a:ext cx="2451100" cy="3385185"/>
            <a:chOff x="4973585" y="2431356"/>
            <a:chExt cx="2451100" cy="3385185"/>
          </a:xfrm>
        </p:grpSpPr>
        <p:sp>
          <p:nvSpPr>
            <p:cNvPr id="16" name="object 16"/>
            <p:cNvSpPr/>
            <p:nvPr/>
          </p:nvSpPr>
          <p:spPr>
            <a:xfrm>
              <a:off x="5413984" y="2589402"/>
              <a:ext cx="1425575" cy="1466215"/>
            </a:xfrm>
            <a:custGeom>
              <a:avLst/>
              <a:gdLst/>
              <a:ahLst/>
              <a:cxnLst/>
              <a:rect l="l" t="t" r="r" b="b"/>
              <a:pathLst>
                <a:path w="1425575" h="1466214">
                  <a:moveTo>
                    <a:pt x="1425435" y="38100"/>
                  </a:moveTo>
                  <a:lnTo>
                    <a:pt x="1349235" y="0"/>
                  </a:lnTo>
                  <a:lnTo>
                    <a:pt x="1349235" y="28575"/>
                  </a:lnTo>
                  <a:lnTo>
                    <a:pt x="6756" y="28575"/>
                  </a:lnTo>
                  <a:lnTo>
                    <a:pt x="6756" y="38112"/>
                  </a:lnTo>
                  <a:lnTo>
                    <a:pt x="0" y="44818"/>
                  </a:lnTo>
                  <a:lnTo>
                    <a:pt x="1364970" y="1418526"/>
                  </a:lnTo>
                  <a:lnTo>
                    <a:pt x="1344701" y="1438668"/>
                  </a:lnTo>
                  <a:lnTo>
                    <a:pt x="1425435" y="1465859"/>
                  </a:lnTo>
                  <a:lnTo>
                    <a:pt x="1412798" y="1427530"/>
                  </a:lnTo>
                  <a:lnTo>
                    <a:pt x="1398752" y="1384947"/>
                  </a:lnTo>
                  <a:lnTo>
                    <a:pt x="1378483" y="1405089"/>
                  </a:lnTo>
                  <a:lnTo>
                    <a:pt x="29629" y="47625"/>
                  </a:lnTo>
                  <a:lnTo>
                    <a:pt x="1349235" y="47625"/>
                  </a:lnTo>
                  <a:lnTo>
                    <a:pt x="1349235" y="76200"/>
                  </a:lnTo>
                  <a:lnTo>
                    <a:pt x="1406385" y="47625"/>
                  </a:lnTo>
                  <a:lnTo>
                    <a:pt x="1425435" y="38100"/>
                  </a:lnTo>
                  <a:close/>
                </a:path>
              </a:pathLst>
            </a:custGeom>
            <a:solidFill>
              <a:srgbClr val="000000"/>
            </a:solidFill>
          </p:spPr>
          <p:txBody>
            <a:bodyPr wrap="square" lIns="0" tIns="0" rIns="0" bIns="0" rtlCol="0"/>
            <a:lstStyle/>
            <a:p>
              <a:endParaRPr/>
            </a:p>
          </p:txBody>
        </p:sp>
        <p:sp>
          <p:nvSpPr>
            <p:cNvPr id="17" name="object 17"/>
            <p:cNvSpPr/>
            <p:nvPr/>
          </p:nvSpPr>
          <p:spPr>
            <a:xfrm>
              <a:off x="5528996" y="2627502"/>
              <a:ext cx="1310640" cy="2954020"/>
            </a:xfrm>
            <a:custGeom>
              <a:avLst/>
              <a:gdLst/>
              <a:ahLst/>
              <a:cxnLst/>
              <a:rect l="l" t="t" r="r" b="b"/>
              <a:pathLst>
                <a:path w="1310640" h="2954020">
                  <a:moveTo>
                    <a:pt x="1310424" y="0"/>
                  </a:moveTo>
                  <a:lnTo>
                    <a:pt x="1231531" y="32169"/>
                  </a:lnTo>
                  <a:lnTo>
                    <a:pt x="1253020" y="51015"/>
                  </a:lnTo>
                  <a:lnTo>
                    <a:pt x="4813" y="1474127"/>
                  </a:lnTo>
                  <a:lnTo>
                    <a:pt x="14846" y="1482953"/>
                  </a:lnTo>
                  <a:lnTo>
                    <a:pt x="12687" y="1484858"/>
                  </a:lnTo>
                  <a:lnTo>
                    <a:pt x="0" y="1485493"/>
                  </a:lnTo>
                  <a:lnTo>
                    <a:pt x="977" y="1504518"/>
                  </a:lnTo>
                  <a:lnTo>
                    <a:pt x="15417" y="1503781"/>
                  </a:lnTo>
                  <a:lnTo>
                    <a:pt x="1252804" y="2903029"/>
                  </a:lnTo>
                  <a:lnTo>
                    <a:pt x="1231404" y="2921952"/>
                  </a:lnTo>
                  <a:lnTo>
                    <a:pt x="1310424" y="2953804"/>
                  </a:lnTo>
                  <a:lnTo>
                    <a:pt x="1299425" y="2912541"/>
                  </a:lnTo>
                  <a:lnTo>
                    <a:pt x="1288491" y="2871482"/>
                  </a:lnTo>
                  <a:lnTo>
                    <a:pt x="1267079" y="2890405"/>
                  </a:lnTo>
                  <a:lnTo>
                    <a:pt x="39738" y="1502537"/>
                  </a:lnTo>
                  <a:lnTo>
                    <a:pt x="1234808" y="1441183"/>
                  </a:lnTo>
                  <a:lnTo>
                    <a:pt x="1236281" y="1469720"/>
                  </a:lnTo>
                  <a:lnTo>
                    <a:pt x="1310424" y="1427759"/>
                  </a:lnTo>
                  <a:lnTo>
                    <a:pt x="1296123" y="1421498"/>
                  </a:lnTo>
                  <a:lnTo>
                    <a:pt x="1232369" y="1393621"/>
                  </a:lnTo>
                  <a:lnTo>
                    <a:pt x="1233830" y="1422158"/>
                  </a:lnTo>
                  <a:lnTo>
                    <a:pt x="23609" y="1484287"/>
                  </a:lnTo>
                  <a:lnTo>
                    <a:pt x="22415" y="1482940"/>
                  </a:lnTo>
                  <a:lnTo>
                    <a:pt x="1267333" y="63576"/>
                  </a:lnTo>
                  <a:lnTo>
                    <a:pt x="1288821" y="82410"/>
                  </a:lnTo>
                  <a:lnTo>
                    <a:pt x="1299552" y="41465"/>
                  </a:lnTo>
                  <a:lnTo>
                    <a:pt x="1310424" y="0"/>
                  </a:lnTo>
                  <a:close/>
                </a:path>
              </a:pathLst>
            </a:custGeom>
            <a:solidFill>
              <a:srgbClr val="00B050"/>
            </a:solidFill>
          </p:spPr>
          <p:txBody>
            <a:bodyPr wrap="square" lIns="0" tIns="0" rIns="0" bIns="0" rtlCol="0"/>
            <a:lstStyle/>
            <a:p>
              <a:endParaRPr/>
            </a:p>
          </p:txBody>
        </p:sp>
        <p:sp>
          <p:nvSpPr>
            <p:cNvPr id="18" name="object 18"/>
            <p:cNvSpPr/>
            <p:nvPr/>
          </p:nvSpPr>
          <p:spPr>
            <a:xfrm>
              <a:off x="5543677" y="2627502"/>
              <a:ext cx="1301115" cy="3040380"/>
            </a:xfrm>
            <a:custGeom>
              <a:avLst/>
              <a:gdLst/>
              <a:ahLst/>
              <a:cxnLst/>
              <a:rect l="l" t="t" r="r" b="b"/>
              <a:pathLst>
                <a:path w="1301115" h="3040379">
                  <a:moveTo>
                    <a:pt x="1301076" y="85026"/>
                  </a:moveTo>
                  <a:lnTo>
                    <a:pt x="1299184" y="54749"/>
                  </a:lnTo>
                  <a:lnTo>
                    <a:pt x="1295742" y="0"/>
                  </a:lnTo>
                  <a:lnTo>
                    <a:pt x="1230922" y="55295"/>
                  </a:lnTo>
                  <a:lnTo>
                    <a:pt x="1257236" y="66446"/>
                  </a:lnTo>
                  <a:lnTo>
                    <a:pt x="6375" y="3017393"/>
                  </a:lnTo>
                  <a:lnTo>
                    <a:pt x="1346" y="3023654"/>
                  </a:lnTo>
                  <a:lnTo>
                    <a:pt x="3111" y="3025089"/>
                  </a:lnTo>
                  <a:lnTo>
                    <a:pt x="0" y="3032442"/>
                  </a:lnTo>
                  <a:lnTo>
                    <a:pt x="17551" y="3039872"/>
                  </a:lnTo>
                  <a:lnTo>
                    <a:pt x="22885" y="3027273"/>
                  </a:lnTo>
                  <a:lnTo>
                    <a:pt x="34721" y="3012541"/>
                  </a:lnTo>
                  <a:lnTo>
                    <a:pt x="1219974" y="2966288"/>
                  </a:lnTo>
                  <a:lnTo>
                    <a:pt x="1221079" y="2994837"/>
                  </a:lnTo>
                  <a:lnTo>
                    <a:pt x="1295742" y="2953804"/>
                  </a:lnTo>
                  <a:lnTo>
                    <a:pt x="1280172" y="2946755"/>
                  </a:lnTo>
                  <a:lnTo>
                    <a:pt x="1218120" y="2918701"/>
                  </a:lnTo>
                  <a:lnTo>
                    <a:pt x="1219225" y="2947251"/>
                  </a:lnTo>
                  <a:lnTo>
                    <a:pt x="50533" y="2992856"/>
                  </a:lnTo>
                  <a:lnTo>
                    <a:pt x="1255445" y="1493126"/>
                  </a:lnTo>
                  <a:lnTo>
                    <a:pt x="1277721" y="1511033"/>
                  </a:lnTo>
                  <a:lnTo>
                    <a:pt x="1286319" y="1471295"/>
                  </a:lnTo>
                  <a:lnTo>
                    <a:pt x="1295742" y="1427759"/>
                  </a:lnTo>
                  <a:lnTo>
                    <a:pt x="1218311" y="1463306"/>
                  </a:lnTo>
                  <a:lnTo>
                    <a:pt x="1240586" y="1481201"/>
                  </a:lnTo>
                  <a:lnTo>
                    <a:pt x="50190" y="2962846"/>
                  </a:lnTo>
                  <a:lnTo>
                    <a:pt x="1274775" y="73875"/>
                  </a:lnTo>
                  <a:lnTo>
                    <a:pt x="1301076" y="85026"/>
                  </a:lnTo>
                  <a:close/>
                </a:path>
              </a:pathLst>
            </a:custGeom>
            <a:solidFill>
              <a:srgbClr val="0000FF"/>
            </a:solidFill>
          </p:spPr>
          <p:txBody>
            <a:bodyPr wrap="square" lIns="0" tIns="0" rIns="0" bIns="0" rtlCol="0"/>
            <a:lstStyle/>
            <a:p>
              <a:endParaRPr/>
            </a:p>
          </p:txBody>
        </p:sp>
        <p:pic>
          <p:nvPicPr>
            <p:cNvPr id="19" name="object 19"/>
            <p:cNvPicPr/>
            <p:nvPr/>
          </p:nvPicPr>
          <p:blipFill>
            <a:blip r:embed="rId2" cstate="print"/>
            <a:stretch>
              <a:fillRect/>
            </a:stretch>
          </p:blipFill>
          <p:spPr>
            <a:xfrm>
              <a:off x="7309462" y="3068504"/>
              <a:ext cx="76200" cy="241164"/>
            </a:xfrm>
            <a:prstGeom prst="rect">
              <a:avLst/>
            </a:prstGeom>
          </p:spPr>
        </p:pic>
        <p:sp>
          <p:nvSpPr>
            <p:cNvPr id="20" name="object 20"/>
            <p:cNvSpPr/>
            <p:nvPr/>
          </p:nvSpPr>
          <p:spPr>
            <a:xfrm>
              <a:off x="7347944" y="4554251"/>
              <a:ext cx="76200" cy="281940"/>
            </a:xfrm>
            <a:custGeom>
              <a:avLst/>
              <a:gdLst/>
              <a:ahLst/>
              <a:cxnLst/>
              <a:rect l="l" t="t" r="r" b="b"/>
              <a:pathLst>
                <a:path w="76200" h="281939">
                  <a:moveTo>
                    <a:pt x="47006" y="255965"/>
                  </a:moveTo>
                  <a:lnTo>
                    <a:pt x="40659" y="256169"/>
                  </a:lnTo>
                  <a:lnTo>
                    <a:pt x="41470" y="281555"/>
                  </a:lnTo>
                  <a:lnTo>
                    <a:pt x="47818" y="281351"/>
                  </a:lnTo>
                  <a:lnTo>
                    <a:pt x="47006" y="255965"/>
                  </a:lnTo>
                  <a:close/>
                </a:path>
                <a:path w="76200" h="281939">
                  <a:moveTo>
                    <a:pt x="45585" y="211538"/>
                  </a:moveTo>
                  <a:lnTo>
                    <a:pt x="39239" y="211740"/>
                  </a:lnTo>
                  <a:lnTo>
                    <a:pt x="40050" y="237128"/>
                  </a:lnTo>
                  <a:lnTo>
                    <a:pt x="46396" y="236924"/>
                  </a:lnTo>
                  <a:lnTo>
                    <a:pt x="45585" y="211538"/>
                  </a:lnTo>
                  <a:close/>
                </a:path>
                <a:path w="76200" h="281939">
                  <a:moveTo>
                    <a:pt x="44164" y="167110"/>
                  </a:moveTo>
                  <a:lnTo>
                    <a:pt x="37818" y="167313"/>
                  </a:lnTo>
                  <a:lnTo>
                    <a:pt x="38629" y="192700"/>
                  </a:lnTo>
                  <a:lnTo>
                    <a:pt x="44977" y="192497"/>
                  </a:lnTo>
                  <a:lnTo>
                    <a:pt x="44164" y="167110"/>
                  </a:lnTo>
                  <a:close/>
                </a:path>
                <a:path w="76200" h="281939">
                  <a:moveTo>
                    <a:pt x="42744" y="122683"/>
                  </a:moveTo>
                  <a:lnTo>
                    <a:pt x="36396" y="122886"/>
                  </a:lnTo>
                  <a:lnTo>
                    <a:pt x="37209" y="148273"/>
                  </a:lnTo>
                  <a:lnTo>
                    <a:pt x="43555" y="148070"/>
                  </a:lnTo>
                  <a:lnTo>
                    <a:pt x="42744" y="122683"/>
                  </a:lnTo>
                  <a:close/>
                </a:path>
                <a:path w="76200" h="281939">
                  <a:moveTo>
                    <a:pt x="41323" y="78256"/>
                  </a:moveTo>
                  <a:lnTo>
                    <a:pt x="34977" y="78459"/>
                  </a:lnTo>
                  <a:lnTo>
                    <a:pt x="35788" y="103846"/>
                  </a:lnTo>
                  <a:lnTo>
                    <a:pt x="42134" y="103643"/>
                  </a:lnTo>
                  <a:lnTo>
                    <a:pt x="41323" y="78256"/>
                  </a:lnTo>
                  <a:close/>
                </a:path>
                <a:path w="76200" h="281939">
                  <a:moveTo>
                    <a:pt x="35645" y="0"/>
                  </a:moveTo>
                  <a:lnTo>
                    <a:pt x="0" y="77378"/>
                  </a:lnTo>
                  <a:lnTo>
                    <a:pt x="76160" y="74943"/>
                  </a:lnTo>
                  <a:lnTo>
                    <a:pt x="35645" y="0"/>
                  </a:lnTo>
                  <a:close/>
                </a:path>
              </a:pathLst>
            </a:custGeom>
            <a:solidFill>
              <a:srgbClr val="5B9BD5"/>
            </a:solidFill>
          </p:spPr>
          <p:txBody>
            <a:bodyPr wrap="square" lIns="0" tIns="0" rIns="0" bIns="0" rtlCol="0"/>
            <a:lstStyle/>
            <a:p>
              <a:endParaRPr/>
            </a:p>
          </p:txBody>
        </p:sp>
        <p:sp>
          <p:nvSpPr>
            <p:cNvPr id="21" name="object 21"/>
            <p:cNvSpPr/>
            <p:nvPr/>
          </p:nvSpPr>
          <p:spPr>
            <a:xfrm>
              <a:off x="4979935" y="2437706"/>
              <a:ext cx="422275" cy="336550"/>
            </a:xfrm>
            <a:custGeom>
              <a:avLst/>
              <a:gdLst/>
              <a:ahLst/>
              <a:cxnLst/>
              <a:rect l="l" t="t" r="r" b="b"/>
              <a:pathLst>
                <a:path w="422275" h="336550">
                  <a:moveTo>
                    <a:pt x="0" y="167963"/>
                  </a:moveTo>
                  <a:lnTo>
                    <a:pt x="7535" y="123311"/>
                  </a:lnTo>
                  <a:lnTo>
                    <a:pt x="28801" y="83188"/>
                  </a:lnTo>
                  <a:lnTo>
                    <a:pt x="61787" y="49195"/>
                  </a:lnTo>
                  <a:lnTo>
                    <a:pt x="104481" y="22931"/>
                  </a:lnTo>
                  <a:lnTo>
                    <a:pt x="154874" y="5999"/>
                  </a:lnTo>
                  <a:lnTo>
                    <a:pt x="210955" y="0"/>
                  </a:lnTo>
                  <a:lnTo>
                    <a:pt x="267035" y="5999"/>
                  </a:lnTo>
                  <a:lnTo>
                    <a:pt x="317428" y="22931"/>
                  </a:lnTo>
                  <a:lnTo>
                    <a:pt x="360122" y="49195"/>
                  </a:lnTo>
                  <a:lnTo>
                    <a:pt x="393108" y="83188"/>
                  </a:lnTo>
                  <a:lnTo>
                    <a:pt x="414374" y="123311"/>
                  </a:lnTo>
                  <a:lnTo>
                    <a:pt x="421910" y="167963"/>
                  </a:lnTo>
                  <a:lnTo>
                    <a:pt x="414374" y="212614"/>
                  </a:lnTo>
                  <a:lnTo>
                    <a:pt x="393108" y="252737"/>
                  </a:lnTo>
                  <a:lnTo>
                    <a:pt x="360122" y="286730"/>
                  </a:lnTo>
                  <a:lnTo>
                    <a:pt x="317428" y="312994"/>
                  </a:lnTo>
                  <a:lnTo>
                    <a:pt x="267035" y="329926"/>
                  </a:lnTo>
                  <a:lnTo>
                    <a:pt x="210955" y="335926"/>
                  </a:lnTo>
                  <a:lnTo>
                    <a:pt x="154874" y="329926"/>
                  </a:lnTo>
                  <a:lnTo>
                    <a:pt x="104481" y="312994"/>
                  </a:lnTo>
                  <a:lnTo>
                    <a:pt x="61787" y="286730"/>
                  </a:lnTo>
                  <a:lnTo>
                    <a:pt x="28801" y="252737"/>
                  </a:lnTo>
                  <a:lnTo>
                    <a:pt x="7535" y="212614"/>
                  </a:lnTo>
                  <a:lnTo>
                    <a:pt x="0" y="167963"/>
                  </a:lnTo>
                  <a:close/>
                </a:path>
              </a:pathLst>
            </a:custGeom>
            <a:ln w="12700">
              <a:solidFill>
                <a:srgbClr val="000000"/>
              </a:solidFill>
            </a:ln>
          </p:spPr>
          <p:txBody>
            <a:bodyPr wrap="square" lIns="0" tIns="0" rIns="0" bIns="0" rtlCol="0"/>
            <a:lstStyle/>
            <a:p>
              <a:endParaRPr/>
            </a:p>
          </p:txBody>
        </p:sp>
        <p:sp>
          <p:nvSpPr>
            <p:cNvPr id="22" name="object 22"/>
            <p:cNvSpPr/>
            <p:nvPr/>
          </p:nvSpPr>
          <p:spPr>
            <a:xfrm>
              <a:off x="5110307" y="3883983"/>
              <a:ext cx="422275" cy="336550"/>
            </a:xfrm>
            <a:custGeom>
              <a:avLst/>
              <a:gdLst/>
              <a:ahLst/>
              <a:cxnLst/>
              <a:rect l="l" t="t" r="r" b="b"/>
              <a:pathLst>
                <a:path w="422275" h="336550">
                  <a:moveTo>
                    <a:pt x="0" y="167963"/>
                  </a:moveTo>
                  <a:lnTo>
                    <a:pt x="7535" y="123311"/>
                  </a:lnTo>
                  <a:lnTo>
                    <a:pt x="28801" y="83188"/>
                  </a:lnTo>
                  <a:lnTo>
                    <a:pt x="61787" y="49195"/>
                  </a:lnTo>
                  <a:lnTo>
                    <a:pt x="104481" y="22931"/>
                  </a:lnTo>
                  <a:lnTo>
                    <a:pt x="154874" y="5999"/>
                  </a:lnTo>
                  <a:lnTo>
                    <a:pt x="210955" y="0"/>
                  </a:lnTo>
                  <a:lnTo>
                    <a:pt x="267035" y="5999"/>
                  </a:lnTo>
                  <a:lnTo>
                    <a:pt x="317428" y="22931"/>
                  </a:lnTo>
                  <a:lnTo>
                    <a:pt x="360122" y="49195"/>
                  </a:lnTo>
                  <a:lnTo>
                    <a:pt x="393108" y="83188"/>
                  </a:lnTo>
                  <a:lnTo>
                    <a:pt x="414374" y="123311"/>
                  </a:lnTo>
                  <a:lnTo>
                    <a:pt x="421910" y="167963"/>
                  </a:lnTo>
                  <a:lnTo>
                    <a:pt x="414374" y="212614"/>
                  </a:lnTo>
                  <a:lnTo>
                    <a:pt x="393108" y="252737"/>
                  </a:lnTo>
                  <a:lnTo>
                    <a:pt x="360122" y="286730"/>
                  </a:lnTo>
                  <a:lnTo>
                    <a:pt x="317428" y="312994"/>
                  </a:lnTo>
                  <a:lnTo>
                    <a:pt x="267035" y="329926"/>
                  </a:lnTo>
                  <a:lnTo>
                    <a:pt x="210955" y="335926"/>
                  </a:lnTo>
                  <a:lnTo>
                    <a:pt x="154874" y="329926"/>
                  </a:lnTo>
                  <a:lnTo>
                    <a:pt x="104481" y="312994"/>
                  </a:lnTo>
                  <a:lnTo>
                    <a:pt x="61787" y="286730"/>
                  </a:lnTo>
                  <a:lnTo>
                    <a:pt x="28801" y="252737"/>
                  </a:lnTo>
                  <a:lnTo>
                    <a:pt x="7535" y="212614"/>
                  </a:lnTo>
                  <a:lnTo>
                    <a:pt x="0" y="167963"/>
                  </a:lnTo>
                  <a:close/>
                </a:path>
              </a:pathLst>
            </a:custGeom>
            <a:ln w="12700">
              <a:solidFill>
                <a:srgbClr val="00B050"/>
              </a:solidFill>
            </a:ln>
          </p:spPr>
          <p:txBody>
            <a:bodyPr wrap="square" lIns="0" tIns="0" rIns="0" bIns="0" rtlCol="0"/>
            <a:lstStyle/>
            <a:p>
              <a:endParaRPr/>
            </a:p>
          </p:txBody>
        </p:sp>
        <p:sp>
          <p:nvSpPr>
            <p:cNvPr id="23" name="object 23"/>
            <p:cNvSpPr/>
            <p:nvPr/>
          </p:nvSpPr>
          <p:spPr>
            <a:xfrm>
              <a:off x="5121793" y="5474178"/>
              <a:ext cx="422275" cy="336550"/>
            </a:xfrm>
            <a:custGeom>
              <a:avLst/>
              <a:gdLst/>
              <a:ahLst/>
              <a:cxnLst/>
              <a:rect l="l" t="t" r="r" b="b"/>
              <a:pathLst>
                <a:path w="422275" h="336550">
                  <a:moveTo>
                    <a:pt x="0" y="167963"/>
                  </a:moveTo>
                  <a:lnTo>
                    <a:pt x="7535" y="123311"/>
                  </a:lnTo>
                  <a:lnTo>
                    <a:pt x="28801" y="83188"/>
                  </a:lnTo>
                  <a:lnTo>
                    <a:pt x="61787" y="49195"/>
                  </a:lnTo>
                  <a:lnTo>
                    <a:pt x="104481" y="22931"/>
                  </a:lnTo>
                  <a:lnTo>
                    <a:pt x="154874" y="5999"/>
                  </a:lnTo>
                  <a:lnTo>
                    <a:pt x="210955" y="0"/>
                  </a:lnTo>
                  <a:lnTo>
                    <a:pt x="267035" y="5999"/>
                  </a:lnTo>
                  <a:lnTo>
                    <a:pt x="317428" y="22931"/>
                  </a:lnTo>
                  <a:lnTo>
                    <a:pt x="360122" y="49195"/>
                  </a:lnTo>
                  <a:lnTo>
                    <a:pt x="393108" y="83188"/>
                  </a:lnTo>
                  <a:lnTo>
                    <a:pt x="414374" y="123311"/>
                  </a:lnTo>
                  <a:lnTo>
                    <a:pt x="421910" y="167963"/>
                  </a:lnTo>
                  <a:lnTo>
                    <a:pt x="414374" y="212614"/>
                  </a:lnTo>
                  <a:lnTo>
                    <a:pt x="393108" y="252737"/>
                  </a:lnTo>
                  <a:lnTo>
                    <a:pt x="360122" y="286730"/>
                  </a:lnTo>
                  <a:lnTo>
                    <a:pt x="317428" y="312994"/>
                  </a:lnTo>
                  <a:lnTo>
                    <a:pt x="267035" y="329926"/>
                  </a:lnTo>
                  <a:lnTo>
                    <a:pt x="210955" y="335926"/>
                  </a:lnTo>
                  <a:lnTo>
                    <a:pt x="154874" y="329926"/>
                  </a:lnTo>
                  <a:lnTo>
                    <a:pt x="104481" y="312994"/>
                  </a:lnTo>
                  <a:lnTo>
                    <a:pt x="61787" y="286730"/>
                  </a:lnTo>
                  <a:lnTo>
                    <a:pt x="28801" y="252737"/>
                  </a:lnTo>
                  <a:lnTo>
                    <a:pt x="7535" y="212614"/>
                  </a:lnTo>
                  <a:lnTo>
                    <a:pt x="0" y="167963"/>
                  </a:lnTo>
                  <a:close/>
                </a:path>
              </a:pathLst>
            </a:custGeom>
            <a:ln w="12700">
              <a:solidFill>
                <a:srgbClr val="0000FF"/>
              </a:solidFill>
            </a:ln>
          </p:spPr>
          <p:txBody>
            <a:bodyPr wrap="square" lIns="0" tIns="0" rIns="0" bIns="0" rtlCol="0"/>
            <a:lstStyle/>
            <a:p>
              <a:endParaRPr/>
            </a:p>
          </p:txBody>
        </p:sp>
      </p:grpSp>
      <p:sp>
        <p:nvSpPr>
          <p:cNvPr id="25" name="object 25"/>
          <p:cNvSpPr txBox="1"/>
          <p:nvPr/>
        </p:nvSpPr>
        <p:spPr>
          <a:xfrm>
            <a:off x="7048477" y="1806941"/>
            <a:ext cx="5219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L</a:t>
            </a:r>
            <a:r>
              <a:rPr sz="1800" spc="-35" dirty="0">
                <a:latin typeface="Calibri"/>
                <a:cs typeface="Calibri"/>
              </a:rPr>
              <a:t>a</a:t>
            </a:r>
            <a:r>
              <a:rPr sz="1800" spc="-25" dirty="0">
                <a:latin typeface="Calibri"/>
                <a:cs typeface="Calibri"/>
              </a:rPr>
              <a:t>y</a:t>
            </a:r>
            <a:r>
              <a:rPr sz="1800" dirty="0">
                <a:latin typeface="Calibri"/>
                <a:cs typeface="Calibri"/>
              </a:rPr>
              <a:t>er</a:t>
            </a:r>
          </a:p>
        </p:txBody>
      </p:sp>
      <p:sp>
        <p:nvSpPr>
          <p:cNvPr id="26" name="object 26"/>
          <p:cNvSpPr txBox="1"/>
          <p:nvPr/>
        </p:nvSpPr>
        <p:spPr>
          <a:xfrm>
            <a:off x="7198532" y="2387091"/>
            <a:ext cx="277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mbria Math"/>
                <a:cs typeface="Cambria Math"/>
              </a:rPr>
              <a:t>∑</a:t>
            </a:r>
            <a:endParaRPr sz="2800">
              <a:latin typeface="Cambria Math"/>
              <a:cs typeface="Cambria Math"/>
            </a:endParaRPr>
          </a:p>
        </p:txBody>
      </p:sp>
      <p:sp>
        <p:nvSpPr>
          <p:cNvPr id="27" name="object 27"/>
          <p:cNvSpPr txBox="1"/>
          <p:nvPr/>
        </p:nvSpPr>
        <p:spPr>
          <a:xfrm>
            <a:off x="7195598" y="3798315"/>
            <a:ext cx="277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mbria Math"/>
                <a:cs typeface="Cambria Math"/>
              </a:rPr>
              <a:t>∑</a:t>
            </a:r>
            <a:endParaRPr sz="2800">
              <a:latin typeface="Cambria Math"/>
              <a:cs typeface="Cambria Math"/>
            </a:endParaRPr>
          </a:p>
        </p:txBody>
      </p:sp>
      <p:sp>
        <p:nvSpPr>
          <p:cNvPr id="28" name="object 28"/>
          <p:cNvSpPr txBox="1"/>
          <p:nvPr/>
        </p:nvSpPr>
        <p:spPr>
          <a:xfrm>
            <a:off x="7195598" y="5270500"/>
            <a:ext cx="277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mbria Math"/>
                <a:cs typeface="Cambria Math"/>
              </a:rPr>
              <a:t>∑</a:t>
            </a:r>
            <a:endParaRPr sz="2800">
              <a:latin typeface="Cambria Math"/>
              <a:cs typeface="Cambria Math"/>
            </a:endParaRPr>
          </a:p>
        </p:txBody>
      </p:sp>
      <p:sp>
        <p:nvSpPr>
          <p:cNvPr id="29" name="object 29"/>
          <p:cNvSpPr txBox="1"/>
          <p:nvPr/>
        </p:nvSpPr>
        <p:spPr>
          <a:xfrm>
            <a:off x="1216740" y="3352291"/>
            <a:ext cx="3788410" cy="85788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nsolas"/>
                <a:cs typeface="Consolas"/>
              </a:rPr>
              <a:t>weights1</a:t>
            </a:r>
            <a:r>
              <a:rPr sz="1800" spc="-30" dirty="0">
                <a:latin typeface="Consolas"/>
                <a:cs typeface="Consolas"/>
              </a:rPr>
              <a:t> </a:t>
            </a:r>
            <a:r>
              <a:rPr sz="1800" dirty="0">
                <a:solidFill>
                  <a:srgbClr val="C70040"/>
                </a:solidFill>
                <a:latin typeface="Consolas"/>
                <a:cs typeface="Consolas"/>
              </a:rPr>
              <a:t>=</a:t>
            </a:r>
            <a:r>
              <a:rPr sz="1800" spc="-20" dirty="0">
                <a:solidFill>
                  <a:srgbClr val="C70040"/>
                </a:solidFill>
                <a:latin typeface="Consolas"/>
                <a:cs typeface="Consolas"/>
              </a:rPr>
              <a:t> </a:t>
            </a:r>
            <a:r>
              <a:rPr sz="1800" spc="-5" dirty="0">
                <a:latin typeface="Consolas"/>
                <a:cs typeface="Consolas"/>
              </a:rPr>
              <a:t>[0.2,</a:t>
            </a:r>
            <a:r>
              <a:rPr sz="1800" spc="-30" dirty="0">
                <a:latin typeface="Consolas"/>
                <a:cs typeface="Consolas"/>
              </a:rPr>
              <a:t> </a:t>
            </a:r>
            <a:r>
              <a:rPr sz="1800" spc="-5" dirty="0">
                <a:solidFill>
                  <a:srgbClr val="00B050"/>
                </a:solidFill>
                <a:latin typeface="Consolas"/>
                <a:cs typeface="Consolas"/>
              </a:rPr>
              <a:t>0.8,</a:t>
            </a:r>
            <a:r>
              <a:rPr sz="1800" spc="-25" dirty="0">
                <a:solidFill>
                  <a:srgbClr val="00B050"/>
                </a:solidFill>
                <a:latin typeface="Consolas"/>
                <a:cs typeface="Consolas"/>
              </a:rPr>
              <a:t> </a:t>
            </a:r>
            <a:r>
              <a:rPr sz="1800" spc="-5" dirty="0">
                <a:solidFill>
                  <a:srgbClr val="0000FF"/>
                </a:solidFill>
                <a:latin typeface="Consolas"/>
                <a:cs typeface="Consolas"/>
              </a:rPr>
              <a:t>-0.5</a:t>
            </a:r>
            <a:r>
              <a:rPr sz="1800" spc="-5" dirty="0">
                <a:latin typeface="Consolas"/>
                <a:cs typeface="Consolas"/>
              </a:rPr>
              <a:t>]</a:t>
            </a:r>
            <a:endParaRPr sz="1800">
              <a:latin typeface="Consolas"/>
              <a:cs typeface="Consolas"/>
            </a:endParaRPr>
          </a:p>
          <a:p>
            <a:pPr marL="12700">
              <a:lnSpc>
                <a:spcPct val="100000"/>
              </a:lnSpc>
              <a:spcBef>
                <a:spcPts val="45"/>
              </a:spcBef>
            </a:pPr>
            <a:r>
              <a:rPr sz="1800" spc="-5" dirty="0">
                <a:latin typeface="Consolas"/>
                <a:cs typeface="Consolas"/>
              </a:rPr>
              <a:t>weights2</a:t>
            </a:r>
            <a:r>
              <a:rPr sz="1800" spc="-30" dirty="0">
                <a:latin typeface="Consolas"/>
                <a:cs typeface="Consolas"/>
              </a:rPr>
              <a:t> </a:t>
            </a:r>
            <a:r>
              <a:rPr sz="1800" dirty="0">
                <a:solidFill>
                  <a:srgbClr val="C70040"/>
                </a:solidFill>
                <a:latin typeface="Consolas"/>
                <a:cs typeface="Consolas"/>
              </a:rPr>
              <a:t>=</a:t>
            </a:r>
            <a:r>
              <a:rPr sz="1800" spc="-20" dirty="0">
                <a:solidFill>
                  <a:srgbClr val="C70040"/>
                </a:solidFill>
                <a:latin typeface="Consolas"/>
                <a:cs typeface="Consolas"/>
              </a:rPr>
              <a:t> </a:t>
            </a:r>
            <a:r>
              <a:rPr sz="1800" spc="-5" dirty="0">
                <a:latin typeface="Consolas"/>
                <a:cs typeface="Consolas"/>
              </a:rPr>
              <a:t>[0.5,</a:t>
            </a:r>
            <a:r>
              <a:rPr sz="1800" spc="-30" dirty="0">
                <a:latin typeface="Consolas"/>
                <a:cs typeface="Consolas"/>
              </a:rPr>
              <a:t> </a:t>
            </a:r>
            <a:r>
              <a:rPr sz="1800" spc="-5" dirty="0">
                <a:solidFill>
                  <a:srgbClr val="00B050"/>
                </a:solidFill>
                <a:latin typeface="Consolas"/>
                <a:cs typeface="Consolas"/>
              </a:rPr>
              <a:t>-0.91,</a:t>
            </a:r>
            <a:r>
              <a:rPr sz="1800" spc="-25" dirty="0">
                <a:solidFill>
                  <a:srgbClr val="00B050"/>
                </a:solidFill>
                <a:latin typeface="Consolas"/>
                <a:cs typeface="Consolas"/>
              </a:rPr>
              <a:t> </a:t>
            </a:r>
            <a:r>
              <a:rPr sz="1800" spc="-5" dirty="0">
                <a:solidFill>
                  <a:srgbClr val="0000FF"/>
                </a:solidFill>
                <a:latin typeface="Consolas"/>
                <a:cs typeface="Consolas"/>
              </a:rPr>
              <a:t>0.26</a:t>
            </a:r>
            <a:r>
              <a:rPr sz="1800" spc="-5" dirty="0">
                <a:latin typeface="Consolas"/>
                <a:cs typeface="Consolas"/>
              </a:rPr>
              <a:t>]</a:t>
            </a:r>
            <a:endParaRPr sz="1800">
              <a:latin typeface="Consolas"/>
              <a:cs typeface="Consolas"/>
            </a:endParaRPr>
          </a:p>
          <a:p>
            <a:pPr marL="12700">
              <a:lnSpc>
                <a:spcPct val="100000"/>
              </a:lnSpc>
              <a:spcBef>
                <a:spcPts val="25"/>
              </a:spcBef>
            </a:pPr>
            <a:r>
              <a:rPr sz="1800" spc="-5" dirty="0">
                <a:latin typeface="Consolas"/>
                <a:cs typeface="Consolas"/>
              </a:rPr>
              <a:t>weights3</a:t>
            </a:r>
            <a:r>
              <a:rPr sz="1800" spc="-30" dirty="0">
                <a:latin typeface="Consolas"/>
                <a:cs typeface="Consolas"/>
              </a:rPr>
              <a:t> </a:t>
            </a:r>
            <a:r>
              <a:rPr sz="1800" dirty="0">
                <a:latin typeface="Consolas"/>
                <a:cs typeface="Consolas"/>
              </a:rPr>
              <a:t>=</a:t>
            </a:r>
            <a:r>
              <a:rPr sz="1800" spc="-25" dirty="0">
                <a:latin typeface="Consolas"/>
                <a:cs typeface="Consolas"/>
              </a:rPr>
              <a:t> </a:t>
            </a:r>
            <a:r>
              <a:rPr sz="1800" spc="-5" dirty="0">
                <a:latin typeface="Consolas"/>
                <a:cs typeface="Consolas"/>
              </a:rPr>
              <a:t>[-0.27,</a:t>
            </a:r>
            <a:r>
              <a:rPr sz="1800" spc="-30" dirty="0">
                <a:latin typeface="Consolas"/>
                <a:cs typeface="Consolas"/>
              </a:rPr>
              <a:t> </a:t>
            </a:r>
            <a:r>
              <a:rPr sz="1800" spc="-5" dirty="0">
                <a:solidFill>
                  <a:srgbClr val="00B050"/>
                </a:solidFill>
                <a:latin typeface="Consolas"/>
                <a:cs typeface="Consolas"/>
              </a:rPr>
              <a:t>0.17,</a:t>
            </a:r>
            <a:r>
              <a:rPr sz="1800" spc="-30" dirty="0">
                <a:solidFill>
                  <a:srgbClr val="00B050"/>
                </a:solidFill>
                <a:latin typeface="Consolas"/>
                <a:cs typeface="Consolas"/>
              </a:rPr>
              <a:t> </a:t>
            </a:r>
            <a:r>
              <a:rPr sz="1800" spc="-5" dirty="0">
                <a:solidFill>
                  <a:srgbClr val="0000FF"/>
                </a:solidFill>
                <a:latin typeface="Consolas"/>
                <a:cs typeface="Consolas"/>
              </a:rPr>
              <a:t>0.87</a:t>
            </a:r>
            <a:r>
              <a:rPr sz="1800" spc="-5" dirty="0">
                <a:latin typeface="Consolas"/>
                <a:cs typeface="Consolas"/>
              </a:rPr>
              <a:t>]</a:t>
            </a:r>
            <a:endParaRPr sz="1800">
              <a:latin typeface="Consolas"/>
              <a:cs typeface="Consolas"/>
            </a:endParaRPr>
          </a:p>
        </p:txBody>
      </p:sp>
      <p:graphicFrame>
        <p:nvGraphicFramePr>
          <p:cNvPr id="30" name="object 30"/>
          <p:cNvGraphicFramePr>
            <a:graphicFrameLocks noGrp="1"/>
          </p:cNvGraphicFramePr>
          <p:nvPr/>
        </p:nvGraphicFramePr>
        <p:xfrm>
          <a:off x="1180228" y="4530240"/>
          <a:ext cx="2720339" cy="1232534"/>
        </p:xfrm>
        <a:graphic>
          <a:graphicData uri="http://schemas.openxmlformats.org/drawingml/2006/table">
            <a:tbl>
              <a:tblPr firstRow="1" bandRow="1">
                <a:tableStyleId>{2D5ABB26-0587-4C30-8999-92F81FD0307C}</a:tableStyleId>
              </a:tblPr>
              <a:tblGrid>
                <a:gridCol w="730250">
                  <a:extLst>
                    <a:ext uri="{9D8B030D-6E8A-4147-A177-3AD203B41FA5}">
                      <a16:colId xmlns:a16="http://schemas.microsoft.com/office/drawing/2014/main" val="20000"/>
                    </a:ext>
                  </a:extLst>
                </a:gridCol>
                <a:gridCol w="250825">
                  <a:extLst>
                    <a:ext uri="{9D8B030D-6E8A-4147-A177-3AD203B41FA5}">
                      <a16:colId xmlns:a16="http://schemas.microsoft.com/office/drawing/2014/main" val="20001"/>
                    </a:ext>
                  </a:extLst>
                </a:gridCol>
                <a:gridCol w="1739264">
                  <a:extLst>
                    <a:ext uri="{9D8B030D-6E8A-4147-A177-3AD203B41FA5}">
                      <a16:colId xmlns:a16="http://schemas.microsoft.com/office/drawing/2014/main" val="20002"/>
                    </a:ext>
                  </a:extLst>
                </a:gridCol>
              </a:tblGrid>
              <a:tr h="246379">
                <a:tc>
                  <a:txBody>
                    <a:bodyPr/>
                    <a:lstStyle/>
                    <a:p>
                      <a:pPr marL="48895">
                        <a:lnSpc>
                          <a:spcPts val="1695"/>
                        </a:lnSpc>
                      </a:pPr>
                      <a:r>
                        <a:rPr sz="1800" spc="-5" dirty="0">
                          <a:latin typeface="Consolas"/>
                          <a:cs typeface="Consolas"/>
                        </a:rPr>
                        <a:t>bias1</a:t>
                      </a:r>
                      <a:endParaRPr sz="1800">
                        <a:latin typeface="Consolas"/>
                        <a:cs typeface="Consolas"/>
                      </a:endParaRPr>
                    </a:p>
                  </a:txBody>
                  <a:tcPr marL="0" marR="0" marT="0" marB="0">
                    <a:solidFill>
                      <a:srgbClr val="E2F0D9"/>
                    </a:solidFill>
                  </a:tcPr>
                </a:tc>
                <a:tc>
                  <a:txBody>
                    <a:bodyPr/>
                    <a:lstStyle/>
                    <a:p>
                      <a:pPr marL="71120">
                        <a:lnSpc>
                          <a:spcPts val="1695"/>
                        </a:lnSpc>
                      </a:pPr>
                      <a:r>
                        <a:rPr sz="1800" dirty="0">
                          <a:solidFill>
                            <a:srgbClr val="C70040"/>
                          </a:solidFill>
                          <a:latin typeface="Consolas"/>
                          <a:cs typeface="Consolas"/>
                        </a:rPr>
                        <a:t>=</a:t>
                      </a:r>
                      <a:endParaRPr sz="1800">
                        <a:latin typeface="Consolas"/>
                        <a:cs typeface="Consolas"/>
                      </a:endParaRPr>
                    </a:p>
                  </a:txBody>
                  <a:tcPr marL="0" marR="0" marT="0" marB="0">
                    <a:solidFill>
                      <a:srgbClr val="E2F0D9"/>
                    </a:solidFill>
                  </a:tcPr>
                </a:tc>
                <a:tc>
                  <a:txBody>
                    <a:bodyPr/>
                    <a:lstStyle/>
                    <a:p>
                      <a:pPr marL="71120">
                        <a:lnSpc>
                          <a:spcPts val="1695"/>
                        </a:lnSpc>
                      </a:pPr>
                      <a:r>
                        <a:rPr sz="1800" dirty="0">
                          <a:solidFill>
                            <a:srgbClr val="7C4FCD"/>
                          </a:solidFill>
                          <a:latin typeface="Consolas"/>
                          <a:cs typeface="Consolas"/>
                        </a:rPr>
                        <a:t>2</a:t>
                      </a:r>
                      <a:endParaRPr sz="1800">
                        <a:latin typeface="Consolas"/>
                        <a:cs typeface="Consolas"/>
                      </a:endParaRPr>
                    </a:p>
                  </a:txBody>
                  <a:tcPr marL="0" marR="0" marT="0" marB="0">
                    <a:solidFill>
                      <a:srgbClr val="E2F0D9"/>
                    </a:solidFill>
                  </a:tcPr>
                </a:tc>
                <a:extLst>
                  <a:ext uri="{0D108BD9-81ED-4DB2-BD59-A6C34878D82A}">
                    <a16:rowId xmlns:a16="http://schemas.microsoft.com/office/drawing/2014/main" val="10000"/>
                  </a:ext>
                </a:extLst>
              </a:tr>
              <a:tr h="272415">
                <a:tc>
                  <a:txBody>
                    <a:bodyPr/>
                    <a:lstStyle/>
                    <a:p>
                      <a:pPr marL="48895">
                        <a:lnSpc>
                          <a:spcPts val="1839"/>
                        </a:lnSpc>
                      </a:pPr>
                      <a:r>
                        <a:rPr sz="1800" spc="-5" dirty="0">
                          <a:latin typeface="Consolas"/>
                          <a:cs typeface="Consolas"/>
                        </a:rPr>
                        <a:t>bias2</a:t>
                      </a:r>
                      <a:endParaRPr sz="1800">
                        <a:latin typeface="Consolas"/>
                        <a:cs typeface="Consolas"/>
                      </a:endParaRPr>
                    </a:p>
                  </a:txBody>
                  <a:tcPr marL="0" marR="0" marT="0" marB="0">
                    <a:solidFill>
                      <a:srgbClr val="E2F0D9"/>
                    </a:solidFill>
                  </a:tcPr>
                </a:tc>
                <a:tc>
                  <a:txBody>
                    <a:bodyPr/>
                    <a:lstStyle/>
                    <a:p>
                      <a:pPr marL="71120">
                        <a:lnSpc>
                          <a:spcPts val="1839"/>
                        </a:lnSpc>
                      </a:pPr>
                      <a:r>
                        <a:rPr sz="1800" dirty="0">
                          <a:solidFill>
                            <a:srgbClr val="C70040"/>
                          </a:solidFill>
                          <a:latin typeface="Consolas"/>
                          <a:cs typeface="Consolas"/>
                        </a:rPr>
                        <a:t>=</a:t>
                      </a:r>
                      <a:endParaRPr sz="1800">
                        <a:latin typeface="Consolas"/>
                        <a:cs typeface="Consolas"/>
                      </a:endParaRPr>
                    </a:p>
                  </a:txBody>
                  <a:tcPr marL="0" marR="0" marT="0" marB="0">
                    <a:solidFill>
                      <a:srgbClr val="E2F0D9"/>
                    </a:solidFill>
                  </a:tcPr>
                </a:tc>
                <a:tc>
                  <a:txBody>
                    <a:bodyPr/>
                    <a:lstStyle/>
                    <a:p>
                      <a:pPr marL="71120">
                        <a:lnSpc>
                          <a:spcPts val="1839"/>
                        </a:lnSpc>
                      </a:pPr>
                      <a:r>
                        <a:rPr sz="1800" dirty="0">
                          <a:solidFill>
                            <a:srgbClr val="7C4FCD"/>
                          </a:solidFill>
                          <a:latin typeface="Consolas"/>
                          <a:cs typeface="Consolas"/>
                        </a:rPr>
                        <a:t>3</a:t>
                      </a:r>
                      <a:endParaRPr sz="1800">
                        <a:latin typeface="Consolas"/>
                        <a:cs typeface="Consolas"/>
                      </a:endParaRPr>
                    </a:p>
                  </a:txBody>
                  <a:tcPr marL="0" marR="0" marT="0" marB="0">
                    <a:solidFill>
                      <a:srgbClr val="E2F0D9"/>
                    </a:solidFill>
                  </a:tcPr>
                </a:tc>
                <a:extLst>
                  <a:ext uri="{0D108BD9-81ED-4DB2-BD59-A6C34878D82A}">
                    <a16:rowId xmlns:a16="http://schemas.microsoft.com/office/drawing/2014/main" val="10001"/>
                  </a:ext>
                </a:extLst>
              </a:tr>
              <a:tr h="344805">
                <a:tc>
                  <a:txBody>
                    <a:bodyPr/>
                    <a:lstStyle/>
                    <a:p>
                      <a:pPr marL="31750">
                        <a:lnSpc>
                          <a:spcPts val="1900"/>
                        </a:lnSpc>
                      </a:pPr>
                      <a:r>
                        <a:rPr sz="1800" spc="-5" dirty="0">
                          <a:latin typeface="Consolas"/>
                          <a:cs typeface="Consolas"/>
                        </a:rPr>
                        <a:t>bias3</a:t>
                      </a:r>
                      <a:endParaRPr sz="1800">
                        <a:latin typeface="Consolas"/>
                        <a:cs typeface="Consolas"/>
                      </a:endParaRPr>
                    </a:p>
                  </a:txBody>
                  <a:tcPr marL="0" marR="0" marT="0" marB="0">
                    <a:solidFill>
                      <a:srgbClr val="E2F0D9"/>
                    </a:solidFill>
                  </a:tcPr>
                </a:tc>
                <a:tc>
                  <a:txBody>
                    <a:bodyPr/>
                    <a:lstStyle/>
                    <a:p>
                      <a:pPr marL="53340">
                        <a:lnSpc>
                          <a:spcPts val="1900"/>
                        </a:lnSpc>
                      </a:pPr>
                      <a:r>
                        <a:rPr sz="1800" dirty="0">
                          <a:solidFill>
                            <a:srgbClr val="C70040"/>
                          </a:solidFill>
                          <a:latin typeface="Consolas"/>
                          <a:cs typeface="Consolas"/>
                        </a:rPr>
                        <a:t>=</a:t>
                      </a:r>
                      <a:endParaRPr sz="1800">
                        <a:latin typeface="Consolas"/>
                        <a:cs typeface="Consolas"/>
                      </a:endParaRPr>
                    </a:p>
                  </a:txBody>
                  <a:tcPr marL="0" marR="0" marT="0" marB="0">
                    <a:solidFill>
                      <a:srgbClr val="E2F0D9"/>
                    </a:solidFill>
                  </a:tcPr>
                </a:tc>
                <a:tc>
                  <a:txBody>
                    <a:bodyPr/>
                    <a:lstStyle/>
                    <a:p>
                      <a:pPr marL="53340">
                        <a:lnSpc>
                          <a:spcPts val="1900"/>
                        </a:lnSpc>
                      </a:pPr>
                      <a:r>
                        <a:rPr sz="1800" spc="-5" dirty="0">
                          <a:solidFill>
                            <a:srgbClr val="7C4FCD"/>
                          </a:solidFill>
                          <a:latin typeface="Consolas"/>
                          <a:cs typeface="Consolas"/>
                        </a:rPr>
                        <a:t>0.5</a:t>
                      </a:r>
                      <a:endParaRPr sz="1800">
                        <a:latin typeface="Consolas"/>
                        <a:cs typeface="Consolas"/>
                      </a:endParaRPr>
                    </a:p>
                  </a:txBody>
                  <a:tcPr marL="0" marR="0" marT="0" marB="0">
                    <a:solidFill>
                      <a:srgbClr val="E2F0D9"/>
                    </a:solidFill>
                  </a:tcPr>
                </a:tc>
                <a:extLst>
                  <a:ext uri="{0D108BD9-81ED-4DB2-BD59-A6C34878D82A}">
                    <a16:rowId xmlns:a16="http://schemas.microsoft.com/office/drawing/2014/main" val="10002"/>
                  </a:ext>
                </a:extLst>
              </a:tr>
              <a:tr h="368935">
                <a:tc>
                  <a:txBody>
                    <a:bodyPr/>
                    <a:lstStyle/>
                    <a:p>
                      <a:pPr>
                        <a:lnSpc>
                          <a:spcPct val="100000"/>
                        </a:lnSpc>
                      </a:pPr>
                      <a:endParaRPr sz="2200">
                        <a:latin typeface="Times New Roman"/>
                        <a:cs typeface="Times New Roman"/>
                      </a:endParaRPr>
                    </a:p>
                  </a:txBody>
                  <a:tcPr marL="0" marR="0" marT="0" marB="0">
                    <a:solidFill>
                      <a:srgbClr val="E2F0D9"/>
                    </a:solidFill>
                  </a:tcPr>
                </a:tc>
                <a:tc>
                  <a:txBody>
                    <a:bodyPr/>
                    <a:lstStyle/>
                    <a:p>
                      <a:pPr>
                        <a:lnSpc>
                          <a:spcPct val="100000"/>
                        </a:lnSpc>
                      </a:pPr>
                      <a:endParaRPr sz="2200">
                        <a:latin typeface="Times New Roman"/>
                        <a:cs typeface="Times New Roman"/>
                      </a:endParaRPr>
                    </a:p>
                  </a:txBody>
                  <a:tcPr marL="0" marR="0" marT="0" marB="0">
                    <a:solidFill>
                      <a:srgbClr val="E2F0D9"/>
                    </a:solidFill>
                  </a:tcPr>
                </a:tc>
                <a:tc>
                  <a:txBody>
                    <a:bodyPr/>
                    <a:lstStyle/>
                    <a:p>
                      <a:pPr>
                        <a:lnSpc>
                          <a:spcPct val="100000"/>
                        </a:lnSpc>
                      </a:pPr>
                      <a:endParaRPr sz="2200">
                        <a:latin typeface="Times New Roman"/>
                        <a:cs typeface="Times New Roman"/>
                      </a:endParaRPr>
                    </a:p>
                  </a:txBody>
                  <a:tcPr marL="0" marR="0" marT="0" marB="0">
                    <a:solidFill>
                      <a:srgbClr val="E2F0D9"/>
                    </a:solidFill>
                  </a:tcPr>
                </a:tc>
                <a:extLst>
                  <a:ext uri="{0D108BD9-81ED-4DB2-BD59-A6C34878D82A}">
                    <a16:rowId xmlns:a16="http://schemas.microsoft.com/office/drawing/2014/main" val="10003"/>
                  </a:ext>
                </a:extLst>
              </a:tr>
            </a:tbl>
          </a:graphicData>
        </a:graphic>
      </p:graphicFrame>
      <p:sp>
        <p:nvSpPr>
          <p:cNvPr id="31" name="object 31"/>
          <p:cNvSpPr txBox="1"/>
          <p:nvPr/>
        </p:nvSpPr>
        <p:spPr>
          <a:xfrm>
            <a:off x="8048275" y="2422652"/>
            <a:ext cx="5575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t>
            </a:r>
            <a:r>
              <a:rPr sz="1800" dirty="0">
                <a:latin typeface="Calibri"/>
                <a:cs typeface="Calibri"/>
              </a:rPr>
              <a:t>3</a:t>
            </a:r>
            <a:r>
              <a:rPr sz="1800" spc="-5" dirty="0">
                <a:latin typeface="Calibri"/>
                <a:cs typeface="Calibri"/>
              </a:rPr>
              <a:t>.</a:t>
            </a:r>
            <a:r>
              <a:rPr sz="1800" dirty="0">
                <a:latin typeface="Calibri"/>
                <a:cs typeface="Calibri"/>
              </a:rPr>
              <a:t>55,</a:t>
            </a:r>
            <a:endParaRPr sz="1800">
              <a:latin typeface="Calibri"/>
              <a:cs typeface="Calibri"/>
            </a:endParaRPr>
          </a:p>
        </p:txBody>
      </p:sp>
      <p:sp>
        <p:nvSpPr>
          <p:cNvPr id="32" name="object 32"/>
          <p:cNvSpPr txBox="1"/>
          <p:nvPr/>
        </p:nvSpPr>
        <p:spPr>
          <a:xfrm>
            <a:off x="8048275" y="3794252"/>
            <a:ext cx="4876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1</a:t>
            </a:r>
            <a:r>
              <a:rPr sz="1800" spc="-5" dirty="0">
                <a:latin typeface="Calibri"/>
                <a:cs typeface="Calibri"/>
              </a:rPr>
              <a:t>.</a:t>
            </a:r>
            <a:r>
              <a:rPr sz="1800" dirty="0">
                <a:latin typeface="Calibri"/>
                <a:cs typeface="Calibri"/>
              </a:rPr>
              <a:t>92,</a:t>
            </a:r>
            <a:endParaRPr sz="1800">
              <a:latin typeface="Calibri"/>
              <a:cs typeface="Calibri"/>
            </a:endParaRPr>
          </a:p>
        </p:txBody>
      </p:sp>
      <p:sp>
        <p:nvSpPr>
          <p:cNvPr id="33" name="object 33"/>
          <p:cNvSpPr txBox="1"/>
          <p:nvPr/>
        </p:nvSpPr>
        <p:spPr>
          <a:xfrm>
            <a:off x="8048275" y="5431028"/>
            <a:ext cx="5010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2</a:t>
            </a:r>
            <a:r>
              <a:rPr sz="1800" spc="-5" dirty="0">
                <a:latin typeface="Calibri"/>
                <a:cs typeface="Calibri"/>
              </a:rPr>
              <a:t>.</a:t>
            </a:r>
            <a:r>
              <a:rPr sz="1800" dirty="0">
                <a:latin typeface="Calibri"/>
                <a:cs typeface="Calibri"/>
              </a:rPr>
              <a:t>65]</a:t>
            </a:r>
            <a:endParaRPr sz="1800">
              <a:latin typeface="Calibri"/>
              <a:cs typeface="Calibri"/>
            </a:endParaRPr>
          </a:p>
        </p:txBody>
      </p:sp>
      <p:sp>
        <p:nvSpPr>
          <p:cNvPr id="34" name="object 34"/>
          <p:cNvSpPr txBox="1"/>
          <p:nvPr/>
        </p:nvSpPr>
        <p:spPr>
          <a:xfrm>
            <a:off x="7913337" y="1903633"/>
            <a:ext cx="77089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Z</a:t>
            </a:r>
            <a:r>
              <a:rPr sz="1800" spc="-80" dirty="0">
                <a:latin typeface="Calibri"/>
                <a:cs typeface="Calibri"/>
              </a:rPr>
              <a:t> </a:t>
            </a:r>
            <a:r>
              <a:rPr sz="1800" spc="-5" dirty="0">
                <a:latin typeface="Calibri"/>
                <a:cs typeface="Calibri"/>
              </a:rPr>
              <a:t>values</a:t>
            </a:r>
            <a:endParaRPr sz="1800">
              <a:latin typeface="Calibri"/>
              <a:cs typeface="Calibri"/>
            </a:endParaRPr>
          </a:p>
        </p:txBody>
      </p:sp>
      <p:sp>
        <p:nvSpPr>
          <p:cNvPr id="35" name="object 35"/>
          <p:cNvSpPr txBox="1"/>
          <p:nvPr/>
        </p:nvSpPr>
        <p:spPr>
          <a:xfrm>
            <a:off x="7194880" y="3221228"/>
            <a:ext cx="5130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r>
              <a:rPr sz="1800" spc="-5" dirty="0">
                <a:latin typeface="Calibri"/>
                <a:cs typeface="Calibri"/>
              </a:rPr>
              <a:t>ias</a:t>
            </a:r>
            <a:r>
              <a:rPr sz="1800" dirty="0">
                <a:latin typeface="Calibri"/>
                <a:cs typeface="Calibri"/>
              </a:rPr>
              <a:t>1</a:t>
            </a:r>
            <a:endParaRPr sz="1800">
              <a:latin typeface="Calibri"/>
              <a:cs typeface="Calibri"/>
            </a:endParaRPr>
          </a:p>
        </p:txBody>
      </p:sp>
      <p:sp>
        <p:nvSpPr>
          <p:cNvPr id="36" name="object 36"/>
          <p:cNvSpPr txBox="1"/>
          <p:nvPr/>
        </p:nvSpPr>
        <p:spPr>
          <a:xfrm>
            <a:off x="7144475" y="4769611"/>
            <a:ext cx="5130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r>
              <a:rPr sz="1800" spc="-5" dirty="0">
                <a:latin typeface="Calibri"/>
                <a:cs typeface="Calibri"/>
              </a:rPr>
              <a:t>ias</a:t>
            </a:r>
            <a:r>
              <a:rPr sz="1800" dirty="0">
                <a:latin typeface="Calibri"/>
                <a:cs typeface="Calibri"/>
              </a:rPr>
              <a:t>2</a:t>
            </a:r>
            <a:endParaRPr sz="1800">
              <a:latin typeface="Calibri"/>
              <a:cs typeface="Calibri"/>
            </a:endParaRPr>
          </a:p>
        </p:txBody>
      </p:sp>
      <p:sp>
        <p:nvSpPr>
          <p:cNvPr id="37" name="object 37"/>
          <p:cNvSpPr txBox="1"/>
          <p:nvPr/>
        </p:nvSpPr>
        <p:spPr>
          <a:xfrm>
            <a:off x="7123935" y="6275323"/>
            <a:ext cx="5130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r>
              <a:rPr sz="1800" spc="-5" dirty="0">
                <a:latin typeface="Calibri"/>
                <a:cs typeface="Calibri"/>
              </a:rPr>
              <a:t>ias</a:t>
            </a:r>
            <a:r>
              <a:rPr sz="1800" dirty="0">
                <a:latin typeface="Calibri"/>
                <a:cs typeface="Calibri"/>
              </a:rPr>
              <a:t>3</a:t>
            </a:r>
            <a:endParaRPr sz="1800">
              <a:latin typeface="Calibri"/>
              <a:cs typeface="Calibri"/>
            </a:endParaRPr>
          </a:p>
        </p:txBody>
      </p:sp>
      <p:sp>
        <p:nvSpPr>
          <p:cNvPr id="38" name="object 38"/>
          <p:cNvSpPr/>
          <p:nvPr/>
        </p:nvSpPr>
        <p:spPr>
          <a:xfrm>
            <a:off x="7338944" y="6043102"/>
            <a:ext cx="76200" cy="281940"/>
          </a:xfrm>
          <a:custGeom>
            <a:avLst/>
            <a:gdLst/>
            <a:ahLst/>
            <a:cxnLst/>
            <a:rect l="l" t="t" r="r" b="b"/>
            <a:pathLst>
              <a:path w="76200" h="281939">
                <a:moveTo>
                  <a:pt x="47006" y="255965"/>
                </a:moveTo>
                <a:lnTo>
                  <a:pt x="40659" y="256168"/>
                </a:lnTo>
                <a:lnTo>
                  <a:pt x="41471" y="281555"/>
                </a:lnTo>
                <a:lnTo>
                  <a:pt x="47818" y="281352"/>
                </a:lnTo>
                <a:lnTo>
                  <a:pt x="47006" y="255965"/>
                </a:lnTo>
                <a:close/>
              </a:path>
              <a:path w="76200" h="281939">
                <a:moveTo>
                  <a:pt x="45585" y="211538"/>
                </a:moveTo>
                <a:lnTo>
                  <a:pt x="39239" y="211741"/>
                </a:lnTo>
                <a:lnTo>
                  <a:pt x="40050" y="237128"/>
                </a:lnTo>
                <a:lnTo>
                  <a:pt x="46396" y="236925"/>
                </a:lnTo>
                <a:lnTo>
                  <a:pt x="45585" y="211538"/>
                </a:lnTo>
                <a:close/>
              </a:path>
              <a:path w="76200" h="281939">
                <a:moveTo>
                  <a:pt x="44165" y="167110"/>
                </a:moveTo>
                <a:lnTo>
                  <a:pt x="37818" y="167313"/>
                </a:lnTo>
                <a:lnTo>
                  <a:pt x="38629" y="192700"/>
                </a:lnTo>
                <a:lnTo>
                  <a:pt x="44977" y="192497"/>
                </a:lnTo>
                <a:lnTo>
                  <a:pt x="44165" y="167110"/>
                </a:lnTo>
                <a:close/>
              </a:path>
              <a:path w="76200" h="281939">
                <a:moveTo>
                  <a:pt x="42744" y="122683"/>
                </a:moveTo>
                <a:lnTo>
                  <a:pt x="36398" y="122886"/>
                </a:lnTo>
                <a:lnTo>
                  <a:pt x="37209" y="148273"/>
                </a:lnTo>
                <a:lnTo>
                  <a:pt x="43555" y="148070"/>
                </a:lnTo>
                <a:lnTo>
                  <a:pt x="42744" y="122683"/>
                </a:lnTo>
                <a:close/>
              </a:path>
              <a:path w="76200" h="281939">
                <a:moveTo>
                  <a:pt x="41323" y="78256"/>
                </a:moveTo>
                <a:lnTo>
                  <a:pt x="34977" y="78459"/>
                </a:lnTo>
                <a:lnTo>
                  <a:pt x="35788" y="103846"/>
                </a:lnTo>
                <a:lnTo>
                  <a:pt x="42136" y="103643"/>
                </a:lnTo>
                <a:lnTo>
                  <a:pt x="41323" y="78256"/>
                </a:lnTo>
                <a:close/>
              </a:path>
              <a:path w="76200" h="281939">
                <a:moveTo>
                  <a:pt x="35645" y="0"/>
                </a:moveTo>
                <a:lnTo>
                  <a:pt x="0" y="77378"/>
                </a:lnTo>
                <a:lnTo>
                  <a:pt x="76160" y="74943"/>
                </a:lnTo>
                <a:lnTo>
                  <a:pt x="35645" y="0"/>
                </a:lnTo>
                <a:close/>
              </a:path>
            </a:pathLst>
          </a:custGeom>
          <a:solidFill>
            <a:srgbClr val="5B9BD5"/>
          </a:solidFill>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16939" y="2475483"/>
            <a:ext cx="3531235" cy="3011081"/>
          </a:xfrm>
          <a:prstGeom prst="rect">
            <a:avLst/>
          </a:prstGeom>
        </p:spPr>
        <p:txBody>
          <a:bodyPr vert="horz" wrap="square" lIns="0" tIns="63500" rIns="0" bIns="0" rtlCol="0">
            <a:spAutoFit/>
          </a:bodyPr>
          <a:lstStyle/>
          <a:p>
            <a:pPr marL="241300" marR="5080" indent="-228600" algn="just">
              <a:lnSpc>
                <a:spcPts val="3000"/>
              </a:lnSpc>
              <a:spcBef>
                <a:spcPts val="500"/>
              </a:spcBef>
              <a:buFont typeface="Arial"/>
              <a:buChar char="•"/>
              <a:tabLst>
                <a:tab pos="241300" algn="l"/>
              </a:tabLst>
            </a:pPr>
            <a:r>
              <a:rPr sz="2800" spc="-130" dirty="0">
                <a:latin typeface="Calibri"/>
                <a:cs typeface="Calibri"/>
              </a:rPr>
              <a:t>To </a:t>
            </a:r>
            <a:r>
              <a:rPr sz="2800" spc="-5" dirty="0">
                <a:latin typeface="Calibri"/>
                <a:cs typeface="Calibri"/>
              </a:rPr>
              <a:t>enable modelling of </a:t>
            </a:r>
            <a:r>
              <a:rPr sz="2800" spc="-620" dirty="0">
                <a:latin typeface="Calibri"/>
                <a:cs typeface="Calibri"/>
              </a:rPr>
              <a:t> </a:t>
            </a:r>
            <a:r>
              <a:rPr sz="2800" spc="-5" dirty="0">
                <a:latin typeface="Calibri"/>
                <a:cs typeface="Calibri"/>
              </a:rPr>
              <a:t>nonlinear</a:t>
            </a:r>
            <a:r>
              <a:rPr sz="2800" spc="-15" dirty="0">
                <a:latin typeface="Calibri"/>
                <a:cs typeface="Calibri"/>
              </a:rPr>
              <a:t> </a:t>
            </a:r>
            <a:r>
              <a:rPr sz="2800" spc="-10" dirty="0">
                <a:latin typeface="Calibri"/>
                <a:cs typeface="Calibri"/>
              </a:rPr>
              <a:t>problems</a:t>
            </a:r>
            <a:endParaRPr sz="2800" dirty="0">
              <a:latin typeface="Calibri"/>
              <a:cs typeface="Calibri"/>
            </a:endParaRPr>
          </a:p>
          <a:p>
            <a:pPr>
              <a:lnSpc>
                <a:spcPct val="100000"/>
              </a:lnSpc>
              <a:spcBef>
                <a:spcPts val="45"/>
              </a:spcBef>
              <a:buFont typeface="Arial"/>
              <a:buChar char="•"/>
            </a:pPr>
            <a:endParaRPr sz="4150" dirty="0">
              <a:latin typeface="Calibri"/>
              <a:cs typeface="Calibri"/>
            </a:endParaRPr>
          </a:p>
          <a:p>
            <a:pPr marL="241300" marR="77470" indent="-228600" algn="just">
              <a:lnSpc>
                <a:spcPts val="3000"/>
              </a:lnSpc>
              <a:buFont typeface="Arial"/>
              <a:buChar char="•"/>
              <a:tabLst>
                <a:tab pos="241300" algn="l"/>
              </a:tabLst>
            </a:pPr>
            <a:r>
              <a:rPr sz="2800" spc="-55" dirty="0">
                <a:latin typeface="Calibri"/>
                <a:cs typeface="Calibri"/>
              </a:rPr>
              <a:t>We </a:t>
            </a:r>
            <a:r>
              <a:rPr sz="2800" spc="-5" dirty="0">
                <a:latin typeface="Calibri"/>
                <a:cs typeface="Calibri"/>
              </a:rPr>
              <a:t>will </a:t>
            </a:r>
            <a:r>
              <a:rPr sz="2800" dirty="0">
                <a:latin typeface="Calibri"/>
                <a:cs typeface="Calibri"/>
              </a:rPr>
              <a:t>use </a:t>
            </a:r>
            <a:r>
              <a:rPr sz="2800" spc="-5" dirty="0">
                <a:latin typeface="Calibri"/>
                <a:cs typeface="Calibri"/>
              </a:rPr>
              <a:t>them </a:t>
            </a:r>
            <a:r>
              <a:rPr sz="2800" spc="-10" dirty="0">
                <a:latin typeface="Calibri"/>
                <a:cs typeface="Calibri"/>
              </a:rPr>
              <a:t>just </a:t>
            </a:r>
            <a:r>
              <a:rPr sz="2800" spc="-5" dirty="0">
                <a:latin typeface="Calibri"/>
                <a:cs typeface="Calibri"/>
              </a:rPr>
              <a:t> </a:t>
            </a:r>
            <a:r>
              <a:rPr sz="2800" spc="-15" dirty="0">
                <a:latin typeface="Calibri"/>
                <a:cs typeface="Calibri"/>
              </a:rPr>
              <a:t>after we </a:t>
            </a:r>
            <a:r>
              <a:rPr sz="2800" spc="-20" dirty="0">
                <a:latin typeface="Calibri"/>
                <a:cs typeface="Calibri"/>
              </a:rPr>
              <a:t>get </a:t>
            </a:r>
            <a:r>
              <a:rPr sz="2800" spc="-5" dirty="0">
                <a:latin typeface="Calibri"/>
                <a:cs typeface="Calibri"/>
              </a:rPr>
              <a:t>the </a:t>
            </a:r>
            <a:r>
              <a:rPr sz="2800" spc="-10" dirty="0">
                <a:latin typeface="Calibri"/>
                <a:cs typeface="Calibri"/>
              </a:rPr>
              <a:t>result </a:t>
            </a:r>
            <a:r>
              <a:rPr sz="2800" spc="-620" dirty="0">
                <a:latin typeface="Calibri"/>
                <a:cs typeface="Calibri"/>
              </a:rPr>
              <a:t> </a:t>
            </a:r>
            <a:r>
              <a:rPr sz="2800" spc="-15" dirty="0">
                <a:latin typeface="Calibri"/>
                <a:cs typeface="Calibri"/>
              </a:rPr>
              <a:t>from</a:t>
            </a:r>
            <a:r>
              <a:rPr sz="2800" spc="-10" dirty="0">
                <a:latin typeface="Calibri"/>
                <a:cs typeface="Calibri"/>
              </a:rPr>
              <a:t> </a:t>
            </a:r>
            <a:r>
              <a:rPr lang="en-GB" sz="2800" spc="-10" dirty="0">
                <a:latin typeface="Calibri"/>
                <a:cs typeface="Calibri"/>
              </a:rPr>
              <a:t>weights and biases</a:t>
            </a:r>
            <a:endParaRPr sz="2800" dirty="0">
              <a:latin typeface="Calibri"/>
              <a:cs typeface="Calibri"/>
            </a:endParaRPr>
          </a:p>
        </p:txBody>
      </p:sp>
      <p:pic>
        <p:nvPicPr>
          <p:cNvPr id="5" name="object 5"/>
          <p:cNvPicPr/>
          <p:nvPr/>
        </p:nvPicPr>
        <p:blipFill>
          <a:blip r:embed="rId2" cstate="print"/>
          <a:stretch>
            <a:fillRect/>
          </a:stretch>
        </p:blipFill>
        <p:spPr>
          <a:xfrm>
            <a:off x="4690533" y="988915"/>
            <a:ext cx="7501467" cy="5869085"/>
          </a:xfrm>
          <a:prstGeom prst="rect">
            <a:avLst/>
          </a:prstGeom>
        </p:spPr>
      </p:pic>
      <p:sp>
        <p:nvSpPr>
          <p:cNvPr id="3" name="object 3"/>
          <p:cNvSpPr txBox="1">
            <a:spLocks noGrp="1"/>
          </p:cNvSpPr>
          <p:nvPr>
            <p:ph type="title"/>
          </p:nvPr>
        </p:nvSpPr>
        <p:spPr>
          <a:xfrm>
            <a:off x="595843" y="1026199"/>
            <a:ext cx="10515600" cy="689932"/>
          </a:xfrm>
          <a:prstGeom prst="rect">
            <a:avLst/>
          </a:prstGeom>
        </p:spPr>
        <p:txBody>
          <a:bodyPr vert="horz" wrap="square" lIns="0" tIns="12700" rIns="0" bIns="0" rtlCol="0">
            <a:spAutoFit/>
          </a:bodyPr>
          <a:lstStyle/>
          <a:p>
            <a:pPr marL="12700">
              <a:lnSpc>
                <a:spcPct val="100000"/>
              </a:lnSpc>
              <a:spcBef>
                <a:spcPts val="100"/>
              </a:spcBef>
            </a:pPr>
            <a:r>
              <a:rPr spc="-15" dirty="0"/>
              <a:t>Activation</a:t>
            </a:r>
            <a:r>
              <a:rPr lang="en-GB" spc="-15" dirty="0"/>
              <a:t> Functions</a:t>
            </a:r>
            <a:endParaRP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 dirty="0"/>
              <a:t>Activation</a:t>
            </a:r>
            <a:r>
              <a:rPr dirty="0"/>
              <a:t> </a:t>
            </a:r>
            <a:r>
              <a:rPr spc="-5" dirty="0"/>
              <a:t>function</a:t>
            </a:r>
            <a:r>
              <a:rPr spc="5" dirty="0"/>
              <a:t> </a:t>
            </a:r>
            <a:r>
              <a:rPr dirty="0"/>
              <a:t>- </a:t>
            </a:r>
            <a:r>
              <a:rPr spc="-5" dirty="0"/>
              <a:t>Sigmoid</a:t>
            </a:r>
          </a:p>
        </p:txBody>
      </p:sp>
      <p:grpSp>
        <p:nvGrpSpPr>
          <p:cNvPr id="4" name="object 4"/>
          <p:cNvGrpSpPr/>
          <p:nvPr/>
        </p:nvGrpSpPr>
        <p:grpSpPr>
          <a:xfrm>
            <a:off x="1424213" y="1687719"/>
            <a:ext cx="5780405" cy="4102100"/>
            <a:chOff x="1424213" y="1687719"/>
            <a:chExt cx="5780405" cy="4102100"/>
          </a:xfrm>
        </p:grpSpPr>
        <p:sp>
          <p:nvSpPr>
            <p:cNvPr id="5" name="object 5"/>
            <p:cNvSpPr/>
            <p:nvPr/>
          </p:nvSpPr>
          <p:spPr>
            <a:xfrm>
              <a:off x="4999325" y="4251365"/>
              <a:ext cx="1817370" cy="665480"/>
            </a:xfrm>
            <a:custGeom>
              <a:avLst/>
              <a:gdLst/>
              <a:ahLst/>
              <a:cxnLst/>
              <a:rect l="l" t="t" r="r" b="b"/>
              <a:pathLst>
                <a:path w="1817370" h="665479">
                  <a:moveTo>
                    <a:pt x="1816924" y="0"/>
                  </a:moveTo>
                  <a:lnTo>
                    <a:pt x="0" y="0"/>
                  </a:lnTo>
                  <a:lnTo>
                    <a:pt x="0" y="665018"/>
                  </a:lnTo>
                  <a:lnTo>
                    <a:pt x="1816924" y="665018"/>
                  </a:lnTo>
                  <a:lnTo>
                    <a:pt x="1816924"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424213" y="1687719"/>
              <a:ext cx="5780045" cy="4102099"/>
            </a:xfrm>
            <a:prstGeom prst="rect">
              <a:avLst/>
            </a:prstGeom>
          </p:spPr>
        </p:pic>
        <p:sp>
          <p:nvSpPr>
            <p:cNvPr id="7" name="object 7"/>
            <p:cNvSpPr/>
            <p:nvPr/>
          </p:nvSpPr>
          <p:spPr>
            <a:xfrm>
              <a:off x="1982993" y="2310947"/>
              <a:ext cx="2141855" cy="702945"/>
            </a:xfrm>
            <a:custGeom>
              <a:avLst/>
              <a:gdLst/>
              <a:ahLst/>
              <a:cxnLst/>
              <a:rect l="l" t="t" r="r" b="b"/>
              <a:pathLst>
                <a:path w="2141854" h="702944">
                  <a:moveTo>
                    <a:pt x="2141517" y="0"/>
                  </a:moveTo>
                  <a:lnTo>
                    <a:pt x="0" y="0"/>
                  </a:lnTo>
                  <a:lnTo>
                    <a:pt x="0" y="702334"/>
                  </a:lnTo>
                  <a:lnTo>
                    <a:pt x="2141517" y="702334"/>
                  </a:lnTo>
                  <a:lnTo>
                    <a:pt x="2141517" y="0"/>
                  </a:lnTo>
                  <a:close/>
                </a:path>
              </a:pathLst>
            </a:custGeom>
            <a:solidFill>
              <a:srgbClr val="FFFFFF"/>
            </a:solidFill>
          </p:spPr>
          <p:txBody>
            <a:bodyPr wrap="square" lIns="0" tIns="0" rIns="0" bIns="0" rtlCol="0"/>
            <a:lstStyle/>
            <a:p>
              <a:endParaRPr/>
            </a:p>
          </p:txBody>
        </p:sp>
      </p:grpSp>
      <p:sp>
        <p:nvSpPr>
          <p:cNvPr id="8" name="object 8"/>
          <p:cNvSpPr txBox="1"/>
          <p:nvPr/>
        </p:nvSpPr>
        <p:spPr>
          <a:xfrm>
            <a:off x="7544936" y="1635252"/>
            <a:ext cx="3990975" cy="4157979"/>
          </a:xfrm>
          <a:prstGeom prst="rect">
            <a:avLst/>
          </a:prstGeom>
        </p:spPr>
        <p:txBody>
          <a:bodyPr vert="horz" wrap="square" lIns="0" tIns="91440" rIns="0" bIns="0" rtlCol="0">
            <a:spAutoFit/>
          </a:bodyPr>
          <a:lstStyle/>
          <a:p>
            <a:pPr marL="241300" marR="103505" indent="-228600">
              <a:lnSpc>
                <a:spcPct val="80000"/>
              </a:lnSpc>
              <a:spcBef>
                <a:spcPts val="720"/>
              </a:spcBef>
              <a:buFont typeface="Arial"/>
              <a:buChar char="•"/>
              <a:tabLst>
                <a:tab pos="241300" algn="l"/>
              </a:tabLst>
            </a:pPr>
            <a:r>
              <a:rPr sz="2600" spc="-5" dirty="0">
                <a:latin typeface="Calibri"/>
                <a:cs typeface="Calibri"/>
              </a:rPr>
              <a:t>Squashes the </a:t>
            </a:r>
            <a:r>
              <a:rPr sz="2600" spc="-30" dirty="0">
                <a:latin typeface="Calibri"/>
                <a:cs typeface="Calibri"/>
              </a:rPr>
              <a:t>neuron’s </a:t>
            </a:r>
            <a:r>
              <a:rPr sz="2600" spc="-15" dirty="0">
                <a:latin typeface="Calibri"/>
                <a:cs typeface="Calibri"/>
              </a:rPr>
              <a:t>pre- </a:t>
            </a:r>
            <a:r>
              <a:rPr sz="2600" spc="-575" dirty="0">
                <a:latin typeface="Calibri"/>
                <a:cs typeface="Calibri"/>
              </a:rPr>
              <a:t> </a:t>
            </a:r>
            <a:r>
              <a:rPr sz="2600" spc="-10" dirty="0">
                <a:latin typeface="Calibri"/>
                <a:cs typeface="Calibri"/>
              </a:rPr>
              <a:t>activation</a:t>
            </a:r>
            <a:r>
              <a:rPr sz="2600" spc="-20" dirty="0">
                <a:latin typeface="Calibri"/>
                <a:cs typeface="Calibri"/>
              </a:rPr>
              <a:t> </a:t>
            </a:r>
            <a:r>
              <a:rPr sz="2600" spc="-10" dirty="0">
                <a:latin typeface="Calibri"/>
                <a:cs typeface="Calibri"/>
              </a:rPr>
              <a:t>between</a:t>
            </a:r>
            <a:r>
              <a:rPr sz="2600" spc="-15" dirty="0">
                <a:latin typeface="Calibri"/>
                <a:cs typeface="Calibri"/>
              </a:rPr>
              <a:t> </a:t>
            </a:r>
            <a:r>
              <a:rPr sz="2600" dirty="0">
                <a:latin typeface="Calibri"/>
                <a:cs typeface="Calibri"/>
              </a:rPr>
              <a:t>0</a:t>
            </a:r>
            <a:r>
              <a:rPr sz="2600" spc="-25" dirty="0">
                <a:latin typeface="Calibri"/>
                <a:cs typeface="Calibri"/>
              </a:rPr>
              <a:t> </a:t>
            </a:r>
            <a:r>
              <a:rPr sz="2600" spc="-5" dirty="0">
                <a:latin typeface="Calibri"/>
                <a:cs typeface="Calibri"/>
              </a:rPr>
              <a:t>and</a:t>
            </a:r>
            <a:r>
              <a:rPr sz="2600" spc="-15" dirty="0">
                <a:latin typeface="Calibri"/>
                <a:cs typeface="Calibri"/>
              </a:rPr>
              <a:t> </a:t>
            </a:r>
            <a:r>
              <a:rPr sz="2600" dirty="0">
                <a:latin typeface="Calibri"/>
                <a:cs typeface="Calibri"/>
              </a:rPr>
              <a:t>1</a:t>
            </a:r>
            <a:endParaRPr sz="2600">
              <a:latin typeface="Calibri"/>
              <a:cs typeface="Calibri"/>
            </a:endParaRPr>
          </a:p>
          <a:p>
            <a:pPr marL="698500" lvl="1" indent="-228600">
              <a:lnSpc>
                <a:spcPts val="2610"/>
              </a:lnSpc>
              <a:buFont typeface="Arial"/>
              <a:buChar char="•"/>
              <a:tabLst>
                <a:tab pos="697865" algn="l"/>
                <a:tab pos="698500" algn="l"/>
              </a:tabLst>
            </a:pPr>
            <a:r>
              <a:rPr sz="2200" spc="-20" dirty="0">
                <a:latin typeface="Calibri"/>
                <a:cs typeface="Calibri"/>
              </a:rPr>
              <a:t>Always </a:t>
            </a:r>
            <a:r>
              <a:rPr sz="2200" spc="-10" dirty="0">
                <a:latin typeface="Calibri"/>
                <a:cs typeface="Calibri"/>
              </a:rPr>
              <a:t>positive</a:t>
            </a:r>
            <a:endParaRPr sz="2200">
              <a:latin typeface="Calibri"/>
              <a:cs typeface="Calibri"/>
            </a:endParaRPr>
          </a:p>
          <a:p>
            <a:pPr marL="698500" lvl="1" indent="-228600">
              <a:lnSpc>
                <a:spcPts val="2590"/>
              </a:lnSpc>
              <a:buFont typeface="Arial"/>
              <a:buChar char="•"/>
              <a:tabLst>
                <a:tab pos="697865" algn="l"/>
                <a:tab pos="698500" algn="l"/>
              </a:tabLst>
            </a:pPr>
            <a:r>
              <a:rPr sz="2200" spc="-5" dirty="0">
                <a:latin typeface="Calibri"/>
                <a:cs typeface="Calibri"/>
              </a:rPr>
              <a:t>Bounded</a:t>
            </a:r>
            <a:endParaRPr sz="2200">
              <a:latin typeface="Calibri"/>
              <a:cs typeface="Calibri"/>
            </a:endParaRPr>
          </a:p>
          <a:p>
            <a:pPr marL="698500" lvl="1" indent="-228600">
              <a:lnSpc>
                <a:spcPts val="2615"/>
              </a:lnSpc>
              <a:buFont typeface="Arial"/>
              <a:buChar char="•"/>
              <a:tabLst>
                <a:tab pos="697865" algn="l"/>
                <a:tab pos="698500" algn="l"/>
              </a:tabLst>
            </a:pPr>
            <a:r>
              <a:rPr sz="2200" spc="-5" dirty="0">
                <a:latin typeface="Calibri"/>
                <a:cs typeface="Calibri"/>
              </a:rPr>
              <a:t>Strictly</a:t>
            </a:r>
            <a:r>
              <a:rPr sz="2200" spc="-25" dirty="0">
                <a:latin typeface="Calibri"/>
                <a:cs typeface="Calibri"/>
              </a:rPr>
              <a:t> </a:t>
            </a:r>
            <a:r>
              <a:rPr sz="2200" spc="-10" dirty="0">
                <a:latin typeface="Calibri"/>
                <a:cs typeface="Calibri"/>
              </a:rPr>
              <a:t>increasing</a:t>
            </a:r>
            <a:endParaRPr sz="2200">
              <a:latin typeface="Calibri"/>
              <a:cs typeface="Calibri"/>
            </a:endParaRPr>
          </a:p>
          <a:p>
            <a:pPr marL="241300" indent="-228600">
              <a:lnSpc>
                <a:spcPct val="100000"/>
              </a:lnSpc>
              <a:spcBef>
                <a:spcPts val="370"/>
              </a:spcBef>
              <a:buFont typeface="Arial"/>
              <a:buChar char="•"/>
              <a:tabLst>
                <a:tab pos="241300" algn="l"/>
              </a:tabLst>
            </a:pPr>
            <a:r>
              <a:rPr sz="2600" spc="-5" dirty="0">
                <a:latin typeface="Calibri"/>
                <a:cs typeface="Calibri"/>
              </a:rPr>
              <a:t>Think</a:t>
            </a:r>
            <a:r>
              <a:rPr sz="2600" spc="-10" dirty="0">
                <a:latin typeface="Calibri"/>
                <a:cs typeface="Calibri"/>
              </a:rPr>
              <a:t> </a:t>
            </a:r>
            <a:r>
              <a:rPr sz="2600" dirty="0">
                <a:latin typeface="Calibri"/>
                <a:cs typeface="Calibri"/>
              </a:rPr>
              <a:t>of</a:t>
            </a:r>
            <a:r>
              <a:rPr sz="2600" spc="-25" dirty="0">
                <a:latin typeface="Calibri"/>
                <a:cs typeface="Calibri"/>
              </a:rPr>
              <a:t> </a:t>
            </a:r>
            <a:r>
              <a:rPr sz="2600" dirty="0">
                <a:latin typeface="Calibri"/>
                <a:cs typeface="Calibri"/>
              </a:rPr>
              <a:t>it</a:t>
            </a:r>
            <a:r>
              <a:rPr sz="2600" spc="-15" dirty="0">
                <a:latin typeface="Calibri"/>
                <a:cs typeface="Calibri"/>
              </a:rPr>
              <a:t> </a:t>
            </a:r>
            <a:r>
              <a:rPr sz="2600" dirty="0">
                <a:latin typeface="Calibri"/>
                <a:cs typeface="Calibri"/>
              </a:rPr>
              <a:t>as</a:t>
            </a:r>
            <a:r>
              <a:rPr sz="2600" spc="-20" dirty="0">
                <a:latin typeface="Calibri"/>
                <a:cs typeface="Calibri"/>
              </a:rPr>
              <a:t> </a:t>
            </a:r>
            <a:r>
              <a:rPr sz="2600" dirty="0">
                <a:latin typeface="Calibri"/>
                <a:cs typeface="Calibri"/>
              </a:rPr>
              <a:t>a</a:t>
            </a:r>
            <a:r>
              <a:rPr sz="2600" spc="-10" dirty="0">
                <a:latin typeface="Calibri"/>
                <a:cs typeface="Calibri"/>
              </a:rPr>
              <a:t> </a:t>
            </a:r>
            <a:r>
              <a:rPr sz="2600" spc="-35" dirty="0">
                <a:latin typeface="Calibri"/>
                <a:cs typeface="Calibri"/>
              </a:rPr>
              <a:t>“gate”</a:t>
            </a:r>
            <a:endParaRPr sz="2600">
              <a:latin typeface="Calibri"/>
              <a:cs typeface="Calibri"/>
            </a:endParaRPr>
          </a:p>
          <a:p>
            <a:pPr marL="241300" indent="-228600">
              <a:lnSpc>
                <a:spcPts val="3105"/>
              </a:lnSpc>
              <a:spcBef>
                <a:spcPts val="385"/>
              </a:spcBef>
              <a:buFont typeface="Arial"/>
              <a:buChar char="•"/>
              <a:tabLst>
                <a:tab pos="241300" algn="l"/>
              </a:tabLst>
            </a:pPr>
            <a:r>
              <a:rPr sz="2600" spc="-10" dirty="0">
                <a:latin typeface="Calibri"/>
                <a:cs typeface="Calibri"/>
              </a:rPr>
              <a:t>Problems</a:t>
            </a:r>
            <a:endParaRPr sz="2600">
              <a:latin typeface="Calibri"/>
              <a:cs typeface="Calibri"/>
            </a:endParaRPr>
          </a:p>
          <a:p>
            <a:pPr marL="698500" lvl="1" indent="-228600">
              <a:lnSpc>
                <a:spcPts val="2610"/>
              </a:lnSpc>
              <a:buFont typeface="Arial"/>
              <a:buChar char="•"/>
              <a:tabLst>
                <a:tab pos="697865" algn="l"/>
                <a:tab pos="698500" algn="l"/>
              </a:tabLst>
            </a:pPr>
            <a:r>
              <a:rPr sz="2200" spc="-15" dirty="0">
                <a:latin typeface="Calibri"/>
                <a:cs typeface="Calibri"/>
              </a:rPr>
              <a:t>Saturation</a:t>
            </a:r>
            <a:r>
              <a:rPr sz="2200" spc="-20" dirty="0">
                <a:latin typeface="Calibri"/>
                <a:cs typeface="Calibri"/>
              </a:rPr>
              <a:t> </a:t>
            </a:r>
            <a:r>
              <a:rPr sz="2200" spc="-10" dirty="0">
                <a:latin typeface="Calibri"/>
                <a:cs typeface="Calibri"/>
              </a:rPr>
              <a:t>can</a:t>
            </a:r>
            <a:r>
              <a:rPr sz="2200" spc="-15" dirty="0">
                <a:latin typeface="Calibri"/>
                <a:cs typeface="Calibri"/>
              </a:rPr>
              <a:t> </a:t>
            </a:r>
            <a:r>
              <a:rPr sz="2200" spc="-5" dirty="0">
                <a:latin typeface="Calibri"/>
                <a:cs typeface="Calibri"/>
              </a:rPr>
              <a:t>kill</a:t>
            </a:r>
            <a:r>
              <a:rPr sz="2200" spc="-15" dirty="0">
                <a:latin typeface="Calibri"/>
                <a:cs typeface="Calibri"/>
              </a:rPr>
              <a:t> </a:t>
            </a:r>
            <a:r>
              <a:rPr sz="2200" dirty="0">
                <a:latin typeface="Calibri"/>
                <a:cs typeface="Calibri"/>
              </a:rPr>
              <a:t>a</a:t>
            </a:r>
            <a:r>
              <a:rPr sz="2200" spc="-15" dirty="0">
                <a:latin typeface="Calibri"/>
                <a:cs typeface="Calibri"/>
              </a:rPr>
              <a:t> </a:t>
            </a:r>
            <a:r>
              <a:rPr sz="2200" spc="-10" dirty="0">
                <a:latin typeface="Calibri"/>
                <a:cs typeface="Calibri"/>
              </a:rPr>
              <a:t>neuron</a:t>
            </a:r>
            <a:endParaRPr sz="2200">
              <a:latin typeface="Calibri"/>
              <a:cs typeface="Calibri"/>
            </a:endParaRPr>
          </a:p>
          <a:p>
            <a:pPr marL="698500" marR="556260" lvl="1" indent="-228600">
              <a:lnSpc>
                <a:spcPct val="79100"/>
              </a:lnSpc>
              <a:spcBef>
                <a:spcPts val="540"/>
              </a:spcBef>
              <a:buFont typeface="Arial"/>
              <a:buChar char="•"/>
              <a:tabLst>
                <a:tab pos="697865" algn="l"/>
                <a:tab pos="698500" algn="l"/>
              </a:tabLst>
            </a:pPr>
            <a:r>
              <a:rPr sz="2200" dirty="0">
                <a:latin typeface="Calibri"/>
                <a:cs typeface="Calibri"/>
              </a:rPr>
              <a:t>Not</a:t>
            </a:r>
            <a:r>
              <a:rPr sz="2200" spc="-10" dirty="0">
                <a:latin typeface="Calibri"/>
                <a:cs typeface="Calibri"/>
              </a:rPr>
              <a:t> </a:t>
            </a:r>
            <a:r>
              <a:rPr sz="2200" spc="-25" dirty="0">
                <a:latin typeface="Calibri"/>
                <a:cs typeface="Calibri"/>
              </a:rPr>
              <a:t>zero</a:t>
            </a:r>
            <a:r>
              <a:rPr sz="2200" spc="-5" dirty="0">
                <a:latin typeface="Calibri"/>
                <a:cs typeface="Calibri"/>
              </a:rPr>
              <a:t> </a:t>
            </a:r>
            <a:r>
              <a:rPr sz="2200" spc="-10" dirty="0">
                <a:latin typeface="Calibri"/>
                <a:cs typeface="Calibri"/>
              </a:rPr>
              <a:t>centred </a:t>
            </a:r>
            <a:r>
              <a:rPr sz="2200" spc="-5" dirty="0">
                <a:latin typeface="Calibri"/>
                <a:cs typeface="Calibri"/>
              </a:rPr>
              <a:t>(so </a:t>
            </a:r>
            <a:r>
              <a:rPr sz="2200" dirty="0">
                <a:latin typeface="Calibri"/>
                <a:cs typeface="Calibri"/>
              </a:rPr>
              <a:t> </a:t>
            </a:r>
            <a:r>
              <a:rPr sz="2200" spc="-15" dirty="0">
                <a:latin typeface="Calibri"/>
                <a:cs typeface="Calibri"/>
              </a:rPr>
              <a:t>constrains</a:t>
            </a:r>
            <a:r>
              <a:rPr sz="2200" spc="-35" dirty="0">
                <a:latin typeface="Calibri"/>
                <a:cs typeface="Calibri"/>
              </a:rPr>
              <a:t> </a:t>
            </a:r>
            <a:r>
              <a:rPr sz="2200" spc="-10" dirty="0">
                <a:latin typeface="Calibri"/>
                <a:cs typeface="Calibri"/>
              </a:rPr>
              <a:t>optimisation)</a:t>
            </a:r>
            <a:endParaRPr sz="2200">
              <a:latin typeface="Calibri"/>
              <a:cs typeface="Calibri"/>
            </a:endParaRPr>
          </a:p>
          <a:p>
            <a:pPr marL="698500" marR="5080" lvl="1" indent="-228600">
              <a:lnSpc>
                <a:spcPts val="2210"/>
              </a:lnSpc>
              <a:spcBef>
                <a:spcPts val="384"/>
              </a:spcBef>
              <a:buFont typeface="Arial"/>
              <a:buChar char="•"/>
              <a:tabLst>
                <a:tab pos="697865" algn="l"/>
                <a:tab pos="698500" algn="l"/>
              </a:tabLst>
            </a:pPr>
            <a:r>
              <a:rPr sz="2200" spc="-5" dirty="0">
                <a:latin typeface="Calibri"/>
                <a:cs typeface="Calibri"/>
              </a:rPr>
              <a:t>Exp()</a:t>
            </a:r>
            <a:r>
              <a:rPr sz="2200" spc="-35" dirty="0">
                <a:latin typeface="Calibri"/>
                <a:cs typeface="Calibri"/>
              </a:rPr>
              <a:t> </a:t>
            </a:r>
            <a:r>
              <a:rPr sz="2200" spc="-10" dirty="0">
                <a:latin typeface="Calibri"/>
                <a:cs typeface="Calibri"/>
              </a:rPr>
              <a:t>can</a:t>
            </a:r>
            <a:r>
              <a:rPr sz="2200" spc="-35" dirty="0">
                <a:latin typeface="Calibri"/>
                <a:cs typeface="Calibri"/>
              </a:rPr>
              <a:t> </a:t>
            </a:r>
            <a:r>
              <a:rPr sz="2200" spc="-5" dirty="0">
                <a:latin typeface="Calibri"/>
                <a:cs typeface="Calibri"/>
              </a:rPr>
              <a:t>be</a:t>
            </a:r>
            <a:r>
              <a:rPr sz="2200" spc="-25" dirty="0">
                <a:latin typeface="Calibri"/>
                <a:cs typeface="Calibri"/>
              </a:rPr>
              <a:t> </a:t>
            </a:r>
            <a:r>
              <a:rPr sz="2200" spc="-10" dirty="0">
                <a:latin typeface="Calibri"/>
                <a:cs typeface="Calibri"/>
              </a:rPr>
              <a:t>computationally </a:t>
            </a:r>
            <a:r>
              <a:rPr sz="2200" spc="-484" dirty="0">
                <a:latin typeface="Calibri"/>
                <a:cs typeface="Calibri"/>
              </a:rPr>
              <a:t> </a:t>
            </a:r>
            <a:r>
              <a:rPr sz="2200" spc="-15" dirty="0">
                <a:latin typeface="Calibri"/>
                <a:cs typeface="Calibri"/>
              </a:rPr>
              <a:t>expensive</a:t>
            </a:r>
            <a:endParaRPr sz="2200">
              <a:latin typeface="Calibri"/>
              <a:cs typeface="Calibri"/>
            </a:endParaRPr>
          </a:p>
        </p:txBody>
      </p:sp>
      <p:sp>
        <p:nvSpPr>
          <p:cNvPr id="12" name="object 12"/>
          <p:cNvSpPr txBox="1"/>
          <p:nvPr/>
        </p:nvSpPr>
        <p:spPr>
          <a:xfrm>
            <a:off x="955617" y="3037957"/>
            <a:ext cx="294005" cy="474345"/>
          </a:xfrm>
          <a:prstGeom prst="rect">
            <a:avLst/>
          </a:prstGeom>
        </p:spPr>
        <p:txBody>
          <a:bodyPr vert="vert270" wrap="square" lIns="0" tIns="1270" rIns="0" bIns="0" rtlCol="0">
            <a:spAutoFit/>
          </a:bodyPr>
          <a:lstStyle/>
          <a:p>
            <a:pPr marL="12700">
              <a:lnSpc>
                <a:spcPct val="100000"/>
              </a:lnSpc>
              <a:spcBef>
                <a:spcPts val="10"/>
              </a:spcBef>
            </a:pPr>
            <a:r>
              <a:rPr sz="1800" spc="25" dirty="0">
                <a:solidFill>
                  <a:srgbClr val="404040"/>
                </a:solidFill>
                <a:latin typeface="Cambria Math"/>
                <a:cs typeface="Cambria Math"/>
              </a:rPr>
              <a:t>𝑔</a:t>
            </a:r>
            <a:r>
              <a:rPr sz="1800" spc="-5" dirty="0">
                <a:solidFill>
                  <a:srgbClr val="404040"/>
                </a:solidFill>
                <a:latin typeface="Cambria Math"/>
                <a:cs typeface="Cambria Math"/>
              </a:rPr>
              <a:t>(</a:t>
            </a:r>
            <a:r>
              <a:rPr sz="1800" spc="40" dirty="0">
                <a:solidFill>
                  <a:srgbClr val="404040"/>
                </a:solidFill>
                <a:latin typeface="Cambria Math"/>
                <a:cs typeface="Cambria Math"/>
              </a:rPr>
              <a:t>𝑧</a:t>
            </a:r>
            <a:r>
              <a:rPr sz="1800" dirty="0">
                <a:solidFill>
                  <a:srgbClr val="404040"/>
                </a:solidFill>
                <a:latin typeface="Cambria Math"/>
                <a:cs typeface="Cambria Math"/>
              </a:rPr>
              <a:t>)</a:t>
            </a:r>
            <a:endParaRPr sz="1800">
              <a:latin typeface="Cambria Math"/>
              <a:cs typeface="Cambria Math"/>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1A2626-7530-4E4B-AD93-9A8DB186FDB0}"/>
                  </a:ext>
                </a:extLst>
              </p:cNvPr>
              <p:cNvSpPr txBox="1"/>
              <p:nvPr/>
            </p:nvSpPr>
            <p:spPr>
              <a:xfrm>
                <a:off x="2783205" y="5414035"/>
                <a:ext cx="2849563" cy="10500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𝑎</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𝑧</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1</m:t>
                          </m:r>
                        </m:num>
                        <m:den>
                          <m:r>
                            <a:rPr lang="en-GB" sz="3600" b="0" i="1" smtClean="0">
                              <a:latin typeface="Cambria Math" panose="02040503050406030204" pitchFamily="18" charset="0"/>
                            </a:rPr>
                            <m:t>1+</m:t>
                          </m:r>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𝑒</m:t>
                              </m:r>
                            </m:e>
                            <m:sup>
                              <m:r>
                                <a:rPr lang="en-GB" sz="3600" b="0" i="1" smtClean="0">
                                  <a:latin typeface="Cambria Math" panose="02040503050406030204" pitchFamily="18" charset="0"/>
                                </a:rPr>
                                <m:t>𝑧</m:t>
                              </m:r>
                            </m:sup>
                          </m:sSup>
                        </m:den>
                      </m:f>
                    </m:oMath>
                  </m:oMathPara>
                </a14:m>
                <a:endParaRPr lang="en-GB" sz="3600" dirty="0"/>
              </a:p>
            </p:txBody>
          </p:sp>
        </mc:Choice>
        <mc:Fallback xmlns="">
          <p:sp>
            <p:nvSpPr>
              <p:cNvPr id="14" name="TextBox 13">
                <a:extLst>
                  <a:ext uri="{FF2B5EF4-FFF2-40B4-BE49-F238E27FC236}">
                    <a16:creationId xmlns:a16="http://schemas.microsoft.com/office/drawing/2014/main" id="{701A2626-7530-4E4B-AD93-9A8DB186FDB0}"/>
                  </a:ext>
                </a:extLst>
              </p:cNvPr>
              <p:cNvSpPr txBox="1">
                <a:spLocks noRot="1" noChangeAspect="1" noMove="1" noResize="1" noEditPoints="1" noAdjustHandles="1" noChangeArrowheads="1" noChangeShapeType="1" noTextEdit="1"/>
              </p:cNvSpPr>
              <p:nvPr/>
            </p:nvSpPr>
            <p:spPr>
              <a:xfrm>
                <a:off x="2783205" y="5414035"/>
                <a:ext cx="2849563" cy="1050031"/>
              </a:xfrm>
              <a:prstGeom prst="rect">
                <a:avLst/>
              </a:prstGeom>
              <a:blipFill>
                <a:blip r:embed="rId3"/>
                <a:stretch>
                  <a:fillRect/>
                </a:stretch>
              </a:blipFill>
            </p:spPr>
            <p:txBody>
              <a:bodyPr/>
              <a:lstStyle/>
              <a:p>
                <a:r>
                  <a:rPr lang="en-GB">
                    <a:noFill/>
                  </a:rPr>
                  <a:t> </a:t>
                </a:r>
              </a:p>
            </p:txBody>
          </p:sp>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5843" y="1026199"/>
            <a:ext cx="10515600" cy="689932"/>
          </a:xfrm>
          <a:prstGeom prst="rect">
            <a:avLst/>
          </a:prstGeom>
        </p:spPr>
        <p:txBody>
          <a:bodyPr vert="horz" wrap="square" lIns="0" tIns="12700" rIns="0" bIns="0" rtlCol="0">
            <a:spAutoFit/>
          </a:bodyPr>
          <a:lstStyle/>
          <a:p>
            <a:pPr marL="12700">
              <a:lnSpc>
                <a:spcPct val="100000"/>
              </a:lnSpc>
              <a:spcBef>
                <a:spcPts val="100"/>
              </a:spcBef>
            </a:pPr>
            <a:r>
              <a:rPr spc="-15" dirty="0"/>
              <a:t>Activation</a:t>
            </a:r>
            <a:r>
              <a:rPr spc="-25" dirty="0"/>
              <a:t> </a:t>
            </a:r>
            <a:r>
              <a:rPr spc="-5" dirty="0"/>
              <a:t>Functions</a:t>
            </a:r>
            <a:r>
              <a:rPr lang="en-GB" spc="-5" dirty="0"/>
              <a:t> - Sigmoid</a:t>
            </a:r>
            <a:endParaRPr spc="-5" dirty="0"/>
          </a:p>
        </p:txBody>
      </p:sp>
      <p:pic>
        <p:nvPicPr>
          <p:cNvPr id="4" name="object 4"/>
          <p:cNvPicPr/>
          <p:nvPr/>
        </p:nvPicPr>
        <p:blipFill>
          <a:blip r:embed="rId2" cstate="print"/>
          <a:stretch>
            <a:fillRect/>
          </a:stretch>
        </p:blipFill>
        <p:spPr>
          <a:xfrm>
            <a:off x="1822543" y="1893657"/>
            <a:ext cx="3070684" cy="2831334"/>
          </a:xfrm>
          <a:prstGeom prst="rect">
            <a:avLst/>
          </a:prstGeom>
        </p:spPr>
      </p:pic>
      <p:sp>
        <p:nvSpPr>
          <p:cNvPr id="8" name="object 8"/>
          <p:cNvSpPr txBox="1"/>
          <p:nvPr/>
        </p:nvSpPr>
        <p:spPr>
          <a:xfrm>
            <a:off x="377331" y="1893657"/>
            <a:ext cx="1414780" cy="369570"/>
          </a:xfrm>
          <a:prstGeom prst="rect">
            <a:avLst/>
          </a:prstGeom>
          <a:solidFill>
            <a:srgbClr val="FFFFFF"/>
          </a:solidFill>
        </p:spPr>
        <p:txBody>
          <a:bodyPr vert="horz" wrap="square" lIns="0" tIns="33020" rIns="0" bIns="0" rtlCol="0">
            <a:spAutoFit/>
          </a:bodyPr>
          <a:lstStyle/>
          <a:p>
            <a:pPr marL="123825">
              <a:lnSpc>
                <a:spcPct val="100000"/>
              </a:lnSpc>
              <a:spcBef>
                <a:spcPts val="260"/>
              </a:spcBef>
            </a:pPr>
            <a:r>
              <a:rPr sz="1800" spc="5" dirty="0">
                <a:latin typeface="Cambria Math"/>
                <a:cs typeface="Cambria Math"/>
              </a:rPr>
              <a:t>𝑆𝑖𝑔𝑚𝑜𝑖𝑑(𝑧)</a:t>
            </a:r>
            <a:endParaRPr sz="1800" dirty="0">
              <a:latin typeface="Cambria Math"/>
              <a:cs typeface="Cambria Math"/>
            </a:endParaRPr>
          </a:p>
        </p:txBody>
      </p:sp>
      <p:pic>
        <p:nvPicPr>
          <p:cNvPr id="9" name="object 9"/>
          <p:cNvPicPr/>
          <p:nvPr/>
        </p:nvPicPr>
        <p:blipFill>
          <a:blip r:embed="rId3" cstate="print"/>
          <a:stretch>
            <a:fillRect/>
          </a:stretch>
        </p:blipFill>
        <p:spPr>
          <a:xfrm>
            <a:off x="7638549" y="1893657"/>
            <a:ext cx="3070684" cy="3070684"/>
          </a:xfrm>
          <a:prstGeom prst="rect">
            <a:avLst/>
          </a:prstGeom>
        </p:spPr>
      </p:pic>
      <p:sp>
        <p:nvSpPr>
          <p:cNvPr id="13" name="object 13"/>
          <p:cNvSpPr txBox="1"/>
          <p:nvPr/>
        </p:nvSpPr>
        <p:spPr>
          <a:xfrm>
            <a:off x="6646680" y="1909591"/>
            <a:ext cx="991869" cy="369570"/>
          </a:xfrm>
          <a:prstGeom prst="rect">
            <a:avLst/>
          </a:prstGeom>
          <a:solidFill>
            <a:srgbClr val="FFFFFF"/>
          </a:solidFill>
        </p:spPr>
        <p:txBody>
          <a:bodyPr vert="horz" wrap="square" lIns="0" tIns="33020" rIns="0" bIns="0" rtlCol="0">
            <a:spAutoFit/>
          </a:bodyPr>
          <a:lstStyle/>
          <a:p>
            <a:pPr marL="121920">
              <a:lnSpc>
                <a:spcPct val="100000"/>
              </a:lnSpc>
              <a:spcBef>
                <a:spcPts val="260"/>
              </a:spcBef>
            </a:pPr>
            <a:r>
              <a:rPr sz="1800" dirty="0">
                <a:latin typeface="Cambria Math"/>
                <a:cs typeface="Cambria Math"/>
              </a:rPr>
              <a:t>tanh(𝑧)</a:t>
            </a:r>
          </a:p>
        </p:txBody>
      </p:sp>
      <p:sp>
        <p:nvSpPr>
          <p:cNvPr id="14" name="object 14"/>
          <p:cNvSpPr/>
          <p:nvPr/>
        </p:nvSpPr>
        <p:spPr>
          <a:xfrm>
            <a:off x="9032626" y="198857"/>
            <a:ext cx="3159760" cy="1558925"/>
          </a:xfrm>
          <a:custGeom>
            <a:avLst/>
            <a:gdLst/>
            <a:ahLst/>
            <a:cxnLst/>
            <a:rect l="l" t="t" r="r" b="b"/>
            <a:pathLst>
              <a:path w="3159759" h="1558925">
                <a:moveTo>
                  <a:pt x="3159373" y="0"/>
                </a:moveTo>
                <a:lnTo>
                  <a:pt x="0" y="0"/>
                </a:lnTo>
                <a:lnTo>
                  <a:pt x="0" y="1138875"/>
                </a:lnTo>
                <a:lnTo>
                  <a:pt x="526562" y="1138875"/>
                </a:lnTo>
                <a:lnTo>
                  <a:pt x="543824" y="1558822"/>
                </a:lnTo>
                <a:lnTo>
                  <a:pt x="1316405" y="1138875"/>
                </a:lnTo>
                <a:lnTo>
                  <a:pt x="3159373" y="1138875"/>
                </a:lnTo>
                <a:lnTo>
                  <a:pt x="3159373" y="0"/>
                </a:lnTo>
                <a:close/>
              </a:path>
            </a:pathLst>
          </a:custGeom>
          <a:solidFill>
            <a:srgbClr val="D0CECE"/>
          </a:solidFill>
        </p:spPr>
        <p:txBody>
          <a:bodyPr wrap="square" lIns="0" tIns="0" rIns="0" bIns="0" rtlCol="0"/>
          <a:lstStyle/>
          <a:p>
            <a:endParaRPr/>
          </a:p>
        </p:txBody>
      </p:sp>
      <p:sp>
        <p:nvSpPr>
          <p:cNvPr id="15" name="object 15"/>
          <p:cNvSpPr txBox="1"/>
          <p:nvPr/>
        </p:nvSpPr>
        <p:spPr>
          <a:xfrm>
            <a:off x="9111366" y="132588"/>
            <a:ext cx="2622550" cy="939800"/>
          </a:xfrm>
          <a:prstGeom prst="rect">
            <a:avLst/>
          </a:prstGeom>
        </p:spPr>
        <p:txBody>
          <a:bodyPr vert="horz" wrap="square" lIns="0" tIns="12700" rIns="0" bIns="0" rtlCol="0">
            <a:spAutoFit/>
          </a:bodyPr>
          <a:lstStyle/>
          <a:p>
            <a:pPr marL="12700" marR="5080" algn="just">
              <a:lnSpc>
                <a:spcPct val="100000"/>
              </a:lnSpc>
              <a:spcBef>
                <a:spcPts val="100"/>
              </a:spcBef>
            </a:pPr>
            <a:r>
              <a:rPr sz="2000" spc="-10" dirty="0">
                <a:solidFill>
                  <a:srgbClr val="00B050"/>
                </a:solidFill>
                <a:latin typeface="Calibri"/>
                <a:cs typeface="Calibri"/>
              </a:rPr>
              <a:t>Saturation </a:t>
            </a:r>
            <a:r>
              <a:rPr sz="2000" spc="-5" dirty="0">
                <a:solidFill>
                  <a:srgbClr val="00B050"/>
                </a:solidFill>
                <a:latin typeface="Calibri"/>
                <a:cs typeface="Calibri"/>
              </a:rPr>
              <a:t>still </a:t>
            </a:r>
            <a:r>
              <a:rPr sz="2000" dirty="0">
                <a:solidFill>
                  <a:srgbClr val="00B050"/>
                </a:solidFill>
                <a:latin typeface="Calibri"/>
                <a:cs typeface="Calibri"/>
              </a:rPr>
              <a:t>a </a:t>
            </a:r>
            <a:r>
              <a:rPr sz="2000" spc="-10" dirty="0">
                <a:solidFill>
                  <a:srgbClr val="00B050"/>
                </a:solidFill>
                <a:latin typeface="Calibri"/>
                <a:cs typeface="Calibri"/>
              </a:rPr>
              <a:t>problem </a:t>
            </a:r>
            <a:r>
              <a:rPr sz="2000" spc="-440" dirty="0">
                <a:solidFill>
                  <a:srgbClr val="00B050"/>
                </a:solidFill>
                <a:latin typeface="Calibri"/>
                <a:cs typeface="Calibri"/>
              </a:rPr>
              <a:t> </a:t>
            </a:r>
            <a:r>
              <a:rPr sz="2000" spc="-5" dirty="0">
                <a:solidFill>
                  <a:srgbClr val="00B050"/>
                </a:solidFill>
                <a:latin typeface="Calibri"/>
                <a:cs typeface="Calibri"/>
              </a:rPr>
              <a:t>But </a:t>
            </a:r>
            <a:r>
              <a:rPr sz="2000" spc="-20" dirty="0">
                <a:solidFill>
                  <a:srgbClr val="00B050"/>
                </a:solidFill>
                <a:latin typeface="Calibri"/>
                <a:cs typeface="Calibri"/>
              </a:rPr>
              <a:t>zero </a:t>
            </a:r>
            <a:r>
              <a:rPr sz="2000" spc="-10" dirty="0">
                <a:solidFill>
                  <a:srgbClr val="00B050"/>
                </a:solidFill>
                <a:latin typeface="Calibri"/>
                <a:cs typeface="Calibri"/>
              </a:rPr>
              <a:t>centered </a:t>
            </a:r>
            <a:r>
              <a:rPr sz="2000" dirty="0">
                <a:solidFill>
                  <a:srgbClr val="00B050"/>
                </a:solidFill>
                <a:latin typeface="Calibri"/>
                <a:cs typeface="Calibri"/>
              </a:rPr>
              <a:t>is </a:t>
            </a:r>
            <a:r>
              <a:rPr sz="2000" spc="-5" dirty="0">
                <a:solidFill>
                  <a:srgbClr val="00B050"/>
                </a:solidFill>
                <a:latin typeface="Calibri"/>
                <a:cs typeface="Calibri"/>
              </a:rPr>
              <a:t>nice </a:t>
            </a:r>
            <a:r>
              <a:rPr sz="2000" dirty="0">
                <a:solidFill>
                  <a:srgbClr val="00B050"/>
                </a:solidFill>
                <a:latin typeface="Calibri"/>
                <a:cs typeface="Calibri"/>
              </a:rPr>
              <a:t> </a:t>
            </a:r>
            <a:r>
              <a:rPr sz="2000" dirty="0">
                <a:solidFill>
                  <a:srgbClr val="FF0000"/>
                </a:solidFill>
                <a:latin typeface="Calibri"/>
                <a:cs typeface="Calibri"/>
              </a:rPr>
              <a:t>Still</a:t>
            </a:r>
            <a:r>
              <a:rPr sz="2000" spc="-5" dirty="0">
                <a:solidFill>
                  <a:srgbClr val="FF0000"/>
                </a:solidFill>
                <a:latin typeface="Calibri"/>
                <a:cs typeface="Calibri"/>
              </a:rPr>
              <a:t> </a:t>
            </a:r>
            <a:r>
              <a:rPr sz="2000" spc="-10" dirty="0">
                <a:solidFill>
                  <a:srgbClr val="FF0000"/>
                </a:solidFill>
                <a:latin typeface="Calibri"/>
                <a:cs typeface="Calibri"/>
              </a:rPr>
              <a:t>expensive</a:t>
            </a:r>
            <a:endParaRPr sz="2000">
              <a:latin typeface="Calibri"/>
              <a:cs typeface="Calibri"/>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B11E95C-474E-48E2-945D-C4C639B5BDCC}"/>
                  </a:ext>
                </a:extLst>
              </p:cNvPr>
              <p:cNvSpPr txBox="1"/>
              <p:nvPr/>
            </p:nvSpPr>
            <p:spPr>
              <a:xfrm>
                <a:off x="1933103" y="5056141"/>
                <a:ext cx="3494098" cy="785280"/>
              </a:xfrm>
              <a:prstGeom prst="rect">
                <a:avLst/>
              </a:prstGeom>
              <a:noFill/>
            </p:spPr>
            <p:txBody>
              <a:bodyPr wrap="none" lIns="0" tIns="0" rIns="0" bIns="0" rtlCol="0">
                <a:spAutoFit/>
              </a:bodyPr>
              <a:lstStyle/>
              <a:p>
                <a:r>
                  <a:rPr lang="en-GB" sz="3600" b="0" dirty="0"/>
                  <a:t>sigmoid</a:t>
                </a:r>
                <a14:m>
                  <m:oMath xmlns:m="http://schemas.openxmlformats.org/officeDocument/2006/math">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𝑧</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1</m:t>
                        </m:r>
                      </m:num>
                      <m:den>
                        <m:r>
                          <a:rPr lang="en-GB" sz="3600" b="0" i="1" smtClean="0">
                            <a:latin typeface="Cambria Math" panose="02040503050406030204" pitchFamily="18" charset="0"/>
                          </a:rPr>
                          <m:t>1+</m:t>
                        </m:r>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𝑒</m:t>
                            </m:r>
                          </m:e>
                          <m:sup>
                            <m:r>
                              <a:rPr lang="en-GB" sz="3600" b="0" i="1" smtClean="0">
                                <a:latin typeface="Cambria Math" panose="02040503050406030204" pitchFamily="18" charset="0"/>
                              </a:rPr>
                              <m:t>𝑧</m:t>
                            </m:r>
                          </m:sup>
                        </m:sSup>
                      </m:den>
                    </m:f>
                  </m:oMath>
                </a14:m>
                <a:endParaRPr lang="en-GB" sz="3600" dirty="0"/>
              </a:p>
            </p:txBody>
          </p:sp>
        </mc:Choice>
        <mc:Fallback xmlns="">
          <p:sp>
            <p:nvSpPr>
              <p:cNvPr id="17" name="TextBox 16">
                <a:extLst>
                  <a:ext uri="{FF2B5EF4-FFF2-40B4-BE49-F238E27FC236}">
                    <a16:creationId xmlns:a16="http://schemas.microsoft.com/office/drawing/2014/main" id="{0B11E95C-474E-48E2-945D-C4C639B5BDCC}"/>
                  </a:ext>
                </a:extLst>
              </p:cNvPr>
              <p:cNvSpPr txBox="1">
                <a:spLocks noRot="1" noChangeAspect="1" noMove="1" noResize="1" noEditPoints="1" noAdjustHandles="1" noChangeArrowheads="1" noChangeShapeType="1" noTextEdit="1"/>
              </p:cNvSpPr>
              <p:nvPr/>
            </p:nvSpPr>
            <p:spPr>
              <a:xfrm>
                <a:off x="1933103" y="5056141"/>
                <a:ext cx="3494098" cy="785280"/>
              </a:xfrm>
              <a:prstGeom prst="rect">
                <a:avLst/>
              </a:prstGeom>
              <a:blipFill>
                <a:blip r:embed="rId4"/>
                <a:stretch>
                  <a:fillRect l="-7853" t="-3101" b="-2015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A1D421-2CA0-4021-AECD-E87912766E96}"/>
                  </a:ext>
                </a:extLst>
              </p:cNvPr>
              <p:cNvSpPr txBox="1"/>
              <p:nvPr/>
            </p:nvSpPr>
            <p:spPr>
              <a:xfrm>
                <a:off x="7686584" y="5000805"/>
                <a:ext cx="3266856" cy="835934"/>
              </a:xfrm>
              <a:prstGeom prst="rect">
                <a:avLst/>
              </a:prstGeom>
              <a:noFill/>
            </p:spPr>
            <p:txBody>
              <a:bodyPr wrap="none" lIns="0" tIns="0" rIns="0" bIns="0" rtlCol="0">
                <a:spAutoFit/>
              </a:bodyPr>
              <a:lstStyle/>
              <a:p>
                <a:r>
                  <a:rPr lang="en-GB" sz="3600" b="0" dirty="0"/>
                  <a:t>tanh</a:t>
                </a:r>
                <a14:m>
                  <m:oMath xmlns:m="http://schemas.openxmlformats.org/officeDocument/2006/math">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𝑧</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𝑒</m:t>
                            </m:r>
                          </m:e>
                          <m:sup>
                            <m:r>
                              <a:rPr lang="en-GB" sz="3600" b="0" i="1" smtClean="0">
                                <a:latin typeface="Cambria Math" panose="02040503050406030204" pitchFamily="18" charset="0"/>
                              </a:rPr>
                              <m:t>𝑧</m:t>
                            </m:r>
                          </m:sup>
                        </m:sSup>
                        <m:r>
                          <a:rPr lang="en-GB" sz="3600" b="0" i="1" smtClean="0">
                            <a:latin typeface="Cambria Math" panose="02040503050406030204" pitchFamily="18" charset="0"/>
                          </a:rPr>
                          <m:t>−</m:t>
                        </m:r>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𝑒</m:t>
                            </m:r>
                          </m:e>
                          <m:sup>
                            <m:r>
                              <a:rPr lang="en-GB" sz="3600" b="0" i="1" smtClean="0">
                                <a:latin typeface="Cambria Math" panose="02040503050406030204" pitchFamily="18" charset="0"/>
                              </a:rPr>
                              <m:t>−</m:t>
                            </m:r>
                            <m:r>
                              <a:rPr lang="en-GB" sz="3600" b="0" i="1" smtClean="0">
                                <a:latin typeface="Cambria Math" panose="02040503050406030204" pitchFamily="18" charset="0"/>
                              </a:rPr>
                              <m:t>𝑧</m:t>
                            </m:r>
                          </m:sup>
                        </m:sSup>
                      </m:num>
                      <m:den>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𝑒</m:t>
                            </m:r>
                          </m:e>
                          <m:sup>
                            <m:r>
                              <a:rPr lang="en-GB" sz="3600" b="0" i="1" smtClean="0">
                                <a:latin typeface="Cambria Math" panose="02040503050406030204" pitchFamily="18" charset="0"/>
                              </a:rPr>
                              <m:t>𝑧</m:t>
                            </m:r>
                          </m:sup>
                        </m:sSup>
                        <m:r>
                          <a:rPr lang="en-GB" sz="3600" b="0" i="1" smtClean="0">
                            <a:latin typeface="Cambria Math" panose="02040503050406030204" pitchFamily="18" charset="0"/>
                          </a:rPr>
                          <m:t>+</m:t>
                        </m:r>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𝑒</m:t>
                            </m:r>
                          </m:e>
                          <m:sup>
                            <m:r>
                              <a:rPr lang="en-GB" sz="3600" b="0" i="1" smtClean="0">
                                <a:latin typeface="Cambria Math" panose="02040503050406030204" pitchFamily="18" charset="0"/>
                              </a:rPr>
                              <m:t>−</m:t>
                            </m:r>
                            <m:r>
                              <a:rPr lang="en-GB" sz="3600" b="0" i="1" smtClean="0">
                                <a:latin typeface="Cambria Math" panose="02040503050406030204" pitchFamily="18" charset="0"/>
                              </a:rPr>
                              <m:t>𝑧</m:t>
                            </m:r>
                          </m:sup>
                        </m:sSup>
                      </m:den>
                    </m:f>
                  </m:oMath>
                </a14:m>
                <a:endParaRPr lang="en-GB" sz="3600" dirty="0"/>
              </a:p>
            </p:txBody>
          </p:sp>
        </mc:Choice>
        <mc:Fallback xmlns="">
          <p:sp>
            <p:nvSpPr>
              <p:cNvPr id="18" name="TextBox 17">
                <a:extLst>
                  <a:ext uri="{FF2B5EF4-FFF2-40B4-BE49-F238E27FC236}">
                    <a16:creationId xmlns:a16="http://schemas.microsoft.com/office/drawing/2014/main" id="{2AA1D421-2CA0-4021-AECD-E87912766E96}"/>
                  </a:ext>
                </a:extLst>
              </p:cNvPr>
              <p:cNvSpPr txBox="1">
                <a:spLocks noRot="1" noChangeAspect="1" noMove="1" noResize="1" noEditPoints="1" noAdjustHandles="1" noChangeArrowheads="1" noChangeShapeType="1" noTextEdit="1"/>
              </p:cNvSpPr>
              <p:nvPr/>
            </p:nvSpPr>
            <p:spPr>
              <a:xfrm>
                <a:off x="7686584" y="5000805"/>
                <a:ext cx="3266856" cy="835934"/>
              </a:xfrm>
              <a:prstGeom prst="rect">
                <a:avLst/>
              </a:prstGeom>
              <a:blipFill>
                <a:blip r:embed="rId5"/>
                <a:stretch>
                  <a:fillRect l="-8582" b="-19708"/>
                </a:stretch>
              </a:blipFill>
            </p:spPr>
            <p:txBody>
              <a:bodyPr/>
              <a:lstStyle/>
              <a:p>
                <a:r>
                  <a:rPr lang="en-GB">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95843" y="1026199"/>
            <a:ext cx="10515600" cy="689932"/>
          </a:xfrm>
          <a:prstGeom prst="rect">
            <a:avLst/>
          </a:prstGeom>
        </p:spPr>
        <p:txBody>
          <a:bodyPr vert="horz" wrap="square" lIns="0" tIns="12700" rIns="0" bIns="0" rtlCol="0">
            <a:spAutoFit/>
          </a:bodyPr>
          <a:lstStyle/>
          <a:p>
            <a:pPr marL="12700">
              <a:lnSpc>
                <a:spcPct val="100000"/>
              </a:lnSpc>
              <a:spcBef>
                <a:spcPts val="100"/>
              </a:spcBef>
            </a:pPr>
            <a:r>
              <a:rPr spc="-15" dirty="0"/>
              <a:t>Activation</a:t>
            </a:r>
            <a:r>
              <a:rPr spc="-25" dirty="0"/>
              <a:t> </a:t>
            </a:r>
            <a:r>
              <a:rPr spc="-5" dirty="0"/>
              <a:t>Functions</a:t>
            </a:r>
            <a:r>
              <a:rPr lang="en-GB" spc="-5" dirty="0"/>
              <a:t> - Linear</a:t>
            </a:r>
            <a:endParaRPr spc="-5" dirty="0"/>
          </a:p>
        </p:txBody>
      </p:sp>
      <p:pic>
        <p:nvPicPr>
          <p:cNvPr id="4" name="object 4"/>
          <p:cNvPicPr/>
          <p:nvPr/>
        </p:nvPicPr>
        <p:blipFill>
          <a:blip r:embed="rId2" cstate="print"/>
          <a:stretch>
            <a:fillRect/>
          </a:stretch>
        </p:blipFill>
        <p:spPr>
          <a:xfrm>
            <a:off x="4659142" y="2013332"/>
            <a:ext cx="2838521" cy="2831334"/>
          </a:xfrm>
          <a:prstGeom prst="rect">
            <a:avLst/>
          </a:prstGeom>
        </p:spPr>
      </p:pic>
      <p:pic>
        <p:nvPicPr>
          <p:cNvPr id="9" name="object 9"/>
          <p:cNvPicPr/>
          <p:nvPr/>
        </p:nvPicPr>
        <p:blipFill>
          <a:blip r:embed="rId3" cstate="print"/>
          <a:stretch>
            <a:fillRect/>
          </a:stretch>
        </p:blipFill>
        <p:spPr>
          <a:xfrm>
            <a:off x="345736" y="2012279"/>
            <a:ext cx="2826746" cy="2831334"/>
          </a:xfrm>
          <a:prstGeom prst="rect">
            <a:avLst/>
          </a:prstGeom>
        </p:spPr>
      </p:pic>
      <p:sp>
        <p:nvSpPr>
          <p:cNvPr id="10" name="object 10"/>
          <p:cNvSpPr/>
          <p:nvPr/>
        </p:nvSpPr>
        <p:spPr>
          <a:xfrm>
            <a:off x="1373466" y="5112184"/>
            <a:ext cx="725805" cy="282575"/>
          </a:xfrm>
          <a:custGeom>
            <a:avLst/>
            <a:gdLst/>
            <a:ahLst/>
            <a:cxnLst/>
            <a:rect l="l" t="t" r="r" b="b"/>
            <a:pathLst>
              <a:path w="725805" h="282575">
                <a:moveTo>
                  <a:pt x="635727" y="0"/>
                </a:moveTo>
                <a:lnTo>
                  <a:pt x="631709" y="11459"/>
                </a:lnTo>
                <a:lnTo>
                  <a:pt x="648052" y="18552"/>
                </a:lnTo>
                <a:lnTo>
                  <a:pt x="662107" y="28370"/>
                </a:lnTo>
                <a:lnTo>
                  <a:pt x="690645" y="73878"/>
                </a:lnTo>
                <a:lnTo>
                  <a:pt x="698979" y="115662"/>
                </a:lnTo>
                <a:lnTo>
                  <a:pt x="700021" y="139749"/>
                </a:lnTo>
                <a:lnTo>
                  <a:pt x="698975" y="164649"/>
                </a:lnTo>
                <a:lnTo>
                  <a:pt x="690604" y="207586"/>
                </a:lnTo>
                <a:lnTo>
                  <a:pt x="662126" y="253825"/>
                </a:lnTo>
                <a:lnTo>
                  <a:pt x="632156" y="270866"/>
                </a:lnTo>
                <a:lnTo>
                  <a:pt x="635727" y="282326"/>
                </a:lnTo>
                <a:lnTo>
                  <a:pt x="674237" y="264262"/>
                </a:lnTo>
                <a:lnTo>
                  <a:pt x="702552" y="232990"/>
                </a:lnTo>
                <a:lnTo>
                  <a:pt x="719965" y="191113"/>
                </a:lnTo>
                <a:lnTo>
                  <a:pt x="725769" y="141236"/>
                </a:lnTo>
                <a:lnTo>
                  <a:pt x="724313" y="115354"/>
                </a:lnTo>
                <a:lnTo>
                  <a:pt x="712667" y="69478"/>
                </a:lnTo>
                <a:lnTo>
                  <a:pt x="689571" y="32131"/>
                </a:lnTo>
                <a:lnTo>
                  <a:pt x="656196" y="7389"/>
                </a:lnTo>
                <a:lnTo>
                  <a:pt x="635727" y="0"/>
                </a:lnTo>
                <a:close/>
              </a:path>
              <a:path w="725805" h="282575">
                <a:moveTo>
                  <a:pt x="90040" y="0"/>
                </a:moveTo>
                <a:lnTo>
                  <a:pt x="51624" y="18100"/>
                </a:lnTo>
                <a:lnTo>
                  <a:pt x="23291" y="49484"/>
                </a:lnTo>
                <a:lnTo>
                  <a:pt x="5822" y="91435"/>
                </a:lnTo>
                <a:lnTo>
                  <a:pt x="0" y="141236"/>
                </a:lnTo>
                <a:lnTo>
                  <a:pt x="1451" y="167175"/>
                </a:lnTo>
                <a:lnTo>
                  <a:pt x="13059" y="213051"/>
                </a:lnTo>
                <a:lnTo>
                  <a:pt x="36100" y="250277"/>
                </a:lnTo>
                <a:lnTo>
                  <a:pt x="69511" y="274945"/>
                </a:lnTo>
                <a:lnTo>
                  <a:pt x="90040" y="282326"/>
                </a:lnTo>
                <a:lnTo>
                  <a:pt x="93612" y="270866"/>
                </a:lnTo>
                <a:lnTo>
                  <a:pt x="77525" y="263741"/>
                </a:lnTo>
                <a:lnTo>
                  <a:pt x="63642" y="253825"/>
                </a:lnTo>
                <a:lnTo>
                  <a:pt x="35165" y="207586"/>
                </a:lnTo>
                <a:lnTo>
                  <a:pt x="26793" y="164649"/>
                </a:lnTo>
                <a:lnTo>
                  <a:pt x="25746" y="139749"/>
                </a:lnTo>
                <a:lnTo>
                  <a:pt x="26793" y="115662"/>
                </a:lnTo>
                <a:lnTo>
                  <a:pt x="35165" y="73878"/>
                </a:lnTo>
                <a:lnTo>
                  <a:pt x="63754" y="28370"/>
                </a:lnTo>
                <a:lnTo>
                  <a:pt x="94060" y="11459"/>
                </a:lnTo>
                <a:lnTo>
                  <a:pt x="90040" y="0"/>
                </a:lnTo>
                <a:close/>
              </a:path>
            </a:pathLst>
          </a:custGeom>
          <a:solidFill>
            <a:srgbClr val="000000"/>
          </a:solidFill>
        </p:spPr>
        <p:txBody>
          <a:bodyPr wrap="square" lIns="0" tIns="0" rIns="0" bIns="0" rtlCol="0"/>
          <a:lstStyle/>
          <a:p>
            <a:endParaRPr/>
          </a:p>
        </p:txBody>
      </p:sp>
      <p:sp>
        <p:nvSpPr>
          <p:cNvPr id="11" name="object 11"/>
          <p:cNvSpPr txBox="1"/>
          <p:nvPr/>
        </p:nvSpPr>
        <p:spPr>
          <a:xfrm>
            <a:off x="493873" y="5022596"/>
            <a:ext cx="1513205" cy="391160"/>
          </a:xfrm>
          <a:prstGeom prst="rect">
            <a:avLst/>
          </a:prstGeom>
        </p:spPr>
        <p:txBody>
          <a:bodyPr vert="horz" wrap="square" lIns="0" tIns="12700" rIns="0" bIns="0" rtlCol="0">
            <a:spAutoFit/>
          </a:bodyPr>
          <a:lstStyle/>
          <a:p>
            <a:pPr marL="12700">
              <a:lnSpc>
                <a:spcPct val="100000"/>
              </a:lnSpc>
              <a:spcBef>
                <a:spcPts val="100"/>
              </a:spcBef>
              <a:tabLst>
                <a:tab pos="979169" algn="l"/>
              </a:tabLst>
            </a:pPr>
            <a:r>
              <a:rPr sz="2400" dirty="0">
                <a:latin typeface="Cambria Math"/>
                <a:cs typeface="Cambria Math"/>
              </a:rPr>
              <a:t>𝑙𝑖</a:t>
            </a:r>
            <a:r>
              <a:rPr sz="2400" spc="-5" dirty="0">
                <a:latin typeface="Cambria Math"/>
                <a:cs typeface="Cambria Math"/>
              </a:rPr>
              <a:t>𝑛𝑒</a:t>
            </a:r>
            <a:r>
              <a:rPr sz="2400" dirty="0">
                <a:latin typeface="Cambria Math"/>
                <a:cs typeface="Cambria Math"/>
              </a:rPr>
              <a:t>𝑎𝑟	</a:t>
            </a:r>
            <a:r>
              <a:rPr sz="2400" spc="40" dirty="0">
                <a:latin typeface="Cambria Math"/>
                <a:cs typeface="Cambria Math"/>
              </a:rPr>
              <a:t>𝑧</a:t>
            </a:r>
            <a:r>
              <a:rPr sz="2400" dirty="0">
                <a:latin typeface="Cambria Math"/>
                <a:cs typeface="Cambria Math"/>
              </a:rPr>
              <a:t>,</a:t>
            </a:r>
            <a:r>
              <a:rPr sz="2400" spc="-135" dirty="0">
                <a:latin typeface="Cambria Math"/>
                <a:cs typeface="Cambria Math"/>
              </a:rPr>
              <a:t> </a:t>
            </a:r>
            <a:r>
              <a:rPr sz="2400" dirty="0">
                <a:latin typeface="Cambria Math"/>
                <a:cs typeface="Cambria Math"/>
              </a:rPr>
              <a:t>𝑚</a:t>
            </a:r>
            <a:endParaRPr sz="2400">
              <a:latin typeface="Cambria Math"/>
              <a:cs typeface="Cambria Math"/>
            </a:endParaRPr>
          </a:p>
        </p:txBody>
      </p:sp>
      <p:sp>
        <p:nvSpPr>
          <p:cNvPr id="12" name="object 12"/>
          <p:cNvSpPr txBox="1"/>
          <p:nvPr/>
        </p:nvSpPr>
        <p:spPr>
          <a:xfrm>
            <a:off x="2197958" y="5022596"/>
            <a:ext cx="1095375" cy="391160"/>
          </a:xfrm>
          <a:prstGeom prst="rect">
            <a:avLst/>
          </a:prstGeom>
        </p:spPr>
        <p:txBody>
          <a:bodyPr vert="horz" wrap="square" lIns="0" tIns="12700" rIns="0" bIns="0" rtlCol="0">
            <a:spAutoFit/>
          </a:bodyPr>
          <a:lstStyle/>
          <a:p>
            <a:pPr marL="12700">
              <a:lnSpc>
                <a:spcPct val="100000"/>
              </a:lnSpc>
              <a:spcBef>
                <a:spcPts val="100"/>
              </a:spcBef>
              <a:tabLst>
                <a:tab pos="611505" algn="l"/>
              </a:tabLst>
            </a:pPr>
            <a:r>
              <a:rPr sz="2400" dirty="0">
                <a:latin typeface="Cambria Math"/>
                <a:cs typeface="Cambria Math"/>
              </a:rPr>
              <a:t>=</a:t>
            </a:r>
            <a:r>
              <a:rPr sz="2400" spc="130" dirty="0">
                <a:latin typeface="Cambria Math"/>
                <a:cs typeface="Cambria Math"/>
              </a:rPr>
              <a:t> </a:t>
            </a:r>
            <a:r>
              <a:rPr sz="2400" dirty="0">
                <a:latin typeface="Cambria Math"/>
                <a:cs typeface="Cambria Math"/>
              </a:rPr>
              <a:t>𝑧	∗</a:t>
            </a:r>
            <a:r>
              <a:rPr sz="2400" spc="-80" dirty="0">
                <a:latin typeface="Cambria Math"/>
                <a:cs typeface="Cambria Math"/>
              </a:rPr>
              <a:t> </a:t>
            </a:r>
            <a:r>
              <a:rPr sz="2400" dirty="0">
                <a:latin typeface="Cambria Math"/>
                <a:cs typeface="Cambria Math"/>
              </a:rPr>
              <a:t>𝑚</a:t>
            </a:r>
            <a:endParaRPr sz="2400">
              <a:latin typeface="Cambria Math"/>
              <a:cs typeface="Cambria Math"/>
            </a:endParaRPr>
          </a:p>
        </p:txBody>
      </p:sp>
      <p:sp>
        <p:nvSpPr>
          <p:cNvPr id="13" name="object 13"/>
          <p:cNvSpPr txBox="1"/>
          <p:nvPr/>
        </p:nvSpPr>
        <p:spPr>
          <a:xfrm>
            <a:off x="4636461" y="1614332"/>
            <a:ext cx="709930" cy="369570"/>
          </a:xfrm>
          <a:prstGeom prst="rect">
            <a:avLst/>
          </a:prstGeom>
          <a:solidFill>
            <a:srgbClr val="FFFFFF"/>
          </a:solidFill>
        </p:spPr>
        <p:txBody>
          <a:bodyPr vert="horz" wrap="square" lIns="0" tIns="31115" rIns="0" bIns="0" rtlCol="0">
            <a:spAutoFit/>
          </a:bodyPr>
          <a:lstStyle/>
          <a:p>
            <a:pPr marL="120014">
              <a:lnSpc>
                <a:spcPct val="100000"/>
              </a:lnSpc>
              <a:spcBef>
                <a:spcPts val="245"/>
              </a:spcBef>
            </a:pPr>
            <a:r>
              <a:rPr sz="1800" spc="-5" dirty="0">
                <a:latin typeface="Cambria Math"/>
                <a:cs typeface="Cambria Math"/>
              </a:rPr>
              <a:t>𝑅𝑒𝑙𝑢</a:t>
            </a:r>
            <a:endParaRPr sz="1800">
              <a:latin typeface="Cambria Math"/>
              <a:cs typeface="Cambria Math"/>
            </a:endParaRPr>
          </a:p>
        </p:txBody>
      </p:sp>
      <p:sp>
        <p:nvSpPr>
          <p:cNvPr id="14" name="object 14"/>
          <p:cNvSpPr txBox="1"/>
          <p:nvPr/>
        </p:nvSpPr>
        <p:spPr>
          <a:xfrm>
            <a:off x="250797" y="1622943"/>
            <a:ext cx="923925" cy="369570"/>
          </a:xfrm>
          <a:prstGeom prst="rect">
            <a:avLst/>
          </a:prstGeom>
          <a:solidFill>
            <a:srgbClr val="FFFFFF"/>
          </a:solidFill>
        </p:spPr>
        <p:txBody>
          <a:bodyPr vert="horz" wrap="square" lIns="0" tIns="31750" rIns="0" bIns="0" rtlCol="0">
            <a:spAutoFit/>
          </a:bodyPr>
          <a:lstStyle/>
          <a:p>
            <a:pPr marL="121285">
              <a:lnSpc>
                <a:spcPct val="100000"/>
              </a:lnSpc>
              <a:spcBef>
                <a:spcPts val="250"/>
              </a:spcBef>
            </a:pPr>
            <a:r>
              <a:rPr sz="1800" dirty="0">
                <a:latin typeface="Cambria Math"/>
                <a:cs typeface="Cambria Math"/>
              </a:rPr>
              <a:t>𝐿𝑖𝑛𝑒𝑎𝑟</a:t>
            </a:r>
            <a:endParaRPr sz="1800">
              <a:latin typeface="Cambria Math"/>
              <a:cs typeface="Cambria Math"/>
            </a:endParaRPr>
          </a:p>
        </p:txBody>
      </p:sp>
      <p:pic>
        <p:nvPicPr>
          <p:cNvPr id="15" name="object 15"/>
          <p:cNvPicPr/>
          <p:nvPr/>
        </p:nvPicPr>
        <p:blipFill>
          <a:blip r:embed="rId4" cstate="print"/>
          <a:stretch>
            <a:fillRect/>
          </a:stretch>
        </p:blipFill>
        <p:spPr>
          <a:xfrm>
            <a:off x="8591590" y="2013332"/>
            <a:ext cx="2838521" cy="2838521"/>
          </a:xfrm>
          <a:prstGeom prst="rect">
            <a:avLst/>
          </a:prstGeom>
        </p:spPr>
      </p:pic>
      <p:sp>
        <p:nvSpPr>
          <p:cNvPr id="21" name="object 21"/>
          <p:cNvSpPr txBox="1"/>
          <p:nvPr/>
        </p:nvSpPr>
        <p:spPr>
          <a:xfrm>
            <a:off x="8492597" y="1457040"/>
            <a:ext cx="1332230" cy="369570"/>
          </a:xfrm>
          <a:prstGeom prst="rect">
            <a:avLst/>
          </a:prstGeom>
          <a:solidFill>
            <a:srgbClr val="FFFFFF"/>
          </a:solidFill>
        </p:spPr>
        <p:txBody>
          <a:bodyPr vert="horz" wrap="square" lIns="0" tIns="33020" rIns="0" bIns="0" rtlCol="0">
            <a:spAutoFit/>
          </a:bodyPr>
          <a:lstStyle/>
          <a:p>
            <a:pPr marL="123189">
              <a:lnSpc>
                <a:spcPct val="100000"/>
              </a:lnSpc>
              <a:spcBef>
                <a:spcPts val="260"/>
              </a:spcBef>
            </a:pPr>
            <a:r>
              <a:rPr sz="1800" spc="-5" dirty="0">
                <a:latin typeface="Cambria Math"/>
                <a:cs typeface="Cambria Math"/>
              </a:rPr>
              <a:t>𝐿𝑒𝑎𝑘𝑦𝑅𝑒𝑙𝑢</a:t>
            </a:r>
            <a:endParaRPr sz="1800">
              <a:latin typeface="Cambria Math"/>
              <a:cs typeface="Cambria Math"/>
            </a:endParaRPr>
          </a:p>
        </p:txBody>
      </p:sp>
      <p:sp>
        <p:nvSpPr>
          <p:cNvPr id="22" name="object 22"/>
          <p:cNvSpPr/>
          <p:nvPr/>
        </p:nvSpPr>
        <p:spPr>
          <a:xfrm>
            <a:off x="5417375" y="5027231"/>
            <a:ext cx="352425" cy="282575"/>
          </a:xfrm>
          <a:custGeom>
            <a:avLst/>
            <a:gdLst/>
            <a:ahLst/>
            <a:cxnLst/>
            <a:rect l="l" t="t" r="r" b="b"/>
            <a:pathLst>
              <a:path w="352425" h="282575">
                <a:moveTo>
                  <a:pt x="262220" y="0"/>
                </a:moveTo>
                <a:lnTo>
                  <a:pt x="258202" y="11459"/>
                </a:lnTo>
                <a:lnTo>
                  <a:pt x="274545" y="18552"/>
                </a:lnTo>
                <a:lnTo>
                  <a:pt x="288600" y="28370"/>
                </a:lnTo>
                <a:lnTo>
                  <a:pt x="317138" y="73879"/>
                </a:lnTo>
                <a:lnTo>
                  <a:pt x="325472" y="115662"/>
                </a:lnTo>
                <a:lnTo>
                  <a:pt x="326514" y="139749"/>
                </a:lnTo>
                <a:lnTo>
                  <a:pt x="325468" y="164650"/>
                </a:lnTo>
                <a:lnTo>
                  <a:pt x="317097" y="207587"/>
                </a:lnTo>
                <a:lnTo>
                  <a:pt x="288618" y="253826"/>
                </a:lnTo>
                <a:lnTo>
                  <a:pt x="258649" y="270867"/>
                </a:lnTo>
                <a:lnTo>
                  <a:pt x="262220" y="282326"/>
                </a:lnTo>
                <a:lnTo>
                  <a:pt x="300730" y="264262"/>
                </a:lnTo>
                <a:lnTo>
                  <a:pt x="329044" y="232990"/>
                </a:lnTo>
                <a:lnTo>
                  <a:pt x="346457" y="191113"/>
                </a:lnTo>
                <a:lnTo>
                  <a:pt x="352262" y="141237"/>
                </a:lnTo>
                <a:lnTo>
                  <a:pt x="350806" y="115355"/>
                </a:lnTo>
                <a:lnTo>
                  <a:pt x="339160" y="69479"/>
                </a:lnTo>
                <a:lnTo>
                  <a:pt x="316064" y="32132"/>
                </a:lnTo>
                <a:lnTo>
                  <a:pt x="282689" y="7390"/>
                </a:lnTo>
                <a:lnTo>
                  <a:pt x="262220" y="0"/>
                </a:lnTo>
                <a:close/>
              </a:path>
              <a:path w="352425" h="282575">
                <a:moveTo>
                  <a:pt x="90040" y="0"/>
                </a:moveTo>
                <a:lnTo>
                  <a:pt x="51624" y="18101"/>
                </a:lnTo>
                <a:lnTo>
                  <a:pt x="23291" y="49485"/>
                </a:lnTo>
                <a:lnTo>
                  <a:pt x="5822" y="91436"/>
                </a:lnTo>
                <a:lnTo>
                  <a:pt x="0" y="141237"/>
                </a:lnTo>
                <a:lnTo>
                  <a:pt x="1450" y="167175"/>
                </a:lnTo>
                <a:lnTo>
                  <a:pt x="13059" y="213052"/>
                </a:lnTo>
                <a:lnTo>
                  <a:pt x="36099" y="250277"/>
                </a:lnTo>
                <a:lnTo>
                  <a:pt x="69511" y="274945"/>
                </a:lnTo>
                <a:lnTo>
                  <a:pt x="90040" y="282326"/>
                </a:lnTo>
                <a:lnTo>
                  <a:pt x="93612" y="270867"/>
                </a:lnTo>
                <a:lnTo>
                  <a:pt x="77525" y="263741"/>
                </a:lnTo>
                <a:lnTo>
                  <a:pt x="63642" y="253826"/>
                </a:lnTo>
                <a:lnTo>
                  <a:pt x="35165" y="207587"/>
                </a:lnTo>
                <a:lnTo>
                  <a:pt x="26793" y="164650"/>
                </a:lnTo>
                <a:lnTo>
                  <a:pt x="25746" y="139749"/>
                </a:lnTo>
                <a:lnTo>
                  <a:pt x="26793" y="115662"/>
                </a:lnTo>
                <a:lnTo>
                  <a:pt x="35165" y="73879"/>
                </a:lnTo>
                <a:lnTo>
                  <a:pt x="63754" y="28370"/>
                </a:lnTo>
                <a:lnTo>
                  <a:pt x="94058" y="11459"/>
                </a:lnTo>
                <a:lnTo>
                  <a:pt x="90040" y="0"/>
                </a:lnTo>
                <a:close/>
              </a:path>
            </a:pathLst>
          </a:custGeom>
          <a:solidFill>
            <a:srgbClr val="000000"/>
          </a:solidFill>
        </p:spPr>
        <p:txBody>
          <a:bodyPr wrap="square" lIns="0" tIns="0" rIns="0" bIns="0" rtlCol="0"/>
          <a:lstStyle/>
          <a:p>
            <a:endParaRPr/>
          </a:p>
        </p:txBody>
      </p:sp>
      <p:sp>
        <p:nvSpPr>
          <p:cNvPr id="23" name="object 23"/>
          <p:cNvSpPr txBox="1"/>
          <p:nvPr/>
        </p:nvSpPr>
        <p:spPr>
          <a:xfrm>
            <a:off x="4754188" y="4938330"/>
            <a:ext cx="923290" cy="391160"/>
          </a:xfrm>
          <a:prstGeom prst="rect">
            <a:avLst/>
          </a:prstGeom>
        </p:spPr>
        <p:txBody>
          <a:bodyPr vert="horz" wrap="square" lIns="0" tIns="12700" rIns="0" bIns="0" rtlCol="0">
            <a:spAutoFit/>
          </a:bodyPr>
          <a:lstStyle/>
          <a:p>
            <a:pPr marL="12700">
              <a:lnSpc>
                <a:spcPct val="100000"/>
              </a:lnSpc>
              <a:spcBef>
                <a:spcPts val="100"/>
              </a:spcBef>
              <a:tabLst>
                <a:tab pos="762635" algn="l"/>
              </a:tabLst>
            </a:pPr>
            <a:r>
              <a:rPr sz="2400" spc="-5" dirty="0">
                <a:latin typeface="Cambria Math"/>
                <a:cs typeface="Cambria Math"/>
              </a:rPr>
              <a:t>𝑅𝑒</a:t>
            </a:r>
            <a:r>
              <a:rPr sz="2400" dirty="0">
                <a:latin typeface="Cambria Math"/>
                <a:cs typeface="Cambria Math"/>
              </a:rPr>
              <a:t>𝑙𝑢	𝑧</a:t>
            </a:r>
          </a:p>
        </p:txBody>
      </p:sp>
      <p:sp>
        <p:nvSpPr>
          <p:cNvPr id="24" name="object 24"/>
          <p:cNvSpPr txBox="1"/>
          <p:nvPr/>
        </p:nvSpPr>
        <p:spPr>
          <a:xfrm>
            <a:off x="5868359" y="4938330"/>
            <a:ext cx="15754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30" dirty="0">
                <a:latin typeface="Cambria Math"/>
                <a:cs typeface="Cambria Math"/>
              </a:rPr>
              <a:t> </a:t>
            </a:r>
            <a:r>
              <a:rPr sz="2400" dirty="0">
                <a:latin typeface="Cambria Math"/>
                <a:cs typeface="Cambria Math"/>
              </a:rPr>
              <a:t>max(</a:t>
            </a:r>
            <a:r>
              <a:rPr sz="2400" spc="-5" dirty="0">
                <a:latin typeface="Cambria Math"/>
                <a:cs typeface="Cambria Math"/>
              </a:rPr>
              <a:t>0</a:t>
            </a:r>
            <a:r>
              <a:rPr sz="2400" dirty="0">
                <a:latin typeface="Cambria Math"/>
                <a:cs typeface="Cambria Math"/>
              </a:rPr>
              <a:t>,</a:t>
            </a:r>
            <a:r>
              <a:rPr sz="2400" spc="-135" dirty="0">
                <a:latin typeface="Cambria Math"/>
                <a:cs typeface="Cambria Math"/>
              </a:rPr>
              <a:t> </a:t>
            </a:r>
            <a:r>
              <a:rPr sz="2400" spc="40" dirty="0">
                <a:latin typeface="Cambria Math"/>
                <a:cs typeface="Cambria Math"/>
              </a:rPr>
              <a:t>𝑧</a:t>
            </a:r>
            <a:r>
              <a:rPr sz="2400" dirty="0">
                <a:latin typeface="Cambria Math"/>
                <a:cs typeface="Cambria Math"/>
              </a:rPr>
              <a:t>)</a:t>
            </a:r>
          </a:p>
        </p:txBody>
      </p:sp>
      <p:sp>
        <p:nvSpPr>
          <p:cNvPr id="25" name="object 25"/>
          <p:cNvSpPr/>
          <p:nvPr/>
        </p:nvSpPr>
        <p:spPr>
          <a:xfrm>
            <a:off x="4114800" y="1623223"/>
            <a:ext cx="0" cy="4869815"/>
          </a:xfrm>
          <a:custGeom>
            <a:avLst/>
            <a:gdLst/>
            <a:ahLst/>
            <a:cxnLst/>
            <a:rect l="l" t="t" r="r" b="b"/>
            <a:pathLst>
              <a:path h="4869815">
                <a:moveTo>
                  <a:pt x="0" y="4869651"/>
                </a:moveTo>
                <a:lnTo>
                  <a:pt x="1" y="0"/>
                </a:lnTo>
              </a:path>
            </a:pathLst>
          </a:custGeom>
          <a:ln w="63500">
            <a:solidFill>
              <a:srgbClr val="44546A"/>
            </a:solidFill>
          </a:ln>
        </p:spPr>
        <p:txBody>
          <a:bodyPr wrap="square" lIns="0" tIns="0" rIns="0" bIns="0" rtlCol="0"/>
          <a:lstStyle/>
          <a:p>
            <a:endParaRPr/>
          </a:p>
        </p:txBody>
      </p:sp>
      <p:sp>
        <p:nvSpPr>
          <p:cNvPr id="26" name="object 26"/>
          <p:cNvSpPr/>
          <p:nvPr/>
        </p:nvSpPr>
        <p:spPr>
          <a:xfrm>
            <a:off x="9902711" y="5034918"/>
            <a:ext cx="352425" cy="282575"/>
          </a:xfrm>
          <a:custGeom>
            <a:avLst/>
            <a:gdLst/>
            <a:ahLst/>
            <a:cxnLst/>
            <a:rect l="l" t="t" r="r" b="b"/>
            <a:pathLst>
              <a:path w="352425" h="282575">
                <a:moveTo>
                  <a:pt x="262220" y="0"/>
                </a:moveTo>
                <a:lnTo>
                  <a:pt x="258202" y="11459"/>
                </a:lnTo>
                <a:lnTo>
                  <a:pt x="274545" y="18552"/>
                </a:lnTo>
                <a:lnTo>
                  <a:pt x="288600" y="28370"/>
                </a:lnTo>
                <a:lnTo>
                  <a:pt x="317138" y="73879"/>
                </a:lnTo>
                <a:lnTo>
                  <a:pt x="325472" y="115662"/>
                </a:lnTo>
                <a:lnTo>
                  <a:pt x="326514" y="139749"/>
                </a:lnTo>
                <a:lnTo>
                  <a:pt x="325468" y="164650"/>
                </a:lnTo>
                <a:lnTo>
                  <a:pt x="317097" y="207587"/>
                </a:lnTo>
                <a:lnTo>
                  <a:pt x="288619" y="253826"/>
                </a:lnTo>
                <a:lnTo>
                  <a:pt x="258649" y="270867"/>
                </a:lnTo>
                <a:lnTo>
                  <a:pt x="262220" y="282326"/>
                </a:lnTo>
                <a:lnTo>
                  <a:pt x="300730" y="264262"/>
                </a:lnTo>
                <a:lnTo>
                  <a:pt x="329045" y="232990"/>
                </a:lnTo>
                <a:lnTo>
                  <a:pt x="346458" y="191113"/>
                </a:lnTo>
                <a:lnTo>
                  <a:pt x="352262" y="141237"/>
                </a:lnTo>
                <a:lnTo>
                  <a:pt x="350806" y="115355"/>
                </a:lnTo>
                <a:lnTo>
                  <a:pt x="339160" y="69479"/>
                </a:lnTo>
                <a:lnTo>
                  <a:pt x="316064" y="32132"/>
                </a:lnTo>
                <a:lnTo>
                  <a:pt x="282689" y="7390"/>
                </a:lnTo>
                <a:lnTo>
                  <a:pt x="262220" y="0"/>
                </a:lnTo>
                <a:close/>
              </a:path>
              <a:path w="352425" h="282575">
                <a:moveTo>
                  <a:pt x="90040" y="0"/>
                </a:moveTo>
                <a:lnTo>
                  <a:pt x="51624" y="18101"/>
                </a:lnTo>
                <a:lnTo>
                  <a:pt x="23291" y="49485"/>
                </a:lnTo>
                <a:lnTo>
                  <a:pt x="5822" y="91436"/>
                </a:lnTo>
                <a:lnTo>
                  <a:pt x="0" y="141237"/>
                </a:lnTo>
                <a:lnTo>
                  <a:pt x="1451" y="167175"/>
                </a:lnTo>
                <a:lnTo>
                  <a:pt x="13059" y="213052"/>
                </a:lnTo>
                <a:lnTo>
                  <a:pt x="36100" y="250277"/>
                </a:lnTo>
                <a:lnTo>
                  <a:pt x="69511" y="274946"/>
                </a:lnTo>
                <a:lnTo>
                  <a:pt x="90040" y="282326"/>
                </a:lnTo>
                <a:lnTo>
                  <a:pt x="93612" y="270867"/>
                </a:lnTo>
                <a:lnTo>
                  <a:pt x="77525" y="263741"/>
                </a:lnTo>
                <a:lnTo>
                  <a:pt x="63642" y="253826"/>
                </a:lnTo>
                <a:lnTo>
                  <a:pt x="35165" y="207587"/>
                </a:lnTo>
                <a:lnTo>
                  <a:pt x="26793" y="164650"/>
                </a:lnTo>
                <a:lnTo>
                  <a:pt x="25746" y="139749"/>
                </a:lnTo>
                <a:lnTo>
                  <a:pt x="26793" y="115662"/>
                </a:lnTo>
                <a:lnTo>
                  <a:pt x="35165" y="73879"/>
                </a:lnTo>
                <a:lnTo>
                  <a:pt x="63753" y="28370"/>
                </a:lnTo>
                <a:lnTo>
                  <a:pt x="94058" y="11459"/>
                </a:lnTo>
                <a:lnTo>
                  <a:pt x="90040" y="0"/>
                </a:lnTo>
                <a:close/>
              </a:path>
            </a:pathLst>
          </a:custGeom>
          <a:solidFill>
            <a:srgbClr val="000000"/>
          </a:solidFill>
        </p:spPr>
        <p:txBody>
          <a:bodyPr wrap="square" lIns="0" tIns="0" rIns="0" bIns="0" rtlCol="0"/>
          <a:lstStyle/>
          <a:p>
            <a:endParaRPr/>
          </a:p>
        </p:txBody>
      </p:sp>
      <p:sp>
        <p:nvSpPr>
          <p:cNvPr id="27" name="object 27"/>
          <p:cNvSpPr txBox="1"/>
          <p:nvPr/>
        </p:nvSpPr>
        <p:spPr>
          <a:xfrm>
            <a:off x="8418786" y="4944231"/>
            <a:ext cx="1743710" cy="391160"/>
          </a:xfrm>
          <a:prstGeom prst="rect">
            <a:avLst/>
          </a:prstGeom>
        </p:spPr>
        <p:txBody>
          <a:bodyPr vert="horz" wrap="square" lIns="0" tIns="12700" rIns="0" bIns="0" rtlCol="0">
            <a:spAutoFit/>
          </a:bodyPr>
          <a:lstStyle/>
          <a:p>
            <a:pPr marL="12700">
              <a:lnSpc>
                <a:spcPct val="100000"/>
              </a:lnSpc>
              <a:spcBef>
                <a:spcPts val="100"/>
              </a:spcBef>
              <a:tabLst>
                <a:tab pos="1583055" algn="l"/>
              </a:tabLst>
            </a:pPr>
            <a:r>
              <a:rPr sz="2400" spc="-5" dirty="0">
                <a:latin typeface="Cambria Math"/>
                <a:cs typeface="Cambria Math"/>
              </a:rPr>
              <a:t>𝐿𝑒</a:t>
            </a:r>
            <a:r>
              <a:rPr sz="2400" dirty="0">
                <a:latin typeface="Cambria Math"/>
                <a:cs typeface="Cambria Math"/>
              </a:rPr>
              <a:t>𝑎𝑘</a:t>
            </a:r>
            <a:r>
              <a:rPr sz="2400" spc="-10" dirty="0">
                <a:latin typeface="Cambria Math"/>
                <a:cs typeface="Cambria Math"/>
              </a:rPr>
              <a:t>𝑦</a:t>
            </a:r>
            <a:r>
              <a:rPr sz="2400" spc="-5" dirty="0">
                <a:latin typeface="Cambria Math"/>
                <a:cs typeface="Cambria Math"/>
              </a:rPr>
              <a:t>𝑅𝑒</a:t>
            </a:r>
            <a:r>
              <a:rPr sz="2400" spc="5" dirty="0">
                <a:latin typeface="Cambria Math"/>
                <a:cs typeface="Cambria Math"/>
              </a:rPr>
              <a:t>𝑙</a:t>
            </a:r>
            <a:r>
              <a:rPr sz="2400" dirty="0">
                <a:latin typeface="Cambria Math"/>
                <a:cs typeface="Cambria Math"/>
              </a:rPr>
              <a:t>𝑢	𝑧</a:t>
            </a:r>
          </a:p>
        </p:txBody>
      </p:sp>
      <p:sp>
        <p:nvSpPr>
          <p:cNvPr id="28" name="object 28"/>
          <p:cNvSpPr txBox="1"/>
          <p:nvPr/>
        </p:nvSpPr>
        <p:spPr>
          <a:xfrm>
            <a:off x="10353695" y="4944231"/>
            <a:ext cx="174243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30" dirty="0">
                <a:latin typeface="Cambria Math"/>
                <a:cs typeface="Cambria Math"/>
              </a:rPr>
              <a:t> </a:t>
            </a:r>
            <a:r>
              <a:rPr sz="2400" dirty="0">
                <a:latin typeface="Cambria Math"/>
                <a:cs typeface="Cambria Math"/>
              </a:rPr>
              <a:t>max(</a:t>
            </a:r>
            <a:r>
              <a:rPr sz="2400" spc="-5" dirty="0">
                <a:latin typeface="Cambria Math"/>
                <a:cs typeface="Cambria Math"/>
              </a:rPr>
              <a:t>𝛼</a:t>
            </a:r>
            <a:r>
              <a:rPr sz="2400" spc="40" dirty="0">
                <a:latin typeface="Cambria Math"/>
                <a:cs typeface="Cambria Math"/>
              </a:rPr>
              <a:t>𝑧</a:t>
            </a:r>
            <a:r>
              <a:rPr sz="2400" dirty="0">
                <a:latin typeface="Cambria Math"/>
                <a:cs typeface="Cambria Math"/>
              </a:rPr>
              <a:t>,</a:t>
            </a:r>
            <a:r>
              <a:rPr sz="2400" spc="-135" dirty="0">
                <a:latin typeface="Cambria Math"/>
                <a:cs typeface="Cambria Math"/>
              </a:rPr>
              <a:t> </a:t>
            </a:r>
            <a:r>
              <a:rPr sz="2400" spc="40" dirty="0">
                <a:latin typeface="Cambria Math"/>
                <a:cs typeface="Cambria Math"/>
              </a:rPr>
              <a:t>𝑧</a:t>
            </a:r>
            <a:r>
              <a:rPr sz="2400" dirty="0">
                <a:latin typeface="Cambria Math"/>
                <a:cs typeface="Cambria Math"/>
              </a:rPr>
              <a:t>)</a:t>
            </a:r>
            <a:endParaRPr sz="2400">
              <a:latin typeface="Cambria Math"/>
              <a:cs typeface="Cambria Math"/>
            </a:endParaRPr>
          </a:p>
        </p:txBody>
      </p:sp>
      <p:sp>
        <p:nvSpPr>
          <p:cNvPr id="29" name="object 29"/>
          <p:cNvSpPr txBox="1"/>
          <p:nvPr/>
        </p:nvSpPr>
        <p:spPr>
          <a:xfrm>
            <a:off x="10110059" y="234188"/>
            <a:ext cx="1734820" cy="565150"/>
          </a:xfrm>
          <a:prstGeom prst="rect">
            <a:avLst/>
          </a:prstGeom>
        </p:spPr>
        <p:txBody>
          <a:bodyPr vert="horz" wrap="square" lIns="0" tIns="28575" rIns="0" bIns="0" rtlCol="0">
            <a:spAutoFit/>
          </a:bodyPr>
          <a:lstStyle/>
          <a:p>
            <a:pPr marL="12700" marR="5080">
              <a:lnSpc>
                <a:spcPts val="2090"/>
              </a:lnSpc>
              <a:spcBef>
                <a:spcPts val="225"/>
              </a:spcBef>
            </a:pPr>
            <a:r>
              <a:rPr sz="1800" spc="-5" dirty="0">
                <a:latin typeface="Calibri"/>
                <a:cs typeface="Calibri"/>
              </a:rPr>
              <a:t>[Mass</a:t>
            </a:r>
            <a:r>
              <a:rPr sz="1800" spc="-30" dirty="0">
                <a:latin typeface="Calibri"/>
                <a:cs typeface="Calibri"/>
              </a:rPr>
              <a:t> </a:t>
            </a:r>
            <a:r>
              <a:rPr sz="1800" spc="-5" dirty="0">
                <a:latin typeface="Calibri"/>
                <a:cs typeface="Calibri"/>
              </a:rPr>
              <a:t>et</a:t>
            </a:r>
            <a:r>
              <a:rPr sz="1800" spc="-25" dirty="0">
                <a:latin typeface="Calibri"/>
                <a:cs typeface="Calibri"/>
              </a:rPr>
              <a:t> </a:t>
            </a:r>
            <a:r>
              <a:rPr sz="1800" spc="-5" dirty="0">
                <a:latin typeface="Calibri"/>
                <a:cs typeface="Calibri"/>
              </a:rPr>
              <a:t>al.,</a:t>
            </a:r>
            <a:r>
              <a:rPr sz="1800" spc="-20" dirty="0">
                <a:latin typeface="Calibri"/>
                <a:cs typeface="Calibri"/>
              </a:rPr>
              <a:t> </a:t>
            </a:r>
            <a:r>
              <a:rPr sz="1800" dirty="0">
                <a:latin typeface="Calibri"/>
                <a:cs typeface="Calibri"/>
              </a:rPr>
              <a:t>2013] </a:t>
            </a:r>
            <a:r>
              <a:rPr sz="1800" spc="-390" dirty="0">
                <a:latin typeface="Calibri"/>
                <a:cs typeface="Calibri"/>
              </a:rPr>
              <a:t> </a:t>
            </a:r>
            <a:r>
              <a:rPr sz="1800" spc="-5" dirty="0">
                <a:latin typeface="Calibri"/>
                <a:cs typeface="Calibri"/>
              </a:rPr>
              <a:t>[He et</a:t>
            </a:r>
            <a:r>
              <a:rPr sz="1800" spc="-10" dirty="0">
                <a:latin typeface="Calibri"/>
                <a:cs typeface="Calibri"/>
              </a:rPr>
              <a:t> </a:t>
            </a:r>
            <a:r>
              <a:rPr sz="1800" spc="-5" dirty="0">
                <a:latin typeface="Calibri"/>
                <a:cs typeface="Calibri"/>
              </a:rPr>
              <a:t>al., </a:t>
            </a:r>
            <a:r>
              <a:rPr sz="1800" dirty="0">
                <a:latin typeface="Calibri"/>
                <a:cs typeface="Calibri"/>
              </a:rPr>
              <a:t>2015]</a:t>
            </a:r>
            <a:endParaRPr sz="180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233160" y="1690090"/>
            <a:ext cx="1419860" cy="4625975"/>
          </a:xfrm>
          <a:custGeom>
            <a:avLst/>
            <a:gdLst/>
            <a:ahLst/>
            <a:cxnLst/>
            <a:rect l="l" t="t" r="r" b="b"/>
            <a:pathLst>
              <a:path w="1419859" h="4625975">
                <a:moveTo>
                  <a:pt x="1419331" y="0"/>
                </a:moveTo>
                <a:lnTo>
                  <a:pt x="0" y="0"/>
                </a:lnTo>
                <a:lnTo>
                  <a:pt x="0" y="4625726"/>
                </a:lnTo>
                <a:lnTo>
                  <a:pt x="1419331" y="4625726"/>
                </a:lnTo>
                <a:lnTo>
                  <a:pt x="1419331" y="0"/>
                </a:lnTo>
                <a:close/>
              </a:path>
            </a:pathLst>
          </a:custGeom>
          <a:solidFill>
            <a:srgbClr val="FFFFFF"/>
          </a:solidFill>
        </p:spPr>
        <p:txBody>
          <a:bodyPr wrap="square" lIns="0" tIns="0" rIns="0" bIns="0" rtlCol="0"/>
          <a:lstStyle/>
          <a:p>
            <a:endParaRPr/>
          </a:p>
        </p:txBody>
      </p:sp>
      <p:sp>
        <p:nvSpPr>
          <p:cNvPr id="4" name="object 4"/>
          <p:cNvSpPr/>
          <p:nvPr/>
        </p:nvSpPr>
        <p:spPr>
          <a:xfrm>
            <a:off x="7064785" y="1690090"/>
            <a:ext cx="1973580" cy="4625975"/>
          </a:xfrm>
          <a:custGeom>
            <a:avLst/>
            <a:gdLst/>
            <a:ahLst/>
            <a:cxnLst/>
            <a:rect l="l" t="t" r="r" b="b"/>
            <a:pathLst>
              <a:path w="1973579" h="4625975">
                <a:moveTo>
                  <a:pt x="1973244" y="0"/>
                </a:moveTo>
                <a:lnTo>
                  <a:pt x="0" y="0"/>
                </a:lnTo>
                <a:lnTo>
                  <a:pt x="0" y="4625726"/>
                </a:lnTo>
                <a:lnTo>
                  <a:pt x="1973244" y="4625726"/>
                </a:lnTo>
                <a:lnTo>
                  <a:pt x="1973244" y="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Activated</a:t>
            </a:r>
            <a:r>
              <a:rPr spc="-5" dirty="0"/>
              <a:t> output</a:t>
            </a:r>
            <a:r>
              <a:rPr dirty="0"/>
              <a:t> </a:t>
            </a:r>
            <a:r>
              <a:rPr spc="-25" dirty="0"/>
              <a:t>from</a:t>
            </a:r>
            <a:r>
              <a:rPr spc="-15" dirty="0"/>
              <a:t> </a:t>
            </a:r>
            <a:r>
              <a:rPr spc="-5" dirty="0"/>
              <a:t>the</a:t>
            </a:r>
            <a:r>
              <a:rPr dirty="0"/>
              <a:t> </a:t>
            </a:r>
            <a:r>
              <a:rPr spc="-30" dirty="0"/>
              <a:t>layer</a:t>
            </a:r>
          </a:p>
        </p:txBody>
      </p:sp>
      <p:grpSp>
        <p:nvGrpSpPr>
          <p:cNvPr id="6" name="object 6"/>
          <p:cNvGrpSpPr/>
          <p:nvPr/>
        </p:nvGrpSpPr>
        <p:grpSpPr>
          <a:xfrm>
            <a:off x="3310387" y="2229488"/>
            <a:ext cx="982980" cy="3870325"/>
            <a:chOff x="3310387" y="2229488"/>
            <a:chExt cx="982980" cy="3870325"/>
          </a:xfrm>
        </p:grpSpPr>
        <p:sp>
          <p:nvSpPr>
            <p:cNvPr id="7" name="object 7"/>
            <p:cNvSpPr/>
            <p:nvPr/>
          </p:nvSpPr>
          <p:spPr>
            <a:xfrm>
              <a:off x="3316737" y="2235838"/>
              <a:ext cx="970280" cy="903605"/>
            </a:xfrm>
            <a:custGeom>
              <a:avLst/>
              <a:gdLst/>
              <a:ahLst/>
              <a:cxnLst/>
              <a:rect l="l" t="t" r="r" b="b"/>
              <a:pathLst>
                <a:path w="970279" h="903605">
                  <a:moveTo>
                    <a:pt x="485077" y="0"/>
                  </a:moveTo>
                  <a:lnTo>
                    <a:pt x="435481" y="2331"/>
                  </a:lnTo>
                  <a:lnTo>
                    <a:pt x="387317" y="9175"/>
                  </a:lnTo>
                  <a:lnTo>
                    <a:pt x="340830" y="20304"/>
                  </a:lnTo>
                  <a:lnTo>
                    <a:pt x="296263" y="35490"/>
                  </a:lnTo>
                  <a:lnTo>
                    <a:pt x="253860" y="54508"/>
                  </a:lnTo>
                  <a:lnTo>
                    <a:pt x="213866" y="77130"/>
                  </a:lnTo>
                  <a:lnTo>
                    <a:pt x="176523" y="103129"/>
                  </a:lnTo>
                  <a:lnTo>
                    <a:pt x="142075" y="132277"/>
                  </a:lnTo>
                  <a:lnTo>
                    <a:pt x="110768" y="164349"/>
                  </a:lnTo>
                  <a:lnTo>
                    <a:pt x="82843" y="199117"/>
                  </a:lnTo>
                  <a:lnTo>
                    <a:pt x="58546" y="236353"/>
                  </a:lnTo>
                  <a:lnTo>
                    <a:pt x="38119" y="275831"/>
                  </a:lnTo>
                  <a:lnTo>
                    <a:pt x="21808" y="317325"/>
                  </a:lnTo>
                  <a:lnTo>
                    <a:pt x="9855" y="360606"/>
                  </a:lnTo>
                  <a:lnTo>
                    <a:pt x="2504" y="405448"/>
                  </a:lnTo>
                  <a:lnTo>
                    <a:pt x="0" y="451624"/>
                  </a:lnTo>
                  <a:lnTo>
                    <a:pt x="2504" y="497800"/>
                  </a:lnTo>
                  <a:lnTo>
                    <a:pt x="9855" y="542642"/>
                  </a:lnTo>
                  <a:lnTo>
                    <a:pt x="21808" y="585923"/>
                  </a:lnTo>
                  <a:lnTo>
                    <a:pt x="38119" y="627416"/>
                  </a:lnTo>
                  <a:lnTo>
                    <a:pt x="58546" y="666895"/>
                  </a:lnTo>
                  <a:lnTo>
                    <a:pt x="82843" y="704131"/>
                  </a:lnTo>
                  <a:lnTo>
                    <a:pt x="110768" y="738898"/>
                  </a:lnTo>
                  <a:lnTo>
                    <a:pt x="142075" y="770970"/>
                  </a:lnTo>
                  <a:lnTo>
                    <a:pt x="176523" y="800119"/>
                  </a:lnTo>
                  <a:lnTo>
                    <a:pt x="213866" y="826117"/>
                  </a:lnTo>
                  <a:lnTo>
                    <a:pt x="253860" y="848739"/>
                  </a:lnTo>
                  <a:lnTo>
                    <a:pt x="296263" y="867757"/>
                  </a:lnTo>
                  <a:lnTo>
                    <a:pt x="340830" y="882943"/>
                  </a:lnTo>
                  <a:lnTo>
                    <a:pt x="387317" y="894072"/>
                  </a:lnTo>
                  <a:lnTo>
                    <a:pt x="435481" y="900916"/>
                  </a:lnTo>
                  <a:lnTo>
                    <a:pt x="485077" y="903248"/>
                  </a:lnTo>
                  <a:lnTo>
                    <a:pt x="534674" y="900916"/>
                  </a:lnTo>
                  <a:lnTo>
                    <a:pt x="582837" y="894072"/>
                  </a:lnTo>
                  <a:lnTo>
                    <a:pt x="629325" y="882943"/>
                  </a:lnTo>
                  <a:lnTo>
                    <a:pt x="673892" y="867757"/>
                  </a:lnTo>
                  <a:lnTo>
                    <a:pt x="716294" y="848739"/>
                  </a:lnTo>
                  <a:lnTo>
                    <a:pt x="756289" y="826117"/>
                  </a:lnTo>
                  <a:lnTo>
                    <a:pt x="793632" y="800119"/>
                  </a:lnTo>
                  <a:lnTo>
                    <a:pt x="828079" y="770970"/>
                  </a:lnTo>
                  <a:lnTo>
                    <a:pt x="859387" y="738898"/>
                  </a:lnTo>
                  <a:lnTo>
                    <a:pt x="887311" y="704131"/>
                  </a:lnTo>
                  <a:lnTo>
                    <a:pt x="911609" y="666895"/>
                  </a:lnTo>
                  <a:lnTo>
                    <a:pt x="932035" y="627416"/>
                  </a:lnTo>
                  <a:lnTo>
                    <a:pt x="948347" y="585923"/>
                  </a:lnTo>
                  <a:lnTo>
                    <a:pt x="960300" y="542642"/>
                  </a:lnTo>
                  <a:lnTo>
                    <a:pt x="967651" y="497800"/>
                  </a:lnTo>
                  <a:lnTo>
                    <a:pt x="970155" y="451624"/>
                  </a:lnTo>
                  <a:lnTo>
                    <a:pt x="967651" y="405448"/>
                  </a:lnTo>
                  <a:lnTo>
                    <a:pt x="960300" y="360606"/>
                  </a:lnTo>
                  <a:lnTo>
                    <a:pt x="948347" y="317325"/>
                  </a:lnTo>
                  <a:lnTo>
                    <a:pt x="932035" y="275831"/>
                  </a:lnTo>
                  <a:lnTo>
                    <a:pt x="911609" y="236353"/>
                  </a:lnTo>
                  <a:lnTo>
                    <a:pt x="887311" y="199117"/>
                  </a:lnTo>
                  <a:lnTo>
                    <a:pt x="859387" y="164349"/>
                  </a:lnTo>
                  <a:lnTo>
                    <a:pt x="828079" y="132277"/>
                  </a:lnTo>
                  <a:lnTo>
                    <a:pt x="793632" y="103129"/>
                  </a:lnTo>
                  <a:lnTo>
                    <a:pt x="756289" y="77130"/>
                  </a:lnTo>
                  <a:lnTo>
                    <a:pt x="716294" y="54508"/>
                  </a:lnTo>
                  <a:lnTo>
                    <a:pt x="673892" y="35490"/>
                  </a:lnTo>
                  <a:lnTo>
                    <a:pt x="629325" y="20304"/>
                  </a:lnTo>
                  <a:lnTo>
                    <a:pt x="582837" y="9175"/>
                  </a:lnTo>
                  <a:lnTo>
                    <a:pt x="534674" y="2331"/>
                  </a:lnTo>
                  <a:lnTo>
                    <a:pt x="485077" y="0"/>
                  </a:lnTo>
                  <a:close/>
                </a:path>
              </a:pathLst>
            </a:custGeom>
            <a:solidFill>
              <a:srgbClr val="FFF2CC"/>
            </a:solidFill>
          </p:spPr>
          <p:txBody>
            <a:bodyPr wrap="square" lIns="0" tIns="0" rIns="0" bIns="0" rtlCol="0"/>
            <a:lstStyle/>
            <a:p>
              <a:endParaRPr/>
            </a:p>
          </p:txBody>
        </p:sp>
        <p:sp>
          <p:nvSpPr>
            <p:cNvPr id="8" name="object 8"/>
            <p:cNvSpPr/>
            <p:nvPr/>
          </p:nvSpPr>
          <p:spPr>
            <a:xfrm>
              <a:off x="3316737" y="2235838"/>
              <a:ext cx="970280" cy="903605"/>
            </a:xfrm>
            <a:custGeom>
              <a:avLst/>
              <a:gdLst/>
              <a:ahLst/>
              <a:cxnLst/>
              <a:rect l="l" t="t" r="r" b="b"/>
              <a:pathLst>
                <a:path w="970279" h="903605">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12700">
              <a:solidFill>
                <a:srgbClr val="BF9000"/>
              </a:solidFill>
            </a:ln>
          </p:spPr>
          <p:txBody>
            <a:bodyPr wrap="square" lIns="0" tIns="0" rIns="0" bIns="0" rtlCol="0"/>
            <a:lstStyle/>
            <a:p>
              <a:endParaRPr/>
            </a:p>
          </p:txBody>
        </p:sp>
        <p:sp>
          <p:nvSpPr>
            <p:cNvPr id="9" name="object 9"/>
            <p:cNvSpPr/>
            <p:nvPr/>
          </p:nvSpPr>
          <p:spPr>
            <a:xfrm>
              <a:off x="3316737" y="3663595"/>
              <a:ext cx="970280" cy="903605"/>
            </a:xfrm>
            <a:custGeom>
              <a:avLst/>
              <a:gdLst/>
              <a:ahLst/>
              <a:cxnLst/>
              <a:rect l="l" t="t" r="r" b="b"/>
              <a:pathLst>
                <a:path w="970279" h="903604">
                  <a:moveTo>
                    <a:pt x="485077" y="0"/>
                  </a:moveTo>
                  <a:lnTo>
                    <a:pt x="435481" y="2331"/>
                  </a:lnTo>
                  <a:lnTo>
                    <a:pt x="387317" y="9175"/>
                  </a:lnTo>
                  <a:lnTo>
                    <a:pt x="340830" y="20304"/>
                  </a:lnTo>
                  <a:lnTo>
                    <a:pt x="296263" y="35490"/>
                  </a:lnTo>
                  <a:lnTo>
                    <a:pt x="253860" y="54508"/>
                  </a:lnTo>
                  <a:lnTo>
                    <a:pt x="213866" y="77130"/>
                  </a:lnTo>
                  <a:lnTo>
                    <a:pt x="176523" y="103129"/>
                  </a:lnTo>
                  <a:lnTo>
                    <a:pt x="142075" y="132277"/>
                  </a:lnTo>
                  <a:lnTo>
                    <a:pt x="110768" y="164349"/>
                  </a:lnTo>
                  <a:lnTo>
                    <a:pt x="82843" y="199117"/>
                  </a:lnTo>
                  <a:lnTo>
                    <a:pt x="58546" y="236353"/>
                  </a:lnTo>
                  <a:lnTo>
                    <a:pt x="38119" y="275831"/>
                  </a:lnTo>
                  <a:lnTo>
                    <a:pt x="21808" y="317325"/>
                  </a:lnTo>
                  <a:lnTo>
                    <a:pt x="9855" y="360606"/>
                  </a:lnTo>
                  <a:lnTo>
                    <a:pt x="2504" y="405448"/>
                  </a:lnTo>
                  <a:lnTo>
                    <a:pt x="0" y="451624"/>
                  </a:lnTo>
                  <a:lnTo>
                    <a:pt x="2504" y="497800"/>
                  </a:lnTo>
                  <a:lnTo>
                    <a:pt x="9855" y="542642"/>
                  </a:lnTo>
                  <a:lnTo>
                    <a:pt x="21808" y="585923"/>
                  </a:lnTo>
                  <a:lnTo>
                    <a:pt x="38119" y="627416"/>
                  </a:lnTo>
                  <a:lnTo>
                    <a:pt x="58546" y="666895"/>
                  </a:lnTo>
                  <a:lnTo>
                    <a:pt x="82843" y="704131"/>
                  </a:lnTo>
                  <a:lnTo>
                    <a:pt x="110768" y="738898"/>
                  </a:lnTo>
                  <a:lnTo>
                    <a:pt x="142075" y="770970"/>
                  </a:lnTo>
                  <a:lnTo>
                    <a:pt x="176523" y="800119"/>
                  </a:lnTo>
                  <a:lnTo>
                    <a:pt x="213866" y="826117"/>
                  </a:lnTo>
                  <a:lnTo>
                    <a:pt x="253860" y="848739"/>
                  </a:lnTo>
                  <a:lnTo>
                    <a:pt x="296263" y="867757"/>
                  </a:lnTo>
                  <a:lnTo>
                    <a:pt x="340830" y="882943"/>
                  </a:lnTo>
                  <a:lnTo>
                    <a:pt x="387317" y="894072"/>
                  </a:lnTo>
                  <a:lnTo>
                    <a:pt x="435481" y="900916"/>
                  </a:lnTo>
                  <a:lnTo>
                    <a:pt x="485077" y="903248"/>
                  </a:lnTo>
                  <a:lnTo>
                    <a:pt x="534674" y="900916"/>
                  </a:lnTo>
                  <a:lnTo>
                    <a:pt x="582837" y="894072"/>
                  </a:lnTo>
                  <a:lnTo>
                    <a:pt x="629325" y="882943"/>
                  </a:lnTo>
                  <a:lnTo>
                    <a:pt x="673892" y="867757"/>
                  </a:lnTo>
                  <a:lnTo>
                    <a:pt x="716294" y="848739"/>
                  </a:lnTo>
                  <a:lnTo>
                    <a:pt x="756289" y="826117"/>
                  </a:lnTo>
                  <a:lnTo>
                    <a:pt x="793632" y="800119"/>
                  </a:lnTo>
                  <a:lnTo>
                    <a:pt x="828079" y="770970"/>
                  </a:lnTo>
                  <a:lnTo>
                    <a:pt x="859387" y="738898"/>
                  </a:lnTo>
                  <a:lnTo>
                    <a:pt x="887311" y="704131"/>
                  </a:lnTo>
                  <a:lnTo>
                    <a:pt x="911609" y="666895"/>
                  </a:lnTo>
                  <a:lnTo>
                    <a:pt x="932035" y="627416"/>
                  </a:lnTo>
                  <a:lnTo>
                    <a:pt x="948347" y="585923"/>
                  </a:lnTo>
                  <a:lnTo>
                    <a:pt x="960300" y="542642"/>
                  </a:lnTo>
                  <a:lnTo>
                    <a:pt x="967651" y="497800"/>
                  </a:lnTo>
                  <a:lnTo>
                    <a:pt x="970155" y="451624"/>
                  </a:lnTo>
                  <a:lnTo>
                    <a:pt x="967651" y="405448"/>
                  </a:lnTo>
                  <a:lnTo>
                    <a:pt x="960300" y="360606"/>
                  </a:lnTo>
                  <a:lnTo>
                    <a:pt x="948347" y="317325"/>
                  </a:lnTo>
                  <a:lnTo>
                    <a:pt x="932035" y="275831"/>
                  </a:lnTo>
                  <a:lnTo>
                    <a:pt x="911609" y="236353"/>
                  </a:lnTo>
                  <a:lnTo>
                    <a:pt x="887311" y="199117"/>
                  </a:lnTo>
                  <a:lnTo>
                    <a:pt x="859387" y="164349"/>
                  </a:lnTo>
                  <a:lnTo>
                    <a:pt x="828079" y="132277"/>
                  </a:lnTo>
                  <a:lnTo>
                    <a:pt x="793632" y="103129"/>
                  </a:lnTo>
                  <a:lnTo>
                    <a:pt x="756289" y="77130"/>
                  </a:lnTo>
                  <a:lnTo>
                    <a:pt x="716294" y="54508"/>
                  </a:lnTo>
                  <a:lnTo>
                    <a:pt x="673892" y="35490"/>
                  </a:lnTo>
                  <a:lnTo>
                    <a:pt x="629325" y="20304"/>
                  </a:lnTo>
                  <a:lnTo>
                    <a:pt x="582837" y="9175"/>
                  </a:lnTo>
                  <a:lnTo>
                    <a:pt x="534674" y="2331"/>
                  </a:lnTo>
                  <a:lnTo>
                    <a:pt x="485077" y="0"/>
                  </a:lnTo>
                  <a:close/>
                </a:path>
              </a:pathLst>
            </a:custGeom>
            <a:solidFill>
              <a:srgbClr val="FFF2CC"/>
            </a:solidFill>
          </p:spPr>
          <p:txBody>
            <a:bodyPr wrap="square" lIns="0" tIns="0" rIns="0" bIns="0" rtlCol="0"/>
            <a:lstStyle/>
            <a:p>
              <a:endParaRPr/>
            </a:p>
          </p:txBody>
        </p:sp>
        <p:sp>
          <p:nvSpPr>
            <p:cNvPr id="10" name="object 10"/>
            <p:cNvSpPr/>
            <p:nvPr/>
          </p:nvSpPr>
          <p:spPr>
            <a:xfrm>
              <a:off x="3316737" y="3663595"/>
              <a:ext cx="970280" cy="903605"/>
            </a:xfrm>
            <a:custGeom>
              <a:avLst/>
              <a:gdLst/>
              <a:ahLst/>
              <a:cxnLst/>
              <a:rect l="l" t="t" r="r" b="b"/>
              <a:pathLst>
                <a:path w="970279" h="903604">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12700">
              <a:solidFill>
                <a:srgbClr val="BF9000"/>
              </a:solidFill>
            </a:ln>
          </p:spPr>
          <p:txBody>
            <a:bodyPr wrap="square" lIns="0" tIns="0" rIns="0" bIns="0" rtlCol="0"/>
            <a:lstStyle/>
            <a:p>
              <a:endParaRPr/>
            </a:p>
          </p:txBody>
        </p:sp>
        <p:sp>
          <p:nvSpPr>
            <p:cNvPr id="11" name="object 11"/>
            <p:cNvSpPr/>
            <p:nvPr/>
          </p:nvSpPr>
          <p:spPr>
            <a:xfrm>
              <a:off x="3316737" y="5189634"/>
              <a:ext cx="970280" cy="903605"/>
            </a:xfrm>
            <a:custGeom>
              <a:avLst/>
              <a:gdLst/>
              <a:ahLst/>
              <a:cxnLst/>
              <a:rect l="l" t="t" r="r" b="b"/>
              <a:pathLst>
                <a:path w="970279" h="903604">
                  <a:moveTo>
                    <a:pt x="485077" y="0"/>
                  </a:moveTo>
                  <a:lnTo>
                    <a:pt x="435481" y="2331"/>
                  </a:lnTo>
                  <a:lnTo>
                    <a:pt x="387317" y="9175"/>
                  </a:lnTo>
                  <a:lnTo>
                    <a:pt x="340830" y="20304"/>
                  </a:lnTo>
                  <a:lnTo>
                    <a:pt x="296263" y="35490"/>
                  </a:lnTo>
                  <a:lnTo>
                    <a:pt x="253860" y="54508"/>
                  </a:lnTo>
                  <a:lnTo>
                    <a:pt x="213866" y="77130"/>
                  </a:lnTo>
                  <a:lnTo>
                    <a:pt x="176523" y="103129"/>
                  </a:lnTo>
                  <a:lnTo>
                    <a:pt x="142075" y="132277"/>
                  </a:lnTo>
                  <a:lnTo>
                    <a:pt x="110768" y="164349"/>
                  </a:lnTo>
                  <a:lnTo>
                    <a:pt x="82843" y="199116"/>
                  </a:lnTo>
                  <a:lnTo>
                    <a:pt x="58546" y="236353"/>
                  </a:lnTo>
                  <a:lnTo>
                    <a:pt x="38119" y="275831"/>
                  </a:lnTo>
                  <a:lnTo>
                    <a:pt x="21808" y="317324"/>
                  </a:lnTo>
                  <a:lnTo>
                    <a:pt x="9855" y="360606"/>
                  </a:lnTo>
                  <a:lnTo>
                    <a:pt x="2504" y="405448"/>
                  </a:lnTo>
                  <a:lnTo>
                    <a:pt x="0" y="451623"/>
                  </a:lnTo>
                  <a:lnTo>
                    <a:pt x="2504" y="497799"/>
                  </a:lnTo>
                  <a:lnTo>
                    <a:pt x="9855" y="542641"/>
                  </a:lnTo>
                  <a:lnTo>
                    <a:pt x="21808" y="585923"/>
                  </a:lnTo>
                  <a:lnTo>
                    <a:pt x="38119" y="627416"/>
                  </a:lnTo>
                  <a:lnTo>
                    <a:pt x="58546" y="666894"/>
                  </a:lnTo>
                  <a:lnTo>
                    <a:pt x="82843" y="704131"/>
                  </a:lnTo>
                  <a:lnTo>
                    <a:pt x="110768" y="738898"/>
                  </a:lnTo>
                  <a:lnTo>
                    <a:pt x="142075" y="770970"/>
                  </a:lnTo>
                  <a:lnTo>
                    <a:pt x="176523" y="800118"/>
                  </a:lnTo>
                  <a:lnTo>
                    <a:pt x="213866" y="826117"/>
                  </a:lnTo>
                  <a:lnTo>
                    <a:pt x="253860" y="848739"/>
                  </a:lnTo>
                  <a:lnTo>
                    <a:pt x="296263" y="867757"/>
                  </a:lnTo>
                  <a:lnTo>
                    <a:pt x="340830" y="882943"/>
                  </a:lnTo>
                  <a:lnTo>
                    <a:pt x="387317" y="894072"/>
                  </a:lnTo>
                  <a:lnTo>
                    <a:pt x="435481" y="900916"/>
                  </a:lnTo>
                  <a:lnTo>
                    <a:pt x="485077" y="903247"/>
                  </a:lnTo>
                  <a:lnTo>
                    <a:pt x="534674" y="900916"/>
                  </a:lnTo>
                  <a:lnTo>
                    <a:pt x="582837" y="894072"/>
                  </a:lnTo>
                  <a:lnTo>
                    <a:pt x="629325" y="882943"/>
                  </a:lnTo>
                  <a:lnTo>
                    <a:pt x="673892" y="867757"/>
                  </a:lnTo>
                  <a:lnTo>
                    <a:pt x="716294" y="848739"/>
                  </a:lnTo>
                  <a:lnTo>
                    <a:pt x="756289" y="826117"/>
                  </a:lnTo>
                  <a:lnTo>
                    <a:pt x="793632" y="800118"/>
                  </a:lnTo>
                  <a:lnTo>
                    <a:pt x="828079" y="770970"/>
                  </a:lnTo>
                  <a:lnTo>
                    <a:pt x="859387" y="738898"/>
                  </a:lnTo>
                  <a:lnTo>
                    <a:pt x="887311" y="704131"/>
                  </a:lnTo>
                  <a:lnTo>
                    <a:pt x="911609" y="666894"/>
                  </a:lnTo>
                  <a:lnTo>
                    <a:pt x="932035" y="627416"/>
                  </a:lnTo>
                  <a:lnTo>
                    <a:pt x="948347" y="585923"/>
                  </a:lnTo>
                  <a:lnTo>
                    <a:pt x="960300" y="542641"/>
                  </a:lnTo>
                  <a:lnTo>
                    <a:pt x="967651" y="497799"/>
                  </a:lnTo>
                  <a:lnTo>
                    <a:pt x="970155" y="451623"/>
                  </a:lnTo>
                  <a:lnTo>
                    <a:pt x="967651" y="405448"/>
                  </a:lnTo>
                  <a:lnTo>
                    <a:pt x="960300" y="360606"/>
                  </a:lnTo>
                  <a:lnTo>
                    <a:pt x="948347" y="317324"/>
                  </a:lnTo>
                  <a:lnTo>
                    <a:pt x="932035" y="275831"/>
                  </a:lnTo>
                  <a:lnTo>
                    <a:pt x="911609" y="236353"/>
                  </a:lnTo>
                  <a:lnTo>
                    <a:pt x="887311" y="199116"/>
                  </a:lnTo>
                  <a:lnTo>
                    <a:pt x="859387" y="164349"/>
                  </a:lnTo>
                  <a:lnTo>
                    <a:pt x="828079" y="132277"/>
                  </a:lnTo>
                  <a:lnTo>
                    <a:pt x="793632" y="103129"/>
                  </a:lnTo>
                  <a:lnTo>
                    <a:pt x="756289" y="77130"/>
                  </a:lnTo>
                  <a:lnTo>
                    <a:pt x="716294" y="54508"/>
                  </a:lnTo>
                  <a:lnTo>
                    <a:pt x="673892" y="35490"/>
                  </a:lnTo>
                  <a:lnTo>
                    <a:pt x="629325" y="20304"/>
                  </a:lnTo>
                  <a:lnTo>
                    <a:pt x="582837" y="9175"/>
                  </a:lnTo>
                  <a:lnTo>
                    <a:pt x="534674" y="2331"/>
                  </a:lnTo>
                  <a:lnTo>
                    <a:pt x="485077" y="0"/>
                  </a:lnTo>
                  <a:close/>
                </a:path>
              </a:pathLst>
            </a:custGeom>
            <a:solidFill>
              <a:srgbClr val="FFF2CC"/>
            </a:solidFill>
          </p:spPr>
          <p:txBody>
            <a:bodyPr wrap="square" lIns="0" tIns="0" rIns="0" bIns="0" rtlCol="0"/>
            <a:lstStyle/>
            <a:p>
              <a:endParaRPr/>
            </a:p>
          </p:txBody>
        </p:sp>
        <p:sp>
          <p:nvSpPr>
            <p:cNvPr id="12" name="object 12"/>
            <p:cNvSpPr/>
            <p:nvPr/>
          </p:nvSpPr>
          <p:spPr>
            <a:xfrm>
              <a:off x="3316737" y="5189634"/>
              <a:ext cx="970280" cy="903605"/>
            </a:xfrm>
            <a:custGeom>
              <a:avLst/>
              <a:gdLst/>
              <a:ahLst/>
              <a:cxnLst/>
              <a:rect l="l" t="t" r="r" b="b"/>
              <a:pathLst>
                <a:path w="970279" h="903604">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12700">
              <a:solidFill>
                <a:srgbClr val="BF9000"/>
              </a:solidFill>
            </a:ln>
          </p:spPr>
          <p:txBody>
            <a:bodyPr wrap="square" lIns="0" tIns="0" rIns="0" bIns="0" rtlCol="0"/>
            <a:lstStyle/>
            <a:p>
              <a:endParaRPr/>
            </a:p>
          </p:txBody>
        </p:sp>
      </p:grpSp>
      <p:sp>
        <p:nvSpPr>
          <p:cNvPr id="13" name="object 13"/>
          <p:cNvSpPr txBox="1"/>
          <p:nvPr/>
        </p:nvSpPr>
        <p:spPr>
          <a:xfrm>
            <a:off x="1675114" y="2523235"/>
            <a:ext cx="21145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t>
            </a:r>
            <a:r>
              <a:rPr sz="1800" dirty="0">
                <a:latin typeface="Calibri"/>
                <a:cs typeface="Calibri"/>
              </a:rPr>
              <a:t>2</a:t>
            </a:r>
            <a:endParaRPr sz="1800">
              <a:latin typeface="Calibri"/>
              <a:cs typeface="Calibri"/>
            </a:endParaRPr>
          </a:p>
        </p:txBody>
      </p:sp>
      <p:sp>
        <p:nvSpPr>
          <p:cNvPr id="14" name="object 14"/>
          <p:cNvSpPr txBox="1"/>
          <p:nvPr/>
        </p:nvSpPr>
        <p:spPr>
          <a:xfrm>
            <a:off x="1675114" y="3949700"/>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Calibri"/>
                <a:cs typeface="Calibri"/>
              </a:rPr>
              <a:t>3</a:t>
            </a:r>
            <a:endParaRPr sz="1800">
              <a:latin typeface="Calibri"/>
              <a:cs typeface="Calibri"/>
            </a:endParaRPr>
          </a:p>
        </p:txBody>
      </p:sp>
      <p:sp>
        <p:nvSpPr>
          <p:cNvPr id="15" name="object 15"/>
          <p:cNvSpPr txBox="1"/>
          <p:nvPr/>
        </p:nvSpPr>
        <p:spPr>
          <a:xfrm>
            <a:off x="1675114" y="5522467"/>
            <a:ext cx="3149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F5597"/>
                </a:solidFill>
                <a:latin typeface="Calibri"/>
                <a:cs typeface="Calibri"/>
              </a:rPr>
              <a:t>2</a:t>
            </a:r>
            <a:r>
              <a:rPr sz="1800" spc="-5" dirty="0">
                <a:solidFill>
                  <a:srgbClr val="2F5597"/>
                </a:solidFill>
                <a:latin typeface="Calibri"/>
                <a:cs typeface="Calibri"/>
              </a:rPr>
              <a:t>.</a:t>
            </a:r>
            <a:r>
              <a:rPr sz="1800" dirty="0">
                <a:solidFill>
                  <a:srgbClr val="2F5597"/>
                </a:solidFill>
                <a:latin typeface="Calibri"/>
                <a:cs typeface="Calibri"/>
              </a:rPr>
              <a:t>5</a:t>
            </a:r>
            <a:endParaRPr sz="1800">
              <a:latin typeface="Calibri"/>
              <a:cs typeface="Calibri"/>
            </a:endParaRPr>
          </a:p>
        </p:txBody>
      </p:sp>
      <p:grpSp>
        <p:nvGrpSpPr>
          <p:cNvPr id="16" name="object 16"/>
          <p:cNvGrpSpPr/>
          <p:nvPr/>
        </p:nvGrpSpPr>
        <p:grpSpPr>
          <a:xfrm>
            <a:off x="1497388" y="2504009"/>
            <a:ext cx="2404110" cy="3372485"/>
            <a:chOff x="1497388" y="2504009"/>
            <a:chExt cx="2404110" cy="3372485"/>
          </a:xfrm>
        </p:grpSpPr>
        <p:sp>
          <p:nvSpPr>
            <p:cNvPr id="17" name="object 17"/>
            <p:cNvSpPr/>
            <p:nvPr/>
          </p:nvSpPr>
          <p:spPr>
            <a:xfrm>
              <a:off x="1959914" y="2648851"/>
              <a:ext cx="1360170" cy="2992755"/>
            </a:xfrm>
            <a:custGeom>
              <a:avLst/>
              <a:gdLst/>
              <a:ahLst/>
              <a:cxnLst/>
              <a:rect l="l" t="t" r="r" b="b"/>
              <a:pathLst>
                <a:path w="1360170" h="2992754">
                  <a:moveTo>
                    <a:pt x="1338313" y="47713"/>
                  </a:moveTo>
                  <a:lnTo>
                    <a:pt x="1293253" y="47713"/>
                  </a:lnTo>
                  <a:lnTo>
                    <a:pt x="1280553" y="47713"/>
                  </a:lnTo>
                  <a:lnTo>
                    <a:pt x="1280363" y="76200"/>
                  </a:lnTo>
                  <a:lnTo>
                    <a:pt x="1338313" y="47713"/>
                  </a:lnTo>
                  <a:close/>
                </a:path>
                <a:path w="1360170" h="2992754">
                  <a:moveTo>
                    <a:pt x="1359941" y="2907271"/>
                  </a:moveTo>
                  <a:lnTo>
                    <a:pt x="1333931" y="2919107"/>
                  </a:lnTo>
                  <a:lnTo>
                    <a:pt x="41300" y="78181"/>
                  </a:lnTo>
                  <a:lnTo>
                    <a:pt x="1297736" y="1417320"/>
                  </a:lnTo>
                  <a:lnTo>
                    <a:pt x="1276896" y="1436878"/>
                  </a:lnTo>
                  <a:lnTo>
                    <a:pt x="1356817" y="1466380"/>
                  </a:lnTo>
                  <a:lnTo>
                    <a:pt x="1344942" y="1426578"/>
                  </a:lnTo>
                  <a:lnTo>
                    <a:pt x="1332458" y="1384731"/>
                  </a:lnTo>
                  <a:lnTo>
                    <a:pt x="1311617" y="1404289"/>
                  </a:lnTo>
                  <a:lnTo>
                    <a:pt x="30810" y="39154"/>
                  </a:lnTo>
                  <a:lnTo>
                    <a:pt x="1280553" y="47625"/>
                  </a:lnTo>
                  <a:lnTo>
                    <a:pt x="1293253" y="47713"/>
                  </a:lnTo>
                  <a:lnTo>
                    <a:pt x="1338491" y="47625"/>
                  </a:lnTo>
                  <a:lnTo>
                    <a:pt x="1356817" y="38620"/>
                  </a:lnTo>
                  <a:lnTo>
                    <a:pt x="1280871" y="0"/>
                  </a:lnTo>
                  <a:lnTo>
                    <a:pt x="1280680" y="28575"/>
                  </a:lnTo>
                  <a:lnTo>
                    <a:pt x="8737" y="19951"/>
                  </a:lnTo>
                  <a:lnTo>
                    <a:pt x="8674" y="29476"/>
                  </a:lnTo>
                  <a:lnTo>
                    <a:pt x="0" y="33426"/>
                  </a:lnTo>
                  <a:lnTo>
                    <a:pt x="1316583" y="2926994"/>
                  </a:lnTo>
                  <a:lnTo>
                    <a:pt x="1290574" y="2938830"/>
                  </a:lnTo>
                  <a:lnTo>
                    <a:pt x="1356817" y="2992412"/>
                  </a:lnTo>
                  <a:lnTo>
                    <a:pt x="1358785" y="2938576"/>
                  </a:lnTo>
                  <a:lnTo>
                    <a:pt x="1359941" y="2907271"/>
                  </a:lnTo>
                  <a:close/>
                </a:path>
              </a:pathLst>
            </a:custGeom>
            <a:solidFill>
              <a:srgbClr val="000000"/>
            </a:solidFill>
          </p:spPr>
          <p:txBody>
            <a:bodyPr wrap="square" lIns="0" tIns="0" rIns="0" bIns="0" rtlCol="0"/>
            <a:lstStyle/>
            <a:p>
              <a:endParaRPr/>
            </a:p>
          </p:txBody>
        </p:sp>
        <p:sp>
          <p:nvSpPr>
            <p:cNvPr id="18" name="object 18"/>
            <p:cNvSpPr/>
            <p:nvPr/>
          </p:nvSpPr>
          <p:spPr>
            <a:xfrm>
              <a:off x="2006308" y="2687472"/>
              <a:ext cx="1310640" cy="2954020"/>
            </a:xfrm>
            <a:custGeom>
              <a:avLst/>
              <a:gdLst/>
              <a:ahLst/>
              <a:cxnLst/>
              <a:rect l="l" t="t" r="r" b="b"/>
              <a:pathLst>
                <a:path w="1310639" h="2954020">
                  <a:moveTo>
                    <a:pt x="1310424" y="0"/>
                  </a:moveTo>
                  <a:lnTo>
                    <a:pt x="1231531" y="32156"/>
                  </a:lnTo>
                  <a:lnTo>
                    <a:pt x="1253020" y="51003"/>
                  </a:lnTo>
                  <a:lnTo>
                    <a:pt x="4813" y="1474114"/>
                  </a:lnTo>
                  <a:lnTo>
                    <a:pt x="14846" y="1482940"/>
                  </a:lnTo>
                  <a:lnTo>
                    <a:pt x="12687" y="1484845"/>
                  </a:lnTo>
                  <a:lnTo>
                    <a:pt x="0" y="1485480"/>
                  </a:lnTo>
                  <a:lnTo>
                    <a:pt x="977" y="1504505"/>
                  </a:lnTo>
                  <a:lnTo>
                    <a:pt x="15417" y="1503768"/>
                  </a:lnTo>
                  <a:lnTo>
                    <a:pt x="1252804" y="2903016"/>
                  </a:lnTo>
                  <a:lnTo>
                    <a:pt x="1231404" y="2921952"/>
                  </a:lnTo>
                  <a:lnTo>
                    <a:pt x="1310424" y="2953791"/>
                  </a:lnTo>
                  <a:lnTo>
                    <a:pt x="1299425" y="2912529"/>
                  </a:lnTo>
                  <a:lnTo>
                    <a:pt x="1288491" y="2871470"/>
                  </a:lnTo>
                  <a:lnTo>
                    <a:pt x="1267079" y="2890405"/>
                  </a:lnTo>
                  <a:lnTo>
                    <a:pt x="39738" y="1502524"/>
                  </a:lnTo>
                  <a:lnTo>
                    <a:pt x="1234808" y="1441170"/>
                  </a:lnTo>
                  <a:lnTo>
                    <a:pt x="1236281" y="1469707"/>
                  </a:lnTo>
                  <a:lnTo>
                    <a:pt x="1310424" y="1427759"/>
                  </a:lnTo>
                  <a:lnTo>
                    <a:pt x="1296123" y="1421498"/>
                  </a:lnTo>
                  <a:lnTo>
                    <a:pt x="1232369" y="1393609"/>
                  </a:lnTo>
                  <a:lnTo>
                    <a:pt x="1233830" y="1422146"/>
                  </a:lnTo>
                  <a:lnTo>
                    <a:pt x="23609" y="1484274"/>
                  </a:lnTo>
                  <a:lnTo>
                    <a:pt x="22415" y="1482928"/>
                  </a:lnTo>
                  <a:lnTo>
                    <a:pt x="1267333" y="63563"/>
                  </a:lnTo>
                  <a:lnTo>
                    <a:pt x="1288821" y="82410"/>
                  </a:lnTo>
                  <a:lnTo>
                    <a:pt x="1299552" y="41452"/>
                  </a:lnTo>
                  <a:lnTo>
                    <a:pt x="1310424" y="0"/>
                  </a:lnTo>
                  <a:close/>
                </a:path>
              </a:pathLst>
            </a:custGeom>
            <a:solidFill>
              <a:srgbClr val="00B050"/>
            </a:solidFill>
          </p:spPr>
          <p:txBody>
            <a:bodyPr wrap="square" lIns="0" tIns="0" rIns="0" bIns="0" rtlCol="0"/>
            <a:lstStyle/>
            <a:p>
              <a:endParaRPr/>
            </a:p>
          </p:txBody>
        </p:sp>
        <p:sp>
          <p:nvSpPr>
            <p:cNvPr id="19" name="object 19"/>
            <p:cNvSpPr/>
            <p:nvPr/>
          </p:nvSpPr>
          <p:spPr>
            <a:xfrm>
              <a:off x="2021001" y="2687472"/>
              <a:ext cx="1301115" cy="3040380"/>
            </a:xfrm>
            <a:custGeom>
              <a:avLst/>
              <a:gdLst/>
              <a:ahLst/>
              <a:cxnLst/>
              <a:rect l="l" t="t" r="r" b="b"/>
              <a:pathLst>
                <a:path w="1301114" h="3040379">
                  <a:moveTo>
                    <a:pt x="1301064" y="85026"/>
                  </a:moveTo>
                  <a:lnTo>
                    <a:pt x="1299171" y="54749"/>
                  </a:lnTo>
                  <a:lnTo>
                    <a:pt x="1295730" y="0"/>
                  </a:lnTo>
                  <a:lnTo>
                    <a:pt x="1230909" y="55283"/>
                  </a:lnTo>
                  <a:lnTo>
                    <a:pt x="1257223" y="66433"/>
                  </a:lnTo>
                  <a:lnTo>
                    <a:pt x="6375" y="3017367"/>
                  </a:lnTo>
                  <a:lnTo>
                    <a:pt x="1333" y="3023654"/>
                  </a:lnTo>
                  <a:lnTo>
                    <a:pt x="3111" y="3025089"/>
                  </a:lnTo>
                  <a:lnTo>
                    <a:pt x="0" y="3032429"/>
                  </a:lnTo>
                  <a:lnTo>
                    <a:pt x="17538" y="3039872"/>
                  </a:lnTo>
                  <a:lnTo>
                    <a:pt x="22885" y="3027248"/>
                  </a:lnTo>
                  <a:lnTo>
                    <a:pt x="34709" y="3012529"/>
                  </a:lnTo>
                  <a:lnTo>
                    <a:pt x="1219962" y="2966275"/>
                  </a:lnTo>
                  <a:lnTo>
                    <a:pt x="1221066" y="2994837"/>
                  </a:lnTo>
                  <a:lnTo>
                    <a:pt x="1295730" y="2953791"/>
                  </a:lnTo>
                  <a:lnTo>
                    <a:pt x="1280160" y="2946755"/>
                  </a:lnTo>
                  <a:lnTo>
                    <a:pt x="1218107" y="2918688"/>
                  </a:lnTo>
                  <a:lnTo>
                    <a:pt x="1219212" y="2947251"/>
                  </a:lnTo>
                  <a:lnTo>
                    <a:pt x="50520" y="2992844"/>
                  </a:lnTo>
                  <a:lnTo>
                    <a:pt x="1255433" y="1493126"/>
                  </a:lnTo>
                  <a:lnTo>
                    <a:pt x="1277708" y="1511020"/>
                  </a:lnTo>
                  <a:lnTo>
                    <a:pt x="1286306" y="1471295"/>
                  </a:lnTo>
                  <a:lnTo>
                    <a:pt x="1295730" y="1427759"/>
                  </a:lnTo>
                  <a:lnTo>
                    <a:pt x="1218298" y="1463294"/>
                  </a:lnTo>
                  <a:lnTo>
                    <a:pt x="1240574" y="1481188"/>
                  </a:lnTo>
                  <a:lnTo>
                    <a:pt x="50177" y="2962846"/>
                  </a:lnTo>
                  <a:lnTo>
                    <a:pt x="1274762" y="73875"/>
                  </a:lnTo>
                  <a:lnTo>
                    <a:pt x="1301064" y="85026"/>
                  </a:lnTo>
                  <a:close/>
                </a:path>
              </a:pathLst>
            </a:custGeom>
            <a:solidFill>
              <a:srgbClr val="0000FF"/>
            </a:solidFill>
          </p:spPr>
          <p:txBody>
            <a:bodyPr wrap="square" lIns="0" tIns="0" rIns="0" bIns="0" rtlCol="0"/>
            <a:lstStyle/>
            <a:p>
              <a:endParaRPr/>
            </a:p>
          </p:txBody>
        </p:sp>
        <p:pic>
          <p:nvPicPr>
            <p:cNvPr id="20" name="object 20"/>
            <p:cNvPicPr/>
            <p:nvPr/>
          </p:nvPicPr>
          <p:blipFill>
            <a:blip r:embed="rId2" cstate="print"/>
            <a:stretch>
              <a:fillRect/>
            </a:stretch>
          </p:blipFill>
          <p:spPr>
            <a:xfrm>
              <a:off x="3786774" y="3128464"/>
              <a:ext cx="76200" cy="241164"/>
            </a:xfrm>
            <a:prstGeom prst="rect">
              <a:avLst/>
            </a:prstGeom>
          </p:spPr>
        </p:pic>
        <p:sp>
          <p:nvSpPr>
            <p:cNvPr id="21" name="object 21"/>
            <p:cNvSpPr/>
            <p:nvPr/>
          </p:nvSpPr>
          <p:spPr>
            <a:xfrm>
              <a:off x="3825255" y="4614212"/>
              <a:ext cx="76200" cy="281940"/>
            </a:xfrm>
            <a:custGeom>
              <a:avLst/>
              <a:gdLst/>
              <a:ahLst/>
              <a:cxnLst/>
              <a:rect l="l" t="t" r="r" b="b"/>
              <a:pathLst>
                <a:path w="76200" h="281939">
                  <a:moveTo>
                    <a:pt x="47007" y="255965"/>
                  </a:moveTo>
                  <a:lnTo>
                    <a:pt x="40660" y="256169"/>
                  </a:lnTo>
                  <a:lnTo>
                    <a:pt x="41471" y="281556"/>
                  </a:lnTo>
                  <a:lnTo>
                    <a:pt x="47819" y="281353"/>
                  </a:lnTo>
                  <a:lnTo>
                    <a:pt x="47007" y="255965"/>
                  </a:lnTo>
                  <a:close/>
                </a:path>
                <a:path w="76200" h="281939">
                  <a:moveTo>
                    <a:pt x="45586" y="211538"/>
                  </a:moveTo>
                  <a:lnTo>
                    <a:pt x="39240" y="211742"/>
                  </a:lnTo>
                  <a:lnTo>
                    <a:pt x="40051" y="237129"/>
                  </a:lnTo>
                  <a:lnTo>
                    <a:pt x="46398" y="236926"/>
                  </a:lnTo>
                  <a:lnTo>
                    <a:pt x="45586" y="211538"/>
                  </a:lnTo>
                  <a:close/>
                </a:path>
                <a:path w="76200" h="281939">
                  <a:moveTo>
                    <a:pt x="44165" y="167111"/>
                  </a:moveTo>
                  <a:lnTo>
                    <a:pt x="37819" y="167314"/>
                  </a:lnTo>
                  <a:lnTo>
                    <a:pt x="38630" y="192700"/>
                  </a:lnTo>
                  <a:lnTo>
                    <a:pt x="44978" y="192498"/>
                  </a:lnTo>
                  <a:lnTo>
                    <a:pt x="44165" y="167111"/>
                  </a:lnTo>
                  <a:close/>
                </a:path>
                <a:path w="76200" h="281939">
                  <a:moveTo>
                    <a:pt x="42745" y="122684"/>
                  </a:moveTo>
                  <a:lnTo>
                    <a:pt x="36398" y="122887"/>
                  </a:lnTo>
                  <a:lnTo>
                    <a:pt x="37211" y="148273"/>
                  </a:lnTo>
                  <a:lnTo>
                    <a:pt x="43557" y="148071"/>
                  </a:lnTo>
                  <a:lnTo>
                    <a:pt x="42745" y="122684"/>
                  </a:lnTo>
                  <a:close/>
                </a:path>
                <a:path w="76200" h="281939">
                  <a:moveTo>
                    <a:pt x="41324" y="78257"/>
                  </a:moveTo>
                  <a:lnTo>
                    <a:pt x="34978" y="78459"/>
                  </a:lnTo>
                  <a:lnTo>
                    <a:pt x="35789" y="103846"/>
                  </a:lnTo>
                  <a:lnTo>
                    <a:pt x="42136" y="103643"/>
                  </a:lnTo>
                  <a:lnTo>
                    <a:pt x="41324" y="78257"/>
                  </a:lnTo>
                  <a:close/>
                </a:path>
                <a:path w="76200" h="281939">
                  <a:moveTo>
                    <a:pt x="35646" y="0"/>
                  </a:moveTo>
                  <a:lnTo>
                    <a:pt x="0" y="77379"/>
                  </a:lnTo>
                  <a:lnTo>
                    <a:pt x="76161" y="74943"/>
                  </a:lnTo>
                  <a:lnTo>
                    <a:pt x="35646" y="0"/>
                  </a:lnTo>
                  <a:close/>
                </a:path>
              </a:pathLst>
            </a:custGeom>
            <a:solidFill>
              <a:srgbClr val="5B9BD5"/>
            </a:solidFill>
          </p:spPr>
          <p:txBody>
            <a:bodyPr wrap="square" lIns="0" tIns="0" rIns="0" bIns="0" rtlCol="0"/>
            <a:lstStyle/>
            <a:p>
              <a:endParaRPr/>
            </a:p>
          </p:txBody>
        </p:sp>
        <p:sp>
          <p:nvSpPr>
            <p:cNvPr id="22" name="object 22"/>
            <p:cNvSpPr/>
            <p:nvPr/>
          </p:nvSpPr>
          <p:spPr>
            <a:xfrm>
              <a:off x="1503738" y="2510359"/>
              <a:ext cx="422275" cy="336550"/>
            </a:xfrm>
            <a:custGeom>
              <a:avLst/>
              <a:gdLst/>
              <a:ahLst/>
              <a:cxnLst/>
              <a:rect l="l" t="t" r="r" b="b"/>
              <a:pathLst>
                <a:path w="422275" h="336550">
                  <a:moveTo>
                    <a:pt x="0" y="167963"/>
                  </a:moveTo>
                  <a:lnTo>
                    <a:pt x="7535" y="123311"/>
                  </a:lnTo>
                  <a:lnTo>
                    <a:pt x="28801" y="83188"/>
                  </a:lnTo>
                  <a:lnTo>
                    <a:pt x="61787" y="49195"/>
                  </a:lnTo>
                  <a:lnTo>
                    <a:pt x="104481" y="22931"/>
                  </a:lnTo>
                  <a:lnTo>
                    <a:pt x="154874" y="5999"/>
                  </a:lnTo>
                  <a:lnTo>
                    <a:pt x="210955" y="0"/>
                  </a:lnTo>
                  <a:lnTo>
                    <a:pt x="267035" y="5999"/>
                  </a:lnTo>
                  <a:lnTo>
                    <a:pt x="317428" y="22931"/>
                  </a:lnTo>
                  <a:lnTo>
                    <a:pt x="360122" y="49195"/>
                  </a:lnTo>
                  <a:lnTo>
                    <a:pt x="393108" y="83188"/>
                  </a:lnTo>
                  <a:lnTo>
                    <a:pt x="414374" y="123311"/>
                  </a:lnTo>
                  <a:lnTo>
                    <a:pt x="421910" y="167963"/>
                  </a:lnTo>
                  <a:lnTo>
                    <a:pt x="414374" y="212614"/>
                  </a:lnTo>
                  <a:lnTo>
                    <a:pt x="393108" y="252737"/>
                  </a:lnTo>
                  <a:lnTo>
                    <a:pt x="360122" y="286730"/>
                  </a:lnTo>
                  <a:lnTo>
                    <a:pt x="317428" y="312994"/>
                  </a:lnTo>
                  <a:lnTo>
                    <a:pt x="267035" y="329926"/>
                  </a:lnTo>
                  <a:lnTo>
                    <a:pt x="210955" y="335926"/>
                  </a:lnTo>
                  <a:lnTo>
                    <a:pt x="154874" y="329926"/>
                  </a:lnTo>
                  <a:lnTo>
                    <a:pt x="104481" y="312994"/>
                  </a:lnTo>
                  <a:lnTo>
                    <a:pt x="61787" y="286730"/>
                  </a:lnTo>
                  <a:lnTo>
                    <a:pt x="28801" y="252737"/>
                  </a:lnTo>
                  <a:lnTo>
                    <a:pt x="7535" y="212614"/>
                  </a:lnTo>
                  <a:lnTo>
                    <a:pt x="0" y="167963"/>
                  </a:lnTo>
                  <a:close/>
                </a:path>
              </a:pathLst>
            </a:custGeom>
            <a:ln w="12700">
              <a:solidFill>
                <a:srgbClr val="000000"/>
              </a:solidFill>
            </a:ln>
          </p:spPr>
          <p:txBody>
            <a:bodyPr wrap="square" lIns="0" tIns="0" rIns="0" bIns="0" rtlCol="0"/>
            <a:lstStyle/>
            <a:p>
              <a:endParaRPr/>
            </a:p>
          </p:txBody>
        </p:sp>
        <p:sp>
          <p:nvSpPr>
            <p:cNvPr id="23" name="object 23"/>
            <p:cNvSpPr/>
            <p:nvPr/>
          </p:nvSpPr>
          <p:spPr>
            <a:xfrm>
              <a:off x="1587619" y="3943944"/>
              <a:ext cx="422275" cy="336550"/>
            </a:xfrm>
            <a:custGeom>
              <a:avLst/>
              <a:gdLst/>
              <a:ahLst/>
              <a:cxnLst/>
              <a:rect l="l" t="t" r="r" b="b"/>
              <a:pathLst>
                <a:path w="422275" h="336550">
                  <a:moveTo>
                    <a:pt x="0" y="167963"/>
                  </a:moveTo>
                  <a:lnTo>
                    <a:pt x="7535" y="123311"/>
                  </a:lnTo>
                  <a:lnTo>
                    <a:pt x="28801" y="83188"/>
                  </a:lnTo>
                  <a:lnTo>
                    <a:pt x="61787" y="49195"/>
                  </a:lnTo>
                  <a:lnTo>
                    <a:pt x="104481" y="22931"/>
                  </a:lnTo>
                  <a:lnTo>
                    <a:pt x="154874" y="5999"/>
                  </a:lnTo>
                  <a:lnTo>
                    <a:pt x="210955" y="0"/>
                  </a:lnTo>
                  <a:lnTo>
                    <a:pt x="267035" y="5999"/>
                  </a:lnTo>
                  <a:lnTo>
                    <a:pt x="317428" y="22931"/>
                  </a:lnTo>
                  <a:lnTo>
                    <a:pt x="360122" y="49195"/>
                  </a:lnTo>
                  <a:lnTo>
                    <a:pt x="393108" y="83188"/>
                  </a:lnTo>
                  <a:lnTo>
                    <a:pt x="414374" y="123311"/>
                  </a:lnTo>
                  <a:lnTo>
                    <a:pt x="421910" y="167963"/>
                  </a:lnTo>
                  <a:lnTo>
                    <a:pt x="414374" y="212614"/>
                  </a:lnTo>
                  <a:lnTo>
                    <a:pt x="393108" y="252737"/>
                  </a:lnTo>
                  <a:lnTo>
                    <a:pt x="360122" y="286730"/>
                  </a:lnTo>
                  <a:lnTo>
                    <a:pt x="317428" y="312994"/>
                  </a:lnTo>
                  <a:lnTo>
                    <a:pt x="267035" y="329926"/>
                  </a:lnTo>
                  <a:lnTo>
                    <a:pt x="210955" y="335926"/>
                  </a:lnTo>
                  <a:lnTo>
                    <a:pt x="154874" y="329926"/>
                  </a:lnTo>
                  <a:lnTo>
                    <a:pt x="104481" y="312994"/>
                  </a:lnTo>
                  <a:lnTo>
                    <a:pt x="61787" y="286730"/>
                  </a:lnTo>
                  <a:lnTo>
                    <a:pt x="28801" y="252737"/>
                  </a:lnTo>
                  <a:lnTo>
                    <a:pt x="7535" y="212614"/>
                  </a:lnTo>
                  <a:lnTo>
                    <a:pt x="0" y="167963"/>
                  </a:lnTo>
                  <a:close/>
                </a:path>
              </a:pathLst>
            </a:custGeom>
            <a:ln w="12700">
              <a:solidFill>
                <a:srgbClr val="00B050"/>
              </a:solidFill>
            </a:ln>
          </p:spPr>
          <p:txBody>
            <a:bodyPr wrap="square" lIns="0" tIns="0" rIns="0" bIns="0" rtlCol="0"/>
            <a:lstStyle/>
            <a:p>
              <a:endParaRPr/>
            </a:p>
          </p:txBody>
        </p:sp>
        <p:sp>
          <p:nvSpPr>
            <p:cNvPr id="24" name="object 24"/>
            <p:cNvSpPr/>
            <p:nvPr/>
          </p:nvSpPr>
          <p:spPr>
            <a:xfrm>
              <a:off x="1599105" y="5534139"/>
              <a:ext cx="422275" cy="336550"/>
            </a:xfrm>
            <a:custGeom>
              <a:avLst/>
              <a:gdLst/>
              <a:ahLst/>
              <a:cxnLst/>
              <a:rect l="l" t="t" r="r" b="b"/>
              <a:pathLst>
                <a:path w="422275" h="336550">
                  <a:moveTo>
                    <a:pt x="0" y="167963"/>
                  </a:moveTo>
                  <a:lnTo>
                    <a:pt x="7535" y="123311"/>
                  </a:lnTo>
                  <a:lnTo>
                    <a:pt x="28801" y="83188"/>
                  </a:lnTo>
                  <a:lnTo>
                    <a:pt x="61787" y="49195"/>
                  </a:lnTo>
                  <a:lnTo>
                    <a:pt x="104481" y="22931"/>
                  </a:lnTo>
                  <a:lnTo>
                    <a:pt x="154874" y="5999"/>
                  </a:lnTo>
                  <a:lnTo>
                    <a:pt x="210955" y="0"/>
                  </a:lnTo>
                  <a:lnTo>
                    <a:pt x="267035" y="5999"/>
                  </a:lnTo>
                  <a:lnTo>
                    <a:pt x="317428" y="22931"/>
                  </a:lnTo>
                  <a:lnTo>
                    <a:pt x="360122" y="49195"/>
                  </a:lnTo>
                  <a:lnTo>
                    <a:pt x="393108" y="83188"/>
                  </a:lnTo>
                  <a:lnTo>
                    <a:pt x="414374" y="123311"/>
                  </a:lnTo>
                  <a:lnTo>
                    <a:pt x="421910" y="167963"/>
                  </a:lnTo>
                  <a:lnTo>
                    <a:pt x="414374" y="212614"/>
                  </a:lnTo>
                  <a:lnTo>
                    <a:pt x="393108" y="252737"/>
                  </a:lnTo>
                  <a:lnTo>
                    <a:pt x="360122" y="286730"/>
                  </a:lnTo>
                  <a:lnTo>
                    <a:pt x="317428" y="312994"/>
                  </a:lnTo>
                  <a:lnTo>
                    <a:pt x="267035" y="329926"/>
                  </a:lnTo>
                  <a:lnTo>
                    <a:pt x="210955" y="335926"/>
                  </a:lnTo>
                  <a:lnTo>
                    <a:pt x="154874" y="329926"/>
                  </a:lnTo>
                  <a:lnTo>
                    <a:pt x="104481" y="312994"/>
                  </a:lnTo>
                  <a:lnTo>
                    <a:pt x="61787" y="286730"/>
                  </a:lnTo>
                  <a:lnTo>
                    <a:pt x="28801" y="252737"/>
                  </a:lnTo>
                  <a:lnTo>
                    <a:pt x="7535" y="212614"/>
                  </a:lnTo>
                  <a:lnTo>
                    <a:pt x="0" y="167963"/>
                  </a:lnTo>
                  <a:close/>
                </a:path>
              </a:pathLst>
            </a:custGeom>
            <a:ln w="12700">
              <a:solidFill>
                <a:srgbClr val="0000FF"/>
              </a:solidFill>
            </a:ln>
          </p:spPr>
          <p:txBody>
            <a:bodyPr wrap="square" lIns="0" tIns="0" rIns="0" bIns="0" rtlCol="0"/>
            <a:lstStyle/>
            <a:p>
              <a:endParaRPr/>
            </a:p>
          </p:txBody>
        </p:sp>
      </p:grpSp>
      <p:sp>
        <p:nvSpPr>
          <p:cNvPr id="25" name="object 25"/>
          <p:cNvSpPr txBox="1"/>
          <p:nvPr/>
        </p:nvSpPr>
        <p:spPr>
          <a:xfrm>
            <a:off x="3421657" y="1581403"/>
            <a:ext cx="724535" cy="568325"/>
          </a:xfrm>
          <a:prstGeom prst="rect">
            <a:avLst/>
          </a:prstGeom>
        </p:spPr>
        <p:txBody>
          <a:bodyPr vert="horz" wrap="square" lIns="0" tIns="26670" rIns="0" bIns="0" rtlCol="0">
            <a:spAutoFit/>
          </a:bodyPr>
          <a:lstStyle/>
          <a:p>
            <a:pPr marL="12700" marR="5080">
              <a:lnSpc>
                <a:spcPts val="2110"/>
              </a:lnSpc>
              <a:spcBef>
                <a:spcPts val="210"/>
              </a:spcBef>
            </a:pPr>
            <a:r>
              <a:rPr sz="1800" dirty="0">
                <a:latin typeface="Calibri"/>
                <a:cs typeface="Calibri"/>
              </a:rPr>
              <a:t>Neu</a:t>
            </a:r>
            <a:r>
              <a:rPr sz="1800" spc="-35" dirty="0">
                <a:latin typeface="Calibri"/>
                <a:cs typeface="Calibri"/>
              </a:rPr>
              <a:t>r</a:t>
            </a:r>
            <a:r>
              <a:rPr sz="1800" dirty="0">
                <a:latin typeface="Calibri"/>
                <a:cs typeface="Calibri"/>
              </a:rPr>
              <a:t>on  </a:t>
            </a:r>
            <a:r>
              <a:rPr sz="1800" spc="-15" dirty="0">
                <a:latin typeface="Calibri"/>
                <a:cs typeface="Calibri"/>
              </a:rPr>
              <a:t>Layer</a:t>
            </a:r>
            <a:endParaRPr sz="1800">
              <a:latin typeface="Calibri"/>
              <a:cs typeface="Calibri"/>
            </a:endParaRPr>
          </a:p>
        </p:txBody>
      </p:sp>
      <p:sp>
        <p:nvSpPr>
          <p:cNvPr id="26" name="object 26"/>
          <p:cNvSpPr txBox="1"/>
          <p:nvPr/>
        </p:nvSpPr>
        <p:spPr>
          <a:xfrm>
            <a:off x="3675845" y="2445003"/>
            <a:ext cx="277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mbria Math"/>
                <a:cs typeface="Cambria Math"/>
              </a:rPr>
              <a:t>∑</a:t>
            </a:r>
            <a:endParaRPr sz="2800">
              <a:latin typeface="Cambria Math"/>
              <a:cs typeface="Cambria Math"/>
            </a:endParaRPr>
          </a:p>
        </p:txBody>
      </p:sp>
      <p:sp>
        <p:nvSpPr>
          <p:cNvPr id="27" name="object 27"/>
          <p:cNvSpPr txBox="1"/>
          <p:nvPr/>
        </p:nvSpPr>
        <p:spPr>
          <a:xfrm>
            <a:off x="3672911" y="3859276"/>
            <a:ext cx="277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mbria Math"/>
                <a:cs typeface="Cambria Math"/>
              </a:rPr>
              <a:t>∑</a:t>
            </a:r>
            <a:endParaRPr sz="2800">
              <a:latin typeface="Cambria Math"/>
              <a:cs typeface="Cambria Math"/>
            </a:endParaRPr>
          </a:p>
        </p:txBody>
      </p:sp>
      <p:sp>
        <p:nvSpPr>
          <p:cNvPr id="28" name="object 28"/>
          <p:cNvSpPr txBox="1"/>
          <p:nvPr/>
        </p:nvSpPr>
        <p:spPr>
          <a:xfrm>
            <a:off x="3672911" y="5328411"/>
            <a:ext cx="277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mbria Math"/>
                <a:cs typeface="Cambria Math"/>
              </a:rPr>
              <a:t>∑</a:t>
            </a:r>
            <a:endParaRPr sz="2800">
              <a:latin typeface="Cambria Math"/>
              <a:cs typeface="Cambria Math"/>
            </a:endParaRPr>
          </a:p>
        </p:txBody>
      </p:sp>
      <p:sp>
        <p:nvSpPr>
          <p:cNvPr id="29" name="object 29"/>
          <p:cNvSpPr txBox="1"/>
          <p:nvPr/>
        </p:nvSpPr>
        <p:spPr>
          <a:xfrm>
            <a:off x="4498299" y="2294635"/>
            <a:ext cx="5575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t>
            </a:r>
            <a:r>
              <a:rPr sz="1800" dirty="0">
                <a:latin typeface="Calibri"/>
                <a:cs typeface="Calibri"/>
              </a:rPr>
              <a:t>2</a:t>
            </a:r>
            <a:r>
              <a:rPr sz="1800" spc="-5" dirty="0">
                <a:latin typeface="Calibri"/>
                <a:cs typeface="Calibri"/>
              </a:rPr>
              <a:t>.</a:t>
            </a:r>
            <a:r>
              <a:rPr sz="1800" dirty="0">
                <a:latin typeface="Calibri"/>
                <a:cs typeface="Calibri"/>
              </a:rPr>
              <a:t>75,</a:t>
            </a:r>
            <a:endParaRPr sz="1800">
              <a:latin typeface="Calibri"/>
              <a:cs typeface="Calibri"/>
            </a:endParaRPr>
          </a:p>
        </p:txBody>
      </p:sp>
      <p:sp>
        <p:nvSpPr>
          <p:cNvPr id="30" name="object 30"/>
          <p:cNvSpPr txBox="1"/>
          <p:nvPr/>
        </p:nvSpPr>
        <p:spPr>
          <a:xfrm>
            <a:off x="4498299" y="3666235"/>
            <a:ext cx="5575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t>
            </a:r>
            <a:r>
              <a:rPr sz="1800" dirty="0">
                <a:latin typeface="Calibri"/>
                <a:cs typeface="Calibri"/>
              </a:rPr>
              <a:t>0</a:t>
            </a:r>
            <a:r>
              <a:rPr sz="1800" spc="-5" dirty="0">
                <a:latin typeface="Calibri"/>
                <a:cs typeface="Calibri"/>
              </a:rPr>
              <a:t>.</a:t>
            </a:r>
            <a:r>
              <a:rPr sz="1800" dirty="0">
                <a:latin typeface="Calibri"/>
                <a:cs typeface="Calibri"/>
              </a:rPr>
              <a:t>08,</a:t>
            </a:r>
            <a:endParaRPr sz="1800">
              <a:latin typeface="Calibri"/>
              <a:cs typeface="Calibri"/>
            </a:endParaRPr>
          </a:p>
        </p:txBody>
      </p:sp>
      <p:sp>
        <p:nvSpPr>
          <p:cNvPr id="31" name="object 31"/>
          <p:cNvSpPr txBox="1"/>
          <p:nvPr/>
        </p:nvSpPr>
        <p:spPr>
          <a:xfrm>
            <a:off x="4498299" y="5306059"/>
            <a:ext cx="6165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3</a:t>
            </a:r>
            <a:r>
              <a:rPr sz="1800" spc="-5" dirty="0">
                <a:latin typeface="Calibri"/>
                <a:cs typeface="Calibri"/>
              </a:rPr>
              <a:t>.</a:t>
            </a:r>
            <a:r>
              <a:rPr sz="1800" dirty="0">
                <a:latin typeface="Calibri"/>
                <a:cs typeface="Calibri"/>
              </a:rPr>
              <a:t>725]</a:t>
            </a:r>
            <a:endParaRPr sz="1800">
              <a:latin typeface="Calibri"/>
              <a:cs typeface="Calibri"/>
            </a:endParaRPr>
          </a:p>
        </p:txBody>
      </p:sp>
      <p:sp>
        <p:nvSpPr>
          <p:cNvPr id="32" name="object 32"/>
          <p:cNvSpPr txBox="1"/>
          <p:nvPr/>
        </p:nvSpPr>
        <p:spPr>
          <a:xfrm>
            <a:off x="4525587" y="1685035"/>
            <a:ext cx="77089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Z</a:t>
            </a:r>
            <a:r>
              <a:rPr sz="1800" spc="-80" dirty="0">
                <a:latin typeface="Calibri"/>
                <a:cs typeface="Calibri"/>
              </a:rPr>
              <a:t> </a:t>
            </a:r>
            <a:r>
              <a:rPr sz="1800" spc="-5" dirty="0">
                <a:latin typeface="Calibri"/>
                <a:cs typeface="Calibri"/>
              </a:rPr>
              <a:t>values</a:t>
            </a:r>
            <a:endParaRPr sz="1800">
              <a:latin typeface="Calibri"/>
              <a:cs typeface="Calibri"/>
            </a:endParaRPr>
          </a:p>
        </p:txBody>
      </p:sp>
      <p:sp>
        <p:nvSpPr>
          <p:cNvPr id="33" name="object 33"/>
          <p:cNvSpPr txBox="1"/>
          <p:nvPr/>
        </p:nvSpPr>
        <p:spPr>
          <a:xfrm>
            <a:off x="3672192" y="3282188"/>
            <a:ext cx="5130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r>
              <a:rPr sz="1800" spc="-5" dirty="0">
                <a:latin typeface="Calibri"/>
                <a:cs typeface="Calibri"/>
              </a:rPr>
              <a:t>ias</a:t>
            </a:r>
            <a:r>
              <a:rPr sz="1800" dirty="0">
                <a:latin typeface="Calibri"/>
                <a:cs typeface="Calibri"/>
              </a:rPr>
              <a:t>1</a:t>
            </a:r>
            <a:endParaRPr sz="1800">
              <a:latin typeface="Calibri"/>
              <a:cs typeface="Calibri"/>
            </a:endParaRPr>
          </a:p>
        </p:txBody>
      </p:sp>
      <p:sp>
        <p:nvSpPr>
          <p:cNvPr id="34" name="object 34"/>
          <p:cNvSpPr txBox="1"/>
          <p:nvPr/>
        </p:nvSpPr>
        <p:spPr>
          <a:xfrm>
            <a:off x="3621788" y="4830571"/>
            <a:ext cx="5130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r>
              <a:rPr sz="1800" spc="-5" dirty="0">
                <a:latin typeface="Calibri"/>
                <a:cs typeface="Calibri"/>
              </a:rPr>
              <a:t>ias</a:t>
            </a:r>
            <a:r>
              <a:rPr sz="1800" dirty="0">
                <a:latin typeface="Calibri"/>
                <a:cs typeface="Calibri"/>
              </a:rPr>
              <a:t>2</a:t>
            </a:r>
            <a:endParaRPr sz="1800">
              <a:latin typeface="Calibri"/>
              <a:cs typeface="Calibri"/>
            </a:endParaRPr>
          </a:p>
        </p:txBody>
      </p:sp>
      <p:sp>
        <p:nvSpPr>
          <p:cNvPr id="35" name="object 35"/>
          <p:cNvSpPr txBox="1"/>
          <p:nvPr/>
        </p:nvSpPr>
        <p:spPr>
          <a:xfrm>
            <a:off x="3601246" y="6336284"/>
            <a:ext cx="5130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r>
              <a:rPr sz="1800" spc="-5" dirty="0">
                <a:latin typeface="Calibri"/>
                <a:cs typeface="Calibri"/>
              </a:rPr>
              <a:t>ias</a:t>
            </a:r>
            <a:r>
              <a:rPr sz="1800" dirty="0">
                <a:latin typeface="Calibri"/>
                <a:cs typeface="Calibri"/>
              </a:rPr>
              <a:t>3</a:t>
            </a:r>
            <a:endParaRPr sz="1800">
              <a:latin typeface="Calibri"/>
              <a:cs typeface="Calibri"/>
            </a:endParaRPr>
          </a:p>
        </p:txBody>
      </p:sp>
      <p:grpSp>
        <p:nvGrpSpPr>
          <p:cNvPr id="36" name="object 36"/>
          <p:cNvGrpSpPr/>
          <p:nvPr/>
        </p:nvGrpSpPr>
        <p:grpSpPr>
          <a:xfrm>
            <a:off x="3816256" y="2196070"/>
            <a:ext cx="3026410" cy="4189095"/>
            <a:chOff x="3816256" y="2196070"/>
            <a:chExt cx="3026410" cy="4189095"/>
          </a:xfrm>
        </p:grpSpPr>
        <p:sp>
          <p:nvSpPr>
            <p:cNvPr id="37" name="object 37"/>
            <p:cNvSpPr/>
            <p:nvPr/>
          </p:nvSpPr>
          <p:spPr>
            <a:xfrm>
              <a:off x="3816256" y="6103064"/>
              <a:ext cx="76200" cy="281940"/>
            </a:xfrm>
            <a:custGeom>
              <a:avLst/>
              <a:gdLst/>
              <a:ahLst/>
              <a:cxnLst/>
              <a:rect l="l" t="t" r="r" b="b"/>
              <a:pathLst>
                <a:path w="76200" h="281939">
                  <a:moveTo>
                    <a:pt x="47006" y="255965"/>
                  </a:moveTo>
                  <a:lnTo>
                    <a:pt x="40660" y="256168"/>
                  </a:lnTo>
                  <a:lnTo>
                    <a:pt x="41471" y="281555"/>
                  </a:lnTo>
                  <a:lnTo>
                    <a:pt x="47818" y="281352"/>
                  </a:lnTo>
                  <a:lnTo>
                    <a:pt x="47006" y="255965"/>
                  </a:lnTo>
                  <a:close/>
                </a:path>
                <a:path w="76200" h="281939">
                  <a:moveTo>
                    <a:pt x="45585" y="211538"/>
                  </a:moveTo>
                  <a:lnTo>
                    <a:pt x="39239" y="211741"/>
                  </a:lnTo>
                  <a:lnTo>
                    <a:pt x="40050" y="237128"/>
                  </a:lnTo>
                  <a:lnTo>
                    <a:pt x="46398" y="236925"/>
                  </a:lnTo>
                  <a:lnTo>
                    <a:pt x="45585" y="211538"/>
                  </a:lnTo>
                  <a:close/>
                </a:path>
                <a:path w="76200" h="281939">
                  <a:moveTo>
                    <a:pt x="44165" y="167110"/>
                  </a:moveTo>
                  <a:lnTo>
                    <a:pt x="37818" y="167313"/>
                  </a:lnTo>
                  <a:lnTo>
                    <a:pt x="38630" y="192700"/>
                  </a:lnTo>
                  <a:lnTo>
                    <a:pt x="44977" y="192497"/>
                  </a:lnTo>
                  <a:lnTo>
                    <a:pt x="44165" y="167110"/>
                  </a:lnTo>
                  <a:close/>
                </a:path>
                <a:path w="76200" h="281939">
                  <a:moveTo>
                    <a:pt x="42744" y="122683"/>
                  </a:moveTo>
                  <a:lnTo>
                    <a:pt x="36398" y="122886"/>
                  </a:lnTo>
                  <a:lnTo>
                    <a:pt x="37209" y="148273"/>
                  </a:lnTo>
                  <a:lnTo>
                    <a:pt x="43555" y="148070"/>
                  </a:lnTo>
                  <a:lnTo>
                    <a:pt x="42744" y="122683"/>
                  </a:lnTo>
                  <a:close/>
                </a:path>
                <a:path w="76200" h="281939">
                  <a:moveTo>
                    <a:pt x="41324" y="78256"/>
                  </a:moveTo>
                  <a:lnTo>
                    <a:pt x="34977" y="78459"/>
                  </a:lnTo>
                  <a:lnTo>
                    <a:pt x="35788" y="103846"/>
                  </a:lnTo>
                  <a:lnTo>
                    <a:pt x="42136" y="103643"/>
                  </a:lnTo>
                  <a:lnTo>
                    <a:pt x="41324" y="78256"/>
                  </a:lnTo>
                  <a:close/>
                </a:path>
                <a:path w="76200" h="281939">
                  <a:moveTo>
                    <a:pt x="35645" y="0"/>
                  </a:moveTo>
                  <a:lnTo>
                    <a:pt x="0" y="77378"/>
                  </a:lnTo>
                  <a:lnTo>
                    <a:pt x="76160" y="74943"/>
                  </a:lnTo>
                  <a:lnTo>
                    <a:pt x="35645" y="0"/>
                  </a:lnTo>
                  <a:close/>
                </a:path>
              </a:pathLst>
            </a:custGeom>
            <a:solidFill>
              <a:srgbClr val="5B9BD5"/>
            </a:solidFill>
          </p:spPr>
          <p:txBody>
            <a:bodyPr wrap="square" lIns="0" tIns="0" rIns="0" bIns="0" rtlCol="0"/>
            <a:lstStyle/>
            <a:p>
              <a:endParaRPr/>
            </a:p>
          </p:txBody>
        </p:sp>
        <p:sp>
          <p:nvSpPr>
            <p:cNvPr id="38" name="object 38"/>
            <p:cNvSpPr/>
            <p:nvPr/>
          </p:nvSpPr>
          <p:spPr>
            <a:xfrm>
              <a:off x="5865780" y="2202420"/>
              <a:ext cx="970280" cy="903605"/>
            </a:xfrm>
            <a:custGeom>
              <a:avLst/>
              <a:gdLst/>
              <a:ahLst/>
              <a:cxnLst/>
              <a:rect l="l" t="t" r="r" b="b"/>
              <a:pathLst>
                <a:path w="970279" h="903605">
                  <a:moveTo>
                    <a:pt x="485077" y="0"/>
                  </a:moveTo>
                  <a:lnTo>
                    <a:pt x="435481" y="2331"/>
                  </a:lnTo>
                  <a:lnTo>
                    <a:pt x="387317" y="9175"/>
                  </a:lnTo>
                  <a:lnTo>
                    <a:pt x="340830" y="20304"/>
                  </a:lnTo>
                  <a:lnTo>
                    <a:pt x="296263" y="35490"/>
                  </a:lnTo>
                  <a:lnTo>
                    <a:pt x="253861" y="54508"/>
                  </a:lnTo>
                  <a:lnTo>
                    <a:pt x="213866" y="77130"/>
                  </a:lnTo>
                  <a:lnTo>
                    <a:pt x="176523" y="103129"/>
                  </a:lnTo>
                  <a:lnTo>
                    <a:pt x="142076" y="132277"/>
                  </a:lnTo>
                  <a:lnTo>
                    <a:pt x="110768" y="164349"/>
                  </a:lnTo>
                  <a:lnTo>
                    <a:pt x="82843" y="199116"/>
                  </a:lnTo>
                  <a:lnTo>
                    <a:pt x="58546" y="236353"/>
                  </a:lnTo>
                  <a:lnTo>
                    <a:pt x="38119" y="275831"/>
                  </a:lnTo>
                  <a:lnTo>
                    <a:pt x="21808" y="317324"/>
                  </a:lnTo>
                  <a:lnTo>
                    <a:pt x="9855" y="360605"/>
                  </a:lnTo>
                  <a:lnTo>
                    <a:pt x="2504" y="405447"/>
                  </a:lnTo>
                  <a:lnTo>
                    <a:pt x="0" y="451623"/>
                  </a:lnTo>
                  <a:lnTo>
                    <a:pt x="2504" y="497799"/>
                  </a:lnTo>
                  <a:lnTo>
                    <a:pt x="9855" y="542641"/>
                  </a:lnTo>
                  <a:lnTo>
                    <a:pt x="21808" y="585922"/>
                  </a:lnTo>
                  <a:lnTo>
                    <a:pt x="38119" y="627416"/>
                  </a:lnTo>
                  <a:lnTo>
                    <a:pt x="58546" y="666894"/>
                  </a:lnTo>
                  <a:lnTo>
                    <a:pt x="82843" y="704131"/>
                  </a:lnTo>
                  <a:lnTo>
                    <a:pt x="110768" y="738898"/>
                  </a:lnTo>
                  <a:lnTo>
                    <a:pt x="142076" y="770970"/>
                  </a:lnTo>
                  <a:lnTo>
                    <a:pt x="176523" y="800119"/>
                  </a:lnTo>
                  <a:lnTo>
                    <a:pt x="213866" y="826117"/>
                  </a:lnTo>
                  <a:lnTo>
                    <a:pt x="253861" y="848739"/>
                  </a:lnTo>
                  <a:lnTo>
                    <a:pt x="296263" y="867757"/>
                  </a:lnTo>
                  <a:lnTo>
                    <a:pt x="340830" y="882943"/>
                  </a:lnTo>
                  <a:lnTo>
                    <a:pt x="387317" y="894072"/>
                  </a:lnTo>
                  <a:lnTo>
                    <a:pt x="435481" y="900916"/>
                  </a:lnTo>
                  <a:lnTo>
                    <a:pt x="485077" y="903248"/>
                  </a:lnTo>
                  <a:lnTo>
                    <a:pt x="534674" y="900916"/>
                  </a:lnTo>
                  <a:lnTo>
                    <a:pt x="582838" y="894072"/>
                  </a:lnTo>
                  <a:lnTo>
                    <a:pt x="629325" y="882943"/>
                  </a:lnTo>
                  <a:lnTo>
                    <a:pt x="673892" y="867757"/>
                  </a:lnTo>
                  <a:lnTo>
                    <a:pt x="716295" y="848739"/>
                  </a:lnTo>
                  <a:lnTo>
                    <a:pt x="756289" y="826117"/>
                  </a:lnTo>
                  <a:lnTo>
                    <a:pt x="793632" y="800119"/>
                  </a:lnTo>
                  <a:lnTo>
                    <a:pt x="828080" y="770970"/>
                  </a:lnTo>
                  <a:lnTo>
                    <a:pt x="859388" y="738898"/>
                  </a:lnTo>
                  <a:lnTo>
                    <a:pt x="887312" y="704131"/>
                  </a:lnTo>
                  <a:lnTo>
                    <a:pt x="911610" y="666894"/>
                  </a:lnTo>
                  <a:lnTo>
                    <a:pt x="932036" y="627416"/>
                  </a:lnTo>
                  <a:lnTo>
                    <a:pt x="948348" y="585922"/>
                  </a:lnTo>
                  <a:lnTo>
                    <a:pt x="960301" y="542641"/>
                  </a:lnTo>
                  <a:lnTo>
                    <a:pt x="967652" y="497799"/>
                  </a:lnTo>
                  <a:lnTo>
                    <a:pt x="970156" y="451623"/>
                  </a:lnTo>
                  <a:lnTo>
                    <a:pt x="967652" y="405447"/>
                  </a:lnTo>
                  <a:lnTo>
                    <a:pt x="960301" y="360605"/>
                  </a:lnTo>
                  <a:lnTo>
                    <a:pt x="948348" y="317324"/>
                  </a:lnTo>
                  <a:lnTo>
                    <a:pt x="932036" y="275831"/>
                  </a:lnTo>
                  <a:lnTo>
                    <a:pt x="911610" y="236353"/>
                  </a:lnTo>
                  <a:lnTo>
                    <a:pt x="887312" y="199116"/>
                  </a:lnTo>
                  <a:lnTo>
                    <a:pt x="859388" y="164349"/>
                  </a:lnTo>
                  <a:lnTo>
                    <a:pt x="828080" y="132277"/>
                  </a:lnTo>
                  <a:lnTo>
                    <a:pt x="793632" y="103129"/>
                  </a:lnTo>
                  <a:lnTo>
                    <a:pt x="756289" y="77130"/>
                  </a:lnTo>
                  <a:lnTo>
                    <a:pt x="716295" y="54508"/>
                  </a:lnTo>
                  <a:lnTo>
                    <a:pt x="673892" y="35490"/>
                  </a:lnTo>
                  <a:lnTo>
                    <a:pt x="629325" y="20304"/>
                  </a:lnTo>
                  <a:lnTo>
                    <a:pt x="582838" y="9175"/>
                  </a:lnTo>
                  <a:lnTo>
                    <a:pt x="534674" y="2331"/>
                  </a:lnTo>
                  <a:lnTo>
                    <a:pt x="485077" y="0"/>
                  </a:lnTo>
                  <a:close/>
                </a:path>
              </a:pathLst>
            </a:custGeom>
            <a:solidFill>
              <a:srgbClr val="FBE5D6"/>
            </a:solidFill>
          </p:spPr>
          <p:txBody>
            <a:bodyPr wrap="square" lIns="0" tIns="0" rIns="0" bIns="0" rtlCol="0"/>
            <a:lstStyle/>
            <a:p>
              <a:endParaRPr/>
            </a:p>
          </p:txBody>
        </p:sp>
        <p:sp>
          <p:nvSpPr>
            <p:cNvPr id="39" name="object 39"/>
            <p:cNvSpPr/>
            <p:nvPr/>
          </p:nvSpPr>
          <p:spPr>
            <a:xfrm>
              <a:off x="5865780" y="2202420"/>
              <a:ext cx="970280" cy="903605"/>
            </a:xfrm>
            <a:custGeom>
              <a:avLst/>
              <a:gdLst/>
              <a:ahLst/>
              <a:cxnLst/>
              <a:rect l="l" t="t" r="r" b="b"/>
              <a:pathLst>
                <a:path w="970279" h="903605">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12700">
              <a:solidFill>
                <a:srgbClr val="BF9000"/>
              </a:solidFill>
            </a:ln>
          </p:spPr>
          <p:txBody>
            <a:bodyPr wrap="square" lIns="0" tIns="0" rIns="0" bIns="0" rtlCol="0"/>
            <a:lstStyle/>
            <a:p>
              <a:endParaRPr/>
            </a:p>
          </p:txBody>
        </p:sp>
        <p:sp>
          <p:nvSpPr>
            <p:cNvPr id="40" name="object 40"/>
            <p:cNvSpPr/>
            <p:nvPr/>
          </p:nvSpPr>
          <p:spPr>
            <a:xfrm>
              <a:off x="4312978" y="2618212"/>
              <a:ext cx="1553210" cy="85090"/>
            </a:xfrm>
            <a:custGeom>
              <a:avLst/>
              <a:gdLst/>
              <a:ahLst/>
              <a:cxnLst/>
              <a:rect l="l" t="t" r="r" b="b"/>
              <a:pathLst>
                <a:path w="1553210" h="85089">
                  <a:moveTo>
                    <a:pt x="1476542" y="34909"/>
                  </a:moveTo>
                  <a:lnTo>
                    <a:pt x="0" y="78572"/>
                  </a:lnTo>
                  <a:lnTo>
                    <a:pt x="187" y="84919"/>
                  </a:lnTo>
                  <a:lnTo>
                    <a:pt x="1476729" y="41256"/>
                  </a:lnTo>
                  <a:lnTo>
                    <a:pt x="1476542" y="34909"/>
                  </a:lnTo>
                  <a:close/>
                </a:path>
                <a:path w="1553210" h="85089">
                  <a:moveTo>
                    <a:pt x="1550005" y="34533"/>
                  </a:moveTo>
                  <a:lnTo>
                    <a:pt x="1489237" y="34533"/>
                  </a:lnTo>
                  <a:lnTo>
                    <a:pt x="1489425" y="40881"/>
                  </a:lnTo>
                  <a:lnTo>
                    <a:pt x="1476729" y="41256"/>
                  </a:lnTo>
                  <a:lnTo>
                    <a:pt x="1477761" y="76166"/>
                  </a:lnTo>
                  <a:lnTo>
                    <a:pt x="1552802" y="35830"/>
                  </a:lnTo>
                  <a:lnTo>
                    <a:pt x="1550005" y="34533"/>
                  </a:lnTo>
                  <a:close/>
                </a:path>
                <a:path w="1553210" h="85089">
                  <a:moveTo>
                    <a:pt x="1489237" y="34533"/>
                  </a:moveTo>
                  <a:lnTo>
                    <a:pt x="1476542" y="34909"/>
                  </a:lnTo>
                  <a:lnTo>
                    <a:pt x="1476729" y="41256"/>
                  </a:lnTo>
                  <a:lnTo>
                    <a:pt x="1489425" y="40881"/>
                  </a:lnTo>
                  <a:lnTo>
                    <a:pt x="1489237" y="34533"/>
                  </a:lnTo>
                  <a:close/>
                </a:path>
                <a:path w="1553210" h="85089">
                  <a:moveTo>
                    <a:pt x="1475510" y="0"/>
                  </a:moveTo>
                  <a:lnTo>
                    <a:pt x="1476542" y="34909"/>
                  </a:lnTo>
                  <a:lnTo>
                    <a:pt x="1489237" y="34533"/>
                  </a:lnTo>
                  <a:lnTo>
                    <a:pt x="1550005" y="34533"/>
                  </a:lnTo>
                  <a:lnTo>
                    <a:pt x="1475510" y="0"/>
                  </a:lnTo>
                  <a:close/>
                </a:path>
              </a:pathLst>
            </a:custGeom>
            <a:solidFill>
              <a:srgbClr val="C00000"/>
            </a:solidFill>
          </p:spPr>
          <p:txBody>
            <a:bodyPr wrap="square" lIns="0" tIns="0" rIns="0" bIns="0" rtlCol="0"/>
            <a:lstStyle/>
            <a:p>
              <a:endParaRPr/>
            </a:p>
          </p:txBody>
        </p:sp>
        <p:sp>
          <p:nvSpPr>
            <p:cNvPr id="41" name="object 41"/>
            <p:cNvSpPr/>
            <p:nvPr/>
          </p:nvSpPr>
          <p:spPr>
            <a:xfrm>
              <a:off x="5865780" y="3630176"/>
              <a:ext cx="970280" cy="903605"/>
            </a:xfrm>
            <a:custGeom>
              <a:avLst/>
              <a:gdLst/>
              <a:ahLst/>
              <a:cxnLst/>
              <a:rect l="l" t="t" r="r" b="b"/>
              <a:pathLst>
                <a:path w="970279" h="903604">
                  <a:moveTo>
                    <a:pt x="485077" y="0"/>
                  </a:moveTo>
                  <a:lnTo>
                    <a:pt x="435481" y="2331"/>
                  </a:lnTo>
                  <a:lnTo>
                    <a:pt x="387317" y="9175"/>
                  </a:lnTo>
                  <a:lnTo>
                    <a:pt x="340830" y="20304"/>
                  </a:lnTo>
                  <a:lnTo>
                    <a:pt x="296263" y="35490"/>
                  </a:lnTo>
                  <a:lnTo>
                    <a:pt x="253861" y="54508"/>
                  </a:lnTo>
                  <a:lnTo>
                    <a:pt x="213866" y="77130"/>
                  </a:lnTo>
                  <a:lnTo>
                    <a:pt x="176523" y="103129"/>
                  </a:lnTo>
                  <a:lnTo>
                    <a:pt x="142076" y="132277"/>
                  </a:lnTo>
                  <a:lnTo>
                    <a:pt x="110768" y="164349"/>
                  </a:lnTo>
                  <a:lnTo>
                    <a:pt x="82843" y="199116"/>
                  </a:lnTo>
                  <a:lnTo>
                    <a:pt x="58546" y="236353"/>
                  </a:lnTo>
                  <a:lnTo>
                    <a:pt x="38119" y="275831"/>
                  </a:lnTo>
                  <a:lnTo>
                    <a:pt x="21808" y="317324"/>
                  </a:lnTo>
                  <a:lnTo>
                    <a:pt x="9855" y="360605"/>
                  </a:lnTo>
                  <a:lnTo>
                    <a:pt x="2504" y="405447"/>
                  </a:lnTo>
                  <a:lnTo>
                    <a:pt x="0" y="451623"/>
                  </a:lnTo>
                  <a:lnTo>
                    <a:pt x="2504" y="497799"/>
                  </a:lnTo>
                  <a:lnTo>
                    <a:pt x="9855" y="542641"/>
                  </a:lnTo>
                  <a:lnTo>
                    <a:pt x="21808" y="585922"/>
                  </a:lnTo>
                  <a:lnTo>
                    <a:pt x="38119" y="627416"/>
                  </a:lnTo>
                  <a:lnTo>
                    <a:pt x="58546" y="666894"/>
                  </a:lnTo>
                  <a:lnTo>
                    <a:pt x="82843" y="704131"/>
                  </a:lnTo>
                  <a:lnTo>
                    <a:pt x="110768" y="738898"/>
                  </a:lnTo>
                  <a:lnTo>
                    <a:pt x="142076" y="770970"/>
                  </a:lnTo>
                  <a:lnTo>
                    <a:pt x="176523" y="800119"/>
                  </a:lnTo>
                  <a:lnTo>
                    <a:pt x="213866" y="826117"/>
                  </a:lnTo>
                  <a:lnTo>
                    <a:pt x="253861" y="848739"/>
                  </a:lnTo>
                  <a:lnTo>
                    <a:pt x="296263" y="867757"/>
                  </a:lnTo>
                  <a:lnTo>
                    <a:pt x="340830" y="882943"/>
                  </a:lnTo>
                  <a:lnTo>
                    <a:pt x="387317" y="894072"/>
                  </a:lnTo>
                  <a:lnTo>
                    <a:pt x="435481" y="900916"/>
                  </a:lnTo>
                  <a:lnTo>
                    <a:pt x="485077" y="903248"/>
                  </a:lnTo>
                  <a:lnTo>
                    <a:pt x="534674" y="900916"/>
                  </a:lnTo>
                  <a:lnTo>
                    <a:pt x="582838" y="894072"/>
                  </a:lnTo>
                  <a:lnTo>
                    <a:pt x="629325" y="882943"/>
                  </a:lnTo>
                  <a:lnTo>
                    <a:pt x="673892" y="867757"/>
                  </a:lnTo>
                  <a:lnTo>
                    <a:pt x="716295" y="848739"/>
                  </a:lnTo>
                  <a:lnTo>
                    <a:pt x="756289" y="826117"/>
                  </a:lnTo>
                  <a:lnTo>
                    <a:pt x="793632" y="800119"/>
                  </a:lnTo>
                  <a:lnTo>
                    <a:pt x="828080" y="770970"/>
                  </a:lnTo>
                  <a:lnTo>
                    <a:pt x="859388" y="738898"/>
                  </a:lnTo>
                  <a:lnTo>
                    <a:pt x="887312" y="704131"/>
                  </a:lnTo>
                  <a:lnTo>
                    <a:pt x="911610" y="666894"/>
                  </a:lnTo>
                  <a:lnTo>
                    <a:pt x="932036" y="627416"/>
                  </a:lnTo>
                  <a:lnTo>
                    <a:pt x="948348" y="585922"/>
                  </a:lnTo>
                  <a:lnTo>
                    <a:pt x="960301" y="542641"/>
                  </a:lnTo>
                  <a:lnTo>
                    <a:pt x="967652" y="497799"/>
                  </a:lnTo>
                  <a:lnTo>
                    <a:pt x="970156" y="451623"/>
                  </a:lnTo>
                  <a:lnTo>
                    <a:pt x="967652" y="405447"/>
                  </a:lnTo>
                  <a:lnTo>
                    <a:pt x="960301" y="360605"/>
                  </a:lnTo>
                  <a:lnTo>
                    <a:pt x="948348" y="317324"/>
                  </a:lnTo>
                  <a:lnTo>
                    <a:pt x="932036" y="275831"/>
                  </a:lnTo>
                  <a:lnTo>
                    <a:pt x="911610" y="236353"/>
                  </a:lnTo>
                  <a:lnTo>
                    <a:pt x="887312" y="199116"/>
                  </a:lnTo>
                  <a:lnTo>
                    <a:pt x="859388" y="164349"/>
                  </a:lnTo>
                  <a:lnTo>
                    <a:pt x="828080" y="132277"/>
                  </a:lnTo>
                  <a:lnTo>
                    <a:pt x="793632" y="103129"/>
                  </a:lnTo>
                  <a:lnTo>
                    <a:pt x="756289" y="77130"/>
                  </a:lnTo>
                  <a:lnTo>
                    <a:pt x="716295" y="54508"/>
                  </a:lnTo>
                  <a:lnTo>
                    <a:pt x="673892" y="35490"/>
                  </a:lnTo>
                  <a:lnTo>
                    <a:pt x="629325" y="20304"/>
                  </a:lnTo>
                  <a:lnTo>
                    <a:pt x="582838" y="9175"/>
                  </a:lnTo>
                  <a:lnTo>
                    <a:pt x="534674" y="2331"/>
                  </a:lnTo>
                  <a:lnTo>
                    <a:pt x="485077" y="0"/>
                  </a:lnTo>
                  <a:close/>
                </a:path>
              </a:pathLst>
            </a:custGeom>
            <a:solidFill>
              <a:srgbClr val="FBE5D6"/>
            </a:solidFill>
          </p:spPr>
          <p:txBody>
            <a:bodyPr wrap="square" lIns="0" tIns="0" rIns="0" bIns="0" rtlCol="0"/>
            <a:lstStyle/>
            <a:p>
              <a:endParaRPr/>
            </a:p>
          </p:txBody>
        </p:sp>
        <p:sp>
          <p:nvSpPr>
            <p:cNvPr id="42" name="object 42"/>
            <p:cNvSpPr/>
            <p:nvPr/>
          </p:nvSpPr>
          <p:spPr>
            <a:xfrm>
              <a:off x="5865780" y="3630176"/>
              <a:ext cx="970280" cy="903605"/>
            </a:xfrm>
            <a:custGeom>
              <a:avLst/>
              <a:gdLst/>
              <a:ahLst/>
              <a:cxnLst/>
              <a:rect l="l" t="t" r="r" b="b"/>
              <a:pathLst>
                <a:path w="970279" h="903604">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12700">
              <a:solidFill>
                <a:srgbClr val="BF9000"/>
              </a:solidFill>
            </a:ln>
          </p:spPr>
          <p:txBody>
            <a:bodyPr wrap="square" lIns="0" tIns="0" rIns="0" bIns="0" rtlCol="0"/>
            <a:lstStyle/>
            <a:p>
              <a:endParaRPr/>
            </a:p>
          </p:txBody>
        </p:sp>
        <p:sp>
          <p:nvSpPr>
            <p:cNvPr id="43" name="object 43"/>
            <p:cNvSpPr/>
            <p:nvPr/>
          </p:nvSpPr>
          <p:spPr>
            <a:xfrm>
              <a:off x="4286825" y="4045322"/>
              <a:ext cx="1579245" cy="76200"/>
            </a:xfrm>
            <a:custGeom>
              <a:avLst/>
              <a:gdLst/>
              <a:ahLst/>
              <a:cxnLst/>
              <a:rect l="l" t="t" r="r" b="b"/>
              <a:pathLst>
                <a:path w="1579245" h="76200">
                  <a:moveTo>
                    <a:pt x="1575090" y="34648"/>
                  </a:moveTo>
                  <a:lnTo>
                    <a:pt x="1515399" y="34648"/>
                  </a:lnTo>
                  <a:lnTo>
                    <a:pt x="1515534" y="40996"/>
                  </a:lnTo>
                  <a:lnTo>
                    <a:pt x="1502839" y="41265"/>
                  </a:lnTo>
                  <a:lnTo>
                    <a:pt x="1503578" y="76182"/>
                  </a:lnTo>
                  <a:lnTo>
                    <a:pt x="1578955" y="36479"/>
                  </a:lnTo>
                  <a:lnTo>
                    <a:pt x="1575090" y="34648"/>
                  </a:lnTo>
                  <a:close/>
                </a:path>
                <a:path w="1579245" h="76200">
                  <a:moveTo>
                    <a:pt x="1502705" y="34916"/>
                  </a:moveTo>
                  <a:lnTo>
                    <a:pt x="0" y="66723"/>
                  </a:lnTo>
                  <a:lnTo>
                    <a:pt x="134" y="73071"/>
                  </a:lnTo>
                  <a:lnTo>
                    <a:pt x="1502839" y="41265"/>
                  </a:lnTo>
                  <a:lnTo>
                    <a:pt x="1502705" y="34916"/>
                  </a:lnTo>
                  <a:close/>
                </a:path>
                <a:path w="1579245" h="76200">
                  <a:moveTo>
                    <a:pt x="1515399" y="34648"/>
                  </a:moveTo>
                  <a:lnTo>
                    <a:pt x="1502705" y="34916"/>
                  </a:lnTo>
                  <a:lnTo>
                    <a:pt x="1502839" y="41265"/>
                  </a:lnTo>
                  <a:lnTo>
                    <a:pt x="1515534" y="40996"/>
                  </a:lnTo>
                  <a:lnTo>
                    <a:pt x="1515399" y="34648"/>
                  </a:lnTo>
                  <a:close/>
                </a:path>
                <a:path w="1579245" h="76200">
                  <a:moveTo>
                    <a:pt x="1501966" y="0"/>
                  </a:moveTo>
                  <a:lnTo>
                    <a:pt x="1502705" y="34916"/>
                  </a:lnTo>
                  <a:lnTo>
                    <a:pt x="1515399" y="34648"/>
                  </a:lnTo>
                  <a:lnTo>
                    <a:pt x="1575090" y="34648"/>
                  </a:lnTo>
                  <a:lnTo>
                    <a:pt x="1501966" y="0"/>
                  </a:lnTo>
                  <a:close/>
                </a:path>
              </a:pathLst>
            </a:custGeom>
            <a:solidFill>
              <a:srgbClr val="C00000"/>
            </a:solidFill>
          </p:spPr>
          <p:txBody>
            <a:bodyPr wrap="square" lIns="0" tIns="0" rIns="0" bIns="0" rtlCol="0"/>
            <a:lstStyle/>
            <a:p>
              <a:endParaRPr/>
            </a:p>
          </p:txBody>
        </p:sp>
        <p:sp>
          <p:nvSpPr>
            <p:cNvPr id="44" name="object 44"/>
            <p:cNvSpPr/>
            <p:nvPr/>
          </p:nvSpPr>
          <p:spPr>
            <a:xfrm>
              <a:off x="5865780" y="5156215"/>
              <a:ext cx="970280" cy="903605"/>
            </a:xfrm>
            <a:custGeom>
              <a:avLst/>
              <a:gdLst/>
              <a:ahLst/>
              <a:cxnLst/>
              <a:rect l="l" t="t" r="r" b="b"/>
              <a:pathLst>
                <a:path w="970279" h="903604">
                  <a:moveTo>
                    <a:pt x="485077" y="0"/>
                  </a:moveTo>
                  <a:lnTo>
                    <a:pt x="435481" y="2331"/>
                  </a:lnTo>
                  <a:lnTo>
                    <a:pt x="387317" y="9175"/>
                  </a:lnTo>
                  <a:lnTo>
                    <a:pt x="340830" y="20304"/>
                  </a:lnTo>
                  <a:lnTo>
                    <a:pt x="296263" y="35490"/>
                  </a:lnTo>
                  <a:lnTo>
                    <a:pt x="253861" y="54508"/>
                  </a:lnTo>
                  <a:lnTo>
                    <a:pt x="213866" y="77130"/>
                  </a:lnTo>
                  <a:lnTo>
                    <a:pt x="176523" y="103129"/>
                  </a:lnTo>
                  <a:lnTo>
                    <a:pt x="142076" y="132277"/>
                  </a:lnTo>
                  <a:lnTo>
                    <a:pt x="110768" y="164349"/>
                  </a:lnTo>
                  <a:lnTo>
                    <a:pt x="82843" y="199116"/>
                  </a:lnTo>
                  <a:lnTo>
                    <a:pt x="58546" y="236353"/>
                  </a:lnTo>
                  <a:lnTo>
                    <a:pt x="38119" y="275831"/>
                  </a:lnTo>
                  <a:lnTo>
                    <a:pt x="21808" y="317324"/>
                  </a:lnTo>
                  <a:lnTo>
                    <a:pt x="9855" y="360605"/>
                  </a:lnTo>
                  <a:lnTo>
                    <a:pt x="2504" y="405447"/>
                  </a:lnTo>
                  <a:lnTo>
                    <a:pt x="0" y="451623"/>
                  </a:lnTo>
                  <a:lnTo>
                    <a:pt x="2504" y="497799"/>
                  </a:lnTo>
                  <a:lnTo>
                    <a:pt x="9855" y="542641"/>
                  </a:lnTo>
                  <a:lnTo>
                    <a:pt x="21808" y="585922"/>
                  </a:lnTo>
                  <a:lnTo>
                    <a:pt x="38119" y="627416"/>
                  </a:lnTo>
                  <a:lnTo>
                    <a:pt x="58546" y="666894"/>
                  </a:lnTo>
                  <a:lnTo>
                    <a:pt x="82843" y="704131"/>
                  </a:lnTo>
                  <a:lnTo>
                    <a:pt x="110768" y="738898"/>
                  </a:lnTo>
                  <a:lnTo>
                    <a:pt x="142076" y="770970"/>
                  </a:lnTo>
                  <a:lnTo>
                    <a:pt x="176523" y="800118"/>
                  </a:lnTo>
                  <a:lnTo>
                    <a:pt x="213866" y="826117"/>
                  </a:lnTo>
                  <a:lnTo>
                    <a:pt x="253861" y="848739"/>
                  </a:lnTo>
                  <a:lnTo>
                    <a:pt x="296263" y="867756"/>
                  </a:lnTo>
                  <a:lnTo>
                    <a:pt x="340830" y="882943"/>
                  </a:lnTo>
                  <a:lnTo>
                    <a:pt x="387317" y="894072"/>
                  </a:lnTo>
                  <a:lnTo>
                    <a:pt x="435481" y="900916"/>
                  </a:lnTo>
                  <a:lnTo>
                    <a:pt x="485077" y="903247"/>
                  </a:lnTo>
                  <a:lnTo>
                    <a:pt x="534674" y="900916"/>
                  </a:lnTo>
                  <a:lnTo>
                    <a:pt x="582838" y="894072"/>
                  </a:lnTo>
                  <a:lnTo>
                    <a:pt x="629325" y="882943"/>
                  </a:lnTo>
                  <a:lnTo>
                    <a:pt x="673892" y="867756"/>
                  </a:lnTo>
                  <a:lnTo>
                    <a:pt x="716295" y="848739"/>
                  </a:lnTo>
                  <a:lnTo>
                    <a:pt x="756289" y="826117"/>
                  </a:lnTo>
                  <a:lnTo>
                    <a:pt x="793632" y="800118"/>
                  </a:lnTo>
                  <a:lnTo>
                    <a:pt x="828080" y="770970"/>
                  </a:lnTo>
                  <a:lnTo>
                    <a:pt x="859388" y="738898"/>
                  </a:lnTo>
                  <a:lnTo>
                    <a:pt x="887312" y="704131"/>
                  </a:lnTo>
                  <a:lnTo>
                    <a:pt x="911610" y="666894"/>
                  </a:lnTo>
                  <a:lnTo>
                    <a:pt x="932036" y="627416"/>
                  </a:lnTo>
                  <a:lnTo>
                    <a:pt x="948348" y="585922"/>
                  </a:lnTo>
                  <a:lnTo>
                    <a:pt x="960301" y="542641"/>
                  </a:lnTo>
                  <a:lnTo>
                    <a:pt x="967652" y="497799"/>
                  </a:lnTo>
                  <a:lnTo>
                    <a:pt x="970156" y="451623"/>
                  </a:lnTo>
                  <a:lnTo>
                    <a:pt x="967652" y="405447"/>
                  </a:lnTo>
                  <a:lnTo>
                    <a:pt x="960301" y="360605"/>
                  </a:lnTo>
                  <a:lnTo>
                    <a:pt x="948348" y="317324"/>
                  </a:lnTo>
                  <a:lnTo>
                    <a:pt x="932036" y="275831"/>
                  </a:lnTo>
                  <a:lnTo>
                    <a:pt x="911610" y="236353"/>
                  </a:lnTo>
                  <a:lnTo>
                    <a:pt x="887312" y="199116"/>
                  </a:lnTo>
                  <a:lnTo>
                    <a:pt x="859388" y="164349"/>
                  </a:lnTo>
                  <a:lnTo>
                    <a:pt x="828080" y="132277"/>
                  </a:lnTo>
                  <a:lnTo>
                    <a:pt x="793632" y="103129"/>
                  </a:lnTo>
                  <a:lnTo>
                    <a:pt x="756289" y="77130"/>
                  </a:lnTo>
                  <a:lnTo>
                    <a:pt x="716295" y="54508"/>
                  </a:lnTo>
                  <a:lnTo>
                    <a:pt x="673892" y="35490"/>
                  </a:lnTo>
                  <a:lnTo>
                    <a:pt x="629325" y="20304"/>
                  </a:lnTo>
                  <a:lnTo>
                    <a:pt x="582838" y="9175"/>
                  </a:lnTo>
                  <a:lnTo>
                    <a:pt x="534674" y="2331"/>
                  </a:lnTo>
                  <a:lnTo>
                    <a:pt x="485077" y="0"/>
                  </a:lnTo>
                  <a:close/>
                </a:path>
              </a:pathLst>
            </a:custGeom>
            <a:solidFill>
              <a:srgbClr val="FBE5D6"/>
            </a:solidFill>
          </p:spPr>
          <p:txBody>
            <a:bodyPr wrap="square" lIns="0" tIns="0" rIns="0" bIns="0" rtlCol="0"/>
            <a:lstStyle/>
            <a:p>
              <a:endParaRPr/>
            </a:p>
          </p:txBody>
        </p:sp>
        <p:sp>
          <p:nvSpPr>
            <p:cNvPr id="45" name="object 45"/>
            <p:cNvSpPr/>
            <p:nvPr/>
          </p:nvSpPr>
          <p:spPr>
            <a:xfrm>
              <a:off x="5865780" y="5156215"/>
              <a:ext cx="970280" cy="903605"/>
            </a:xfrm>
            <a:custGeom>
              <a:avLst/>
              <a:gdLst/>
              <a:ahLst/>
              <a:cxnLst/>
              <a:rect l="l" t="t" r="r" b="b"/>
              <a:pathLst>
                <a:path w="970279" h="903604">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12700">
              <a:solidFill>
                <a:srgbClr val="BF9000"/>
              </a:solidFill>
            </a:ln>
          </p:spPr>
          <p:txBody>
            <a:bodyPr wrap="square" lIns="0" tIns="0" rIns="0" bIns="0" rtlCol="0"/>
            <a:lstStyle/>
            <a:p>
              <a:endParaRPr/>
            </a:p>
          </p:txBody>
        </p:sp>
        <p:sp>
          <p:nvSpPr>
            <p:cNvPr id="46" name="object 46"/>
            <p:cNvSpPr/>
            <p:nvPr/>
          </p:nvSpPr>
          <p:spPr>
            <a:xfrm>
              <a:off x="4286825" y="5571359"/>
              <a:ext cx="1579245" cy="76200"/>
            </a:xfrm>
            <a:custGeom>
              <a:avLst/>
              <a:gdLst/>
              <a:ahLst/>
              <a:cxnLst/>
              <a:rect l="l" t="t" r="r" b="b"/>
              <a:pathLst>
                <a:path w="1579245" h="76200">
                  <a:moveTo>
                    <a:pt x="1575092" y="34649"/>
                  </a:moveTo>
                  <a:lnTo>
                    <a:pt x="1515399" y="34649"/>
                  </a:lnTo>
                  <a:lnTo>
                    <a:pt x="1515534" y="40997"/>
                  </a:lnTo>
                  <a:lnTo>
                    <a:pt x="1502839" y="41266"/>
                  </a:lnTo>
                  <a:lnTo>
                    <a:pt x="1503578" y="76183"/>
                  </a:lnTo>
                  <a:lnTo>
                    <a:pt x="1578955" y="36479"/>
                  </a:lnTo>
                  <a:lnTo>
                    <a:pt x="1575092" y="34649"/>
                  </a:lnTo>
                  <a:close/>
                </a:path>
                <a:path w="1579245" h="76200">
                  <a:moveTo>
                    <a:pt x="1502705" y="34917"/>
                  </a:moveTo>
                  <a:lnTo>
                    <a:pt x="0" y="66724"/>
                  </a:lnTo>
                  <a:lnTo>
                    <a:pt x="134" y="73072"/>
                  </a:lnTo>
                  <a:lnTo>
                    <a:pt x="1502839" y="41266"/>
                  </a:lnTo>
                  <a:lnTo>
                    <a:pt x="1502705" y="34917"/>
                  </a:lnTo>
                  <a:close/>
                </a:path>
                <a:path w="1579245" h="76200">
                  <a:moveTo>
                    <a:pt x="1515399" y="34649"/>
                  </a:moveTo>
                  <a:lnTo>
                    <a:pt x="1502705" y="34917"/>
                  </a:lnTo>
                  <a:lnTo>
                    <a:pt x="1502839" y="41266"/>
                  </a:lnTo>
                  <a:lnTo>
                    <a:pt x="1515534" y="40997"/>
                  </a:lnTo>
                  <a:lnTo>
                    <a:pt x="1515399" y="34649"/>
                  </a:lnTo>
                  <a:close/>
                </a:path>
                <a:path w="1579245" h="76200">
                  <a:moveTo>
                    <a:pt x="1501966" y="0"/>
                  </a:moveTo>
                  <a:lnTo>
                    <a:pt x="1502705" y="34917"/>
                  </a:lnTo>
                  <a:lnTo>
                    <a:pt x="1515399" y="34649"/>
                  </a:lnTo>
                  <a:lnTo>
                    <a:pt x="1575092" y="34649"/>
                  </a:lnTo>
                  <a:lnTo>
                    <a:pt x="1501966" y="0"/>
                  </a:lnTo>
                  <a:close/>
                </a:path>
              </a:pathLst>
            </a:custGeom>
            <a:solidFill>
              <a:srgbClr val="C00000"/>
            </a:solidFill>
          </p:spPr>
          <p:txBody>
            <a:bodyPr wrap="square" lIns="0" tIns="0" rIns="0" bIns="0" rtlCol="0"/>
            <a:lstStyle/>
            <a:p>
              <a:endParaRPr/>
            </a:p>
          </p:txBody>
        </p:sp>
      </p:grpSp>
      <p:sp>
        <p:nvSpPr>
          <p:cNvPr id="47" name="object 47"/>
          <p:cNvSpPr txBox="1"/>
          <p:nvPr/>
        </p:nvSpPr>
        <p:spPr>
          <a:xfrm>
            <a:off x="6012112" y="1709420"/>
            <a:ext cx="7721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a:t>
            </a:r>
            <a:r>
              <a:rPr sz="1800" spc="-75" dirty="0">
                <a:latin typeface="Calibri"/>
                <a:cs typeface="Calibri"/>
              </a:rPr>
              <a:t> </a:t>
            </a:r>
            <a:r>
              <a:rPr sz="1800" spc="-5" dirty="0">
                <a:latin typeface="Calibri"/>
                <a:cs typeface="Calibri"/>
              </a:rPr>
              <a:t>values</a:t>
            </a:r>
            <a:endParaRPr sz="1800">
              <a:latin typeface="Calibri"/>
              <a:cs typeface="Calibri"/>
            </a:endParaRPr>
          </a:p>
        </p:txBody>
      </p:sp>
      <p:sp>
        <p:nvSpPr>
          <p:cNvPr id="48" name="object 48"/>
          <p:cNvSpPr txBox="1"/>
          <p:nvPr/>
        </p:nvSpPr>
        <p:spPr>
          <a:xfrm>
            <a:off x="5968643" y="2446020"/>
            <a:ext cx="871855" cy="330200"/>
          </a:xfrm>
          <a:prstGeom prst="rect">
            <a:avLst/>
          </a:prstGeom>
        </p:spPr>
        <p:txBody>
          <a:bodyPr vert="horz" wrap="square" lIns="0" tIns="12700" rIns="0" bIns="0" rtlCol="0">
            <a:spAutoFit/>
          </a:bodyPr>
          <a:lstStyle/>
          <a:p>
            <a:pPr marL="12700">
              <a:lnSpc>
                <a:spcPct val="100000"/>
              </a:lnSpc>
              <a:spcBef>
                <a:spcPts val="100"/>
              </a:spcBef>
            </a:pPr>
            <a:r>
              <a:rPr lang="en-GB" sz="2000" spc="-10" dirty="0">
                <a:latin typeface="Cambria Math"/>
                <a:cs typeface="Cambria Math"/>
              </a:rPr>
              <a:t>a</a:t>
            </a:r>
            <a:r>
              <a:rPr sz="2000" spc="-10" dirty="0">
                <a:latin typeface="Cambria Math"/>
                <a:cs typeface="Cambria Math"/>
              </a:rPr>
              <a:t>(</a:t>
            </a:r>
            <a:r>
              <a:rPr sz="2000" spc="5" dirty="0">
                <a:latin typeface="Cambria Math"/>
                <a:cs typeface="Cambria Math"/>
              </a:rPr>
              <a:t>2</a:t>
            </a:r>
            <a:r>
              <a:rPr sz="2000" dirty="0">
                <a:latin typeface="Cambria Math"/>
                <a:cs typeface="Cambria Math"/>
              </a:rPr>
              <a:t>.</a:t>
            </a:r>
            <a:r>
              <a:rPr sz="2000" spc="5" dirty="0">
                <a:latin typeface="Cambria Math"/>
                <a:cs typeface="Cambria Math"/>
              </a:rPr>
              <a:t>75</a:t>
            </a:r>
            <a:r>
              <a:rPr sz="2000" dirty="0">
                <a:latin typeface="Cambria Math"/>
                <a:cs typeface="Cambria Math"/>
              </a:rPr>
              <a:t>)</a:t>
            </a:r>
          </a:p>
        </p:txBody>
      </p:sp>
      <p:sp>
        <p:nvSpPr>
          <p:cNvPr id="49" name="object 49"/>
          <p:cNvSpPr txBox="1"/>
          <p:nvPr/>
        </p:nvSpPr>
        <p:spPr>
          <a:xfrm>
            <a:off x="5862562" y="3826764"/>
            <a:ext cx="1062355" cy="330200"/>
          </a:xfrm>
          <a:prstGeom prst="rect">
            <a:avLst/>
          </a:prstGeom>
        </p:spPr>
        <p:txBody>
          <a:bodyPr vert="horz" wrap="square" lIns="0" tIns="12700" rIns="0" bIns="0" rtlCol="0">
            <a:spAutoFit/>
          </a:bodyPr>
          <a:lstStyle/>
          <a:p>
            <a:pPr marL="12700">
              <a:lnSpc>
                <a:spcPct val="100000"/>
              </a:lnSpc>
              <a:spcBef>
                <a:spcPts val="100"/>
              </a:spcBef>
            </a:pPr>
            <a:r>
              <a:rPr lang="en-GB" sz="2000" spc="-10" dirty="0">
                <a:latin typeface="Cambria Math"/>
                <a:cs typeface="Cambria Math"/>
              </a:rPr>
              <a:t>a</a:t>
            </a:r>
            <a:r>
              <a:rPr sz="2000" spc="-10" dirty="0">
                <a:latin typeface="Cambria Math"/>
                <a:cs typeface="Cambria Math"/>
              </a:rPr>
              <a:t>(</a:t>
            </a:r>
            <a:r>
              <a:rPr sz="2000" spc="5" dirty="0">
                <a:latin typeface="Cambria Math"/>
                <a:cs typeface="Cambria Math"/>
              </a:rPr>
              <a:t>−0</a:t>
            </a:r>
            <a:r>
              <a:rPr sz="2000" dirty="0">
                <a:latin typeface="Cambria Math"/>
                <a:cs typeface="Cambria Math"/>
              </a:rPr>
              <a:t>.</a:t>
            </a:r>
            <a:r>
              <a:rPr sz="2000" spc="5" dirty="0">
                <a:latin typeface="Cambria Math"/>
                <a:cs typeface="Cambria Math"/>
              </a:rPr>
              <a:t>08</a:t>
            </a:r>
            <a:r>
              <a:rPr sz="2000" dirty="0">
                <a:latin typeface="Cambria Math"/>
                <a:cs typeface="Cambria Math"/>
              </a:rPr>
              <a:t>)</a:t>
            </a:r>
          </a:p>
        </p:txBody>
      </p:sp>
      <p:sp>
        <p:nvSpPr>
          <p:cNvPr id="50" name="object 50"/>
          <p:cNvSpPr txBox="1"/>
          <p:nvPr/>
        </p:nvSpPr>
        <p:spPr>
          <a:xfrm>
            <a:off x="5844961" y="5405628"/>
            <a:ext cx="1013460" cy="330200"/>
          </a:xfrm>
          <a:prstGeom prst="rect">
            <a:avLst/>
          </a:prstGeom>
        </p:spPr>
        <p:txBody>
          <a:bodyPr vert="horz" wrap="square" lIns="0" tIns="12700" rIns="0" bIns="0" rtlCol="0">
            <a:spAutoFit/>
          </a:bodyPr>
          <a:lstStyle/>
          <a:p>
            <a:pPr marL="12700">
              <a:lnSpc>
                <a:spcPct val="100000"/>
              </a:lnSpc>
              <a:spcBef>
                <a:spcPts val="100"/>
              </a:spcBef>
            </a:pPr>
            <a:r>
              <a:rPr lang="en-GB" sz="2000" spc="-10" dirty="0">
                <a:latin typeface="Cambria Math"/>
                <a:cs typeface="Cambria Math"/>
              </a:rPr>
              <a:t>a</a:t>
            </a:r>
            <a:r>
              <a:rPr sz="2000" spc="-10" dirty="0">
                <a:latin typeface="Cambria Math"/>
                <a:cs typeface="Cambria Math"/>
              </a:rPr>
              <a:t>(</a:t>
            </a:r>
            <a:r>
              <a:rPr sz="2000" spc="5" dirty="0">
                <a:latin typeface="Cambria Math"/>
                <a:cs typeface="Cambria Math"/>
              </a:rPr>
              <a:t>3</a:t>
            </a:r>
            <a:r>
              <a:rPr sz="2000" dirty="0">
                <a:latin typeface="Cambria Math"/>
                <a:cs typeface="Cambria Math"/>
              </a:rPr>
              <a:t>.</a:t>
            </a:r>
            <a:r>
              <a:rPr sz="2000" spc="5" dirty="0">
                <a:latin typeface="Cambria Math"/>
                <a:cs typeface="Cambria Math"/>
              </a:rPr>
              <a:t>72</a:t>
            </a:r>
            <a:r>
              <a:rPr sz="2000" dirty="0">
                <a:latin typeface="Cambria Math"/>
                <a:cs typeface="Cambria Math"/>
              </a:rPr>
              <a:t>5)</a:t>
            </a:r>
          </a:p>
        </p:txBody>
      </p:sp>
      <p:sp>
        <p:nvSpPr>
          <p:cNvPr id="51" name="object 51"/>
          <p:cNvSpPr txBox="1"/>
          <p:nvPr/>
        </p:nvSpPr>
        <p:spPr>
          <a:xfrm>
            <a:off x="9522542" y="2270252"/>
            <a:ext cx="70802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12121"/>
                </a:solidFill>
                <a:latin typeface="Courier New"/>
                <a:cs typeface="Courier New"/>
              </a:rPr>
              <a:t>[2.75</a:t>
            </a:r>
            <a:endParaRPr sz="1800">
              <a:latin typeface="Courier New"/>
              <a:cs typeface="Courier New"/>
            </a:endParaRPr>
          </a:p>
        </p:txBody>
      </p:sp>
      <p:sp>
        <p:nvSpPr>
          <p:cNvPr id="52" name="object 52"/>
          <p:cNvSpPr txBox="1"/>
          <p:nvPr/>
        </p:nvSpPr>
        <p:spPr>
          <a:xfrm>
            <a:off x="9522542" y="3641852"/>
            <a:ext cx="2984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12121"/>
                </a:solidFill>
                <a:latin typeface="Courier New"/>
                <a:cs typeface="Courier New"/>
              </a:rPr>
              <a:t>0.</a:t>
            </a:r>
            <a:endParaRPr sz="1800">
              <a:latin typeface="Courier New"/>
              <a:cs typeface="Courier New"/>
            </a:endParaRPr>
          </a:p>
        </p:txBody>
      </p:sp>
      <p:sp>
        <p:nvSpPr>
          <p:cNvPr id="53" name="object 53"/>
          <p:cNvSpPr txBox="1"/>
          <p:nvPr/>
        </p:nvSpPr>
        <p:spPr>
          <a:xfrm>
            <a:off x="9522542" y="5290820"/>
            <a:ext cx="8445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12121"/>
                </a:solidFill>
                <a:latin typeface="Courier New"/>
                <a:cs typeface="Courier New"/>
              </a:rPr>
              <a:t>3.725]</a:t>
            </a:r>
            <a:endParaRPr sz="1800">
              <a:latin typeface="Courier New"/>
              <a:cs typeface="Courier New"/>
            </a:endParaRPr>
          </a:p>
        </p:txBody>
      </p:sp>
      <p:sp>
        <p:nvSpPr>
          <p:cNvPr id="54" name="object 54"/>
          <p:cNvSpPr txBox="1"/>
          <p:nvPr/>
        </p:nvSpPr>
        <p:spPr>
          <a:xfrm>
            <a:off x="7334430" y="2319020"/>
            <a:ext cx="15271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12121"/>
                </a:solidFill>
                <a:latin typeface="Courier New"/>
                <a:cs typeface="Courier New"/>
              </a:rPr>
              <a:t>[0.93991335</a:t>
            </a:r>
            <a:endParaRPr sz="1800">
              <a:latin typeface="Courier New"/>
              <a:cs typeface="Courier New"/>
            </a:endParaRPr>
          </a:p>
        </p:txBody>
      </p:sp>
      <p:sp>
        <p:nvSpPr>
          <p:cNvPr id="55" name="object 55"/>
          <p:cNvSpPr txBox="1"/>
          <p:nvPr/>
        </p:nvSpPr>
        <p:spPr>
          <a:xfrm>
            <a:off x="7334430" y="3690620"/>
            <a:ext cx="13906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12121"/>
                </a:solidFill>
                <a:latin typeface="Courier New"/>
                <a:cs typeface="Courier New"/>
              </a:rPr>
              <a:t>0.48001066</a:t>
            </a:r>
            <a:endParaRPr sz="1800">
              <a:latin typeface="Courier New"/>
              <a:cs typeface="Courier New"/>
            </a:endParaRPr>
          </a:p>
        </p:txBody>
      </p:sp>
      <p:sp>
        <p:nvSpPr>
          <p:cNvPr id="56" name="object 56"/>
          <p:cNvSpPr txBox="1"/>
          <p:nvPr/>
        </p:nvSpPr>
        <p:spPr>
          <a:xfrm>
            <a:off x="7334430" y="5342635"/>
            <a:ext cx="15271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12121"/>
                </a:solidFill>
                <a:latin typeface="Courier New"/>
                <a:cs typeface="Courier New"/>
              </a:rPr>
              <a:t>0.97645465]</a:t>
            </a:r>
            <a:endParaRPr sz="1800">
              <a:latin typeface="Courier New"/>
              <a:cs typeface="Courier New"/>
            </a:endParaRPr>
          </a:p>
        </p:txBody>
      </p:sp>
      <p:sp>
        <p:nvSpPr>
          <p:cNvPr id="57" name="object 57"/>
          <p:cNvSpPr txBox="1"/>
          <p:nvPr/>
        </p:nvSpPr>
        <p:spPr>
          <a:xfrm>
            <a:off x="7699444" y="1754394"/>
            <a:ext cx="741680" cy="279400"/>
          </a:xfrm>
          <a:prstGeom prst="rect">
            <a:avLst/>
          </a:prstGeom>
        </p:spPr>
        <p:txBody>
          <a:bodyPr vert="horz" wrap="square" lIns="0" tIns="0" rIns="0" bIns="0" rtlCol="0">
            <a:spAutoFit/>
          </a:bodyPr>
          <a:lstStyle/>
          <a:p>
            <a:pPr>
              <a:lnSpc>
                <a:spcPts val="2075"/>
              </a:lnSpc>
            </a:pPr>
            <a:r>
              <a:rPr sz="1800" spc="-5" dirty="0">
                <a:latin typeface="Calibri"/>
                <a:cs typeface="Calibri"/>
              </a:rPr>
              <a:t>Si</a:t>
            </a:r>
            <a:r>
              <a:rPr sz="1800" dirty="0">
                <a:latin typeface="Calibri"/>
                <a:cs typeface="Calibri"/>
              </a:rPr>
              <a:t>g</a:t>
            </a:r>
            <a:r>
              <a:rPr sz="1800" spc="-5" dirty="0">
                <a:latin typeface="Calibri"/>
                <a:cs typeface="Calibri"/>
              </a:rPr>
              <a:t>m</a:t>
            </a:r>
            <a:r>
              <a:rPr sz="1800" dirty="0">
                <a:latin typeface="Calibri"/>
                <a:cs typeface="Calibri"/>
              </a:rPr>
              <a:t>o</a:t>
            </a:r>
            <a:r>
              <a:rPr sz="1800" spc="-5" dirty="0">
                <a:latin typeface="Calibri"/>
                <a:cs typeface="Calibri"/>
              </a:rPr>
              <a:t>i</a:t>
            </a:r>
            <a:r>
              <a:rPr sz="1800" dirty="0">
                <a:latin typeface="Calibri"/>
                <a:cs typeface="Calibri"/>
              </a:rPr>
              <a:t>d</a:t>
            </a:r>
            <a:endParaRPr sz="1800">
              <a:latin typeface="Calibri"/>
              <a:cs typeface="Calibri"/>
            </a:endParaRPr>
          </a:p>
        </p:txBody>
      </p:sp>
      <p:sp>
        <p:nvSpPr>
          <p:cNvPr id="58" name="object 58"/>
          <p:cNvSpPr txBox="1"/>
          <p:nvPr/>
        </p:nvSpPr>
        <p:spPr>
          <a:xfrm>
            <a:off x="9850534" y="1684290"/>
            <a:ext cx="407034" cy="279400"/>
          </a:xfrm>
          <a:prstGeom prst="rect">
            <a:avLst/>
          </a:prstGeom>
        </p:spPr>
        <p:txBody>
          <a:bodyPr vert="horz" wrap="square" lIns="0" tIns="0" rIns="0" bIns="0" rtlCol="0">
            <a:spAutoFit/>
          </a:bodyPr>
          <a:lstStyle/>
          <a:p>
            <a:pPr>
              <a:lnSpc>
                <a:spcPts val="2075"/>
              </a:lnSpc>
            </a:pPr>
            <a:r>
              <a:rPr sz="1800" spc="-35" dirty="0">
                <a:latin typeface="Calibri"/>
                <a:cs typeface="Calibri"/>
              </a:rPr>
              <a:t>R</a:t>
            </a:r>
            <a:r>
              <a:rPr sz="1800" dirty="0">
                <a:latin typeface="Calibri"/>
                <a:cs typeface="Calibri"/>
              </a:rPr>
              <a:t>e</a:t>
            </a:r>
            <a:r>
              <a:rPr sz="1800" spc="-5" dirty="0">
                <a:latin typeface="Calibri"/>
                <a:cs typeface="Calibri"/>
              </a:rPr>
              <a:t>l</a:t>
            </a:r>
            <a:r>
              <a:rPr sz="1800" dirty="0">
                <a:latin typeface="Calibri"/>
                <a:cs typeface="Calibri"/>
              </a:rPr>
              <a:t>u</a:t>
            </a:r>
            <a:endParaRPr sz="1800">
              <a:latin typeface="Calibri"/>
              <a:cs typeface="Calibri"/>
            </a:endParaRPr>
          </a:p>
        </p:txBody>
      </p:sp>
      <p:pic>
        <p:nvPicPr>
          <p:cNvPr id="59" name="object 59"/>
          <p:cNvPicPr/>
          <p:nvPr/>
        </p:nvPicPr>
        <p:blipFill>
          <a:blip r:embed="rId3" cstate="print"/>
          <a:stretch>
            <a:fillRect/>
          </a:stretch>
        </p:blipFill>
        <p:spPr>
          <a:xfrm>
            <a:off x="7665818" y="1434212"/>
            <a:ext cx="764737" cy="705128"/>
          </a:xfrm>
          <a:prstGeom prst="rect">
            <a:avLst/>
          </a:prstGeom>
        </p:spPr>
      </p:pic>
      <p:pic>
        <p:nvPicPr>
          <p:cNvPr id="60" name="object 60"/>
          <p:cNvPicPr/>
          <p:nvPr/>
        </p:nvPicPr>
        <p:blipFill>
          <a:blip r:embed="rId4" cstate="print"/>
          <a:stretch>
            <a:fillRect/>
          </a:stretch>
        </p:blipFill>
        <p:spPr>
          <a:xfrm>
            <a:off x="9560456" y="1405374"/>
            <a:ext cx="764736" cy="762802"/>
          </a:xfrm>
          <a:prstGeom prst="rect">
            <a:avLst/>
          </a:prstGeom>
        </p:spPr>
      </p:pic>
      <p:sp>
        <p:nvSpPr>
          <p:cNvPr id="61" name="object 61"/>
          <p:cNvSpPr/>
          <p:nvPr/>
        </p:nvSpPr>
        <p:spPr>
          <a:xfrm>
            <a:off x="10907368" y="1690090"/>
            <a:ext cx="1285240" cy="4625975"/>
          </a:xfrm>
          <a:custGeom>
            <a:avLst/>
            <a:gdLst/>
            <a:ahLst/>
            <a:cxnLst/>
            <a:rect l="l" t="t" r="r" b="b"/>
            <a:pathLst>
              <a:path w="1285240" h="4625975">
                <a:moveTo>
                  <a:pt x="0" y="0"/>
                </a:moveTo>
                <a:lnTo>
                  <a:pt x="1284631" y="0"/>
                </a:lnTo>
                <a:lnTo>
                  <a:pt x="1284631" y="4625726"/>
                </a:lnTo>
                <a:lnTo>
                  <a:pt x="0" y="4625726"/>
                </a:lnTo>
                <a:lnTo>
                  <a:pt x="0" y="0"/>
                </a:lnTo>
                <a:close/>
              </a:path>
            </a:pathLst>
          </a:custGeom>
          <a:solidFill>
            <a:srgbClr val="FFFFFF"/>
          </a:solidFill>
        </p:spPr>
        <p:txBody>
          <a:bodyPr wrap="square" lIns="0" tIns="0" rIns="0" bIns="0" rtlCol="0"/>
          <a:lstStyle/>
          <a:p>
            <a:endParaRPr/>
          </a:p>
        </p:txBody>
      </p:sp>
      <p:sp>
        <p:nvSpPr>
          <p:cNvPr id="62" name="object 62"/>
          <p:cNvSpPr txBox="1"/>
          <p:nvPr/>
        </p:nvSpPr>
        <p:spPr>
          <a:xfrm>
            <a:off x="10926362" y="2270252"/>
            <a:ext cx="70802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12121"/>
                </a:solidFill>
                <a:latin typeface="Courier New"/>
                <a:cs typeface="Courier New"/>
              </a:rPr>
              <a:t>[2.75</a:t>
            </a:r>
            <a:endParaRPr sz="1800">
              <a:latin typeface="Courier New"/>
              <a:cs typeface="Courier New"/>
            </a:endParaRPr>
          </a:p>
        </p:txBody>
      </p:sp>
      <p:sp>
        <p:nvSpPr>
          <p:cNvPr id="63" name="object 63"/>
          <p:cNvSpPr txBox="1"/>
          <p:nvPr/>
        </p:nvSpPr>
        <p:spPr>
          <a:xfrm>
            <a:off x="10926362" y="3641852"/>
            <a:ext cx="125412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12121"/>
                </a:solidFill>
                <a:latin typeface="Courier New"/>
                <a:cs typeface="Courier New"/>
              </a:rPr>
              <a:t>-0.08*0.4</a:t>
            </a:r>
            <a:endParaRPr sz="1800">
              <a:latin typeface="Courier New"/>
              <a:cs typeface="Courier New"/>
            </a:endParaRPr>
          </a:p>
        </p:txBody>
      </p:sp>
      <p:sp>
        <p:nvSpPr>
          <p:cNvPr id="64" name="object 64"/>
          <p:cNvSpPr txBox="1"/>
          <p:nvPr/>
        </p:nvSpPr>
        <p:spPr>
          <a:xfrm>
            <a:off x="10926362" y="5290820"/>
            <a:ext cx="8445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12121"/>
                </a:solidFill>
                <a:latin typeface="Courier New"/>
                <a:cs typeface="Courier New"/>
              </a:rPr>
              <a:t>3.725]</a:t>
            </a:r>
            <a:endParaRPr sz="1800">
              <a:latin typeface="Courier New"/>
              <a:cs typeface="Courier New"/>
            </a:endParaRPr>
          </a:p>
        </p:txBody>
      </p:sp>
      <p:pic>
        <p:nvPicPr>
          <p:cNvPr id="65" name="object 65"/>
          <p:cNvPicPr/>
          <p:nvPr/>
        </p:nvPicPr>
        <p:blipFill>
          <a:blip r:embed="rId5" cstate="print"/>
          <a:stretch>
            <a:fillRect/>
          </a:stretch>
        </p:blipFill>
        <p:spPr>
          <a:xfrm>
            <a:off x="11196432" y="1371279"/>
            <a:ext cx="768060" cy="76806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0AEE3-9BA7-4C31-B54D-44503AE6881D}"/>
              </a:ext>
            </a:extLst>
          </p:cNvPr>
          <p:cNvSpPr>
            <a:spLocks noGrp="1"/>
          </p:cNvSpPr>
          <p:nvPr>
            <p:ph type="title"/>
          </p:nvPr>
        </p:nvSpPr>
        <p:spPr/>
        <p:txBody>
          <a:bodyPr/>
          <a:lstStyle/>
          <a:p>
            <a:r>
              <a:rPr lang="en-GB" dirty="0"/>
              <a:t>Activation Functions - </a:t>
            </a:r>
            <a:r>
              <a:rPr lang="en-GB" dirty="0" err="1"/>
              <a:t>Softmax</a:t>
            </a:r>
            <a:endParaRPr lang="en-GB" dirty="0"/>
          </a:p>
        </p:txBody>
      </p:sp>
      <p:sp>
        <p:nvSpPr>
          <p:cNvPr id="3" name="Content Placeholder 2">
            <a:extLst>
              <a:ext uri="{FF2B5EF4-FFF2-40B4-BE49-F238E27FC236}">
                <a16:creationId xmlns:a16="http://schemas.microsoft.com/office/drawing/2014/main" id="{EAF0BE48-B601-4D8C-BDEE-0EFCE10AF1CD}"/>
              </a:ext>
            </a:extLst>
          </p:cNvPr>
          <p:cNvSpPr>
            <a:spLocks noGrp="1"/>
          </p:cNvSpPr>
          <p:nvPr>
            <p:ph idx="1"/>
          </p:nvPr>
        </p:nvSpPr>
        <p:spPr>
          <a:xfrm>
            <a:off x="595843" y="1757928"/>
            <a:ext cx="5264183" cy="4057777"/>
          </a:xfrm>
        </p:spPr>
        <p:txBody>
          <a:bodyPr/>
          <a:lstStyle/>
          <a:p>
            <a:r>
              <a:rPr lang="en-GB" sz="2400" dirty="0" err="1"/>
              <a:t>Softmax</a:t>
            </a:r>
            <a:r>
              <a:rPr lang="en-GB" sz="2400" dirty="0"/>
              <a:t> functions are used to convert the output of a layer to a vector of probabilities</a:t>
            </a:r>
          </a:p>
          <a:p>
            <a:pPr lvl="1"/>
            <a:r>
              <a:rPr lang="en-GB" sz="2000" dirty="0"/>
              <a:t>If data separation is not easy this will be hard!</a:t>
            </a:r>
          </a:p>
          <a:p>
            <a:pPr lvl="1"/>
            <a:endParaRPr lang="en-GB" sz="2000" dirty="0"/>
          </a:p>
          <a:p>
            <a:r>
              <a:rPr lang="en-GB" sz="2400" dirty="0"/>
              <a:t>This is useful for classification – we can calculate the probability that the input belongs to a certain class </a:t>
            </a:r>
          </a:p>
          <a:p>
            <a:endParaRPr lang="en-GB" sz="2400" dirty="0"/>
          </a:p>
          <a:p>
            <a:r>
              <a:rPr lang="en-GB" sz="2400" dirty="0"/>
              <a:t>We constrain the number of classes by the number of neurons in the output layer</a:t>
            </a:r>
          </a:p>
        </p:txBody>
      </p:sp>
      <p:pic>
        <p:nvPicPr>
          <p:cNvPr id="5" name="Picture 4">
            <a:extLst>
              <a:ext uri="{FF2B5EF4-FFF2-40B4-BE49-F238E27FC236}">
                <a16:creationId xmlns:a16="http://schemas.microsoft.com/office/drawing/2014/main" id="{EA385E6A-5259-4033-BA87-2CEE174B9F65}"/>
              </a:ext>
            </a:extLst>
          </p:cNvPr>
          <p:cNvPicPr>
            <a:picLocks noChangeAspect="1"/>
          </p:cNvPicPr>
          <p:nvPr/>
        </p:nvPicPr>
        <p:blipFill>
          <a:blip r:embed="rId2"/>
          <a:stretch>
            <a:fillRect/>
          </a:stretch>
        </p:blipFill>
        <p:spPr>
          <a:xfrm>
            <a:off x="6004289" y="1961094"/>
            <a:ext cx="5709855" cy="2935812"/>
          </a:xfrm>
          <a:prstGeom prst="rect">
            <a:avLst/>
          </a:prstGeom>
        </p:spPr>
      </p:pic>
    </p:spTree>
    <p:extLst>
      <p:ext uri="{BB962C8B-B14F-4D97-AF65-F5344CB8AC3E}">
        <p14:creationId xmlns:p14="http://schemas.microsoft.com/office/powerpoint/2010/main" val="1697981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2C07-967A-4467-AA5A-1B4261D2B531}"/>
              </a:ext>
            </a:extLst>
          </p:cNvPr>
          <p:cNvSpPr>
            <a:spLocks noGrp="1"/>
          </p:cNvSpPr>
          <p:nvPr>
            <p:ph type="title"/>
          </p:nvPr>
        </p:nvSpPr>
        <p:spPr/>
        <p:txBody>
          <a:bodyPr/>
          <a:lstStyle/>
          <a:p>
            <a:r>
              <a:rPr lang="en-GB" dirty="0"/>
              <a:t>Artificial Intelligence</a:t>
            </a:r>
          </a:p>
        </p:txBody>
      </p:sp>
      <p:sp>
        <p:nvSpPr>
          <p:cNvPr id="3" name="Content Placeholder 2">
            <a:extLst>
              <a:ext uri="{FF2B5EF4-FFF2-40B4-BE49-F238E27FC236}">
                <a16:creationId xmlns:a16="http://schemas.microsoft.com/office/drawing/2014/main" id="{D37D08F8-BC4D-45D5-BEA7-0DE76394776D}"/>
              </a:ext>
            </a:extLst>
          </p:cNvPr>
          <p:cNvSpPr>
            <a:spLocks noGrp="1"/>
          </p:cNvSpPr>
          <p:nvPr>
            <p:ph idx="1"/>
          </p:nvPr>
        </p:nvSpPr>
        <p:spPr/>
        <p:txBody>
          <a:bodyPr/>
          <a:lstStyle/>
          <a:p>
            <a:r>
              <a:rPr lang="en-GB" dirty="0"/>
              <a:t>AI can broadly be considered as the concept of developing artefacts which are capable of performing tasks that typically require human intelligence</a:t>
            </a:r>
          </a:p>
          <a:p>
            <a:endParaRPr lang="en-GB" dirty="0"/>
          </a:p>
          <a:p>
            <a:r>
              <a:rPr lang="en-GB" dirty="0"/>
              <a:t>Intelligent behaviour includes perception, reasoning, learning, communicating and acting (in ways similar to humans)</a:t>
            </a:r>
          </a:p>
          <a:p>
            <a:endParaRPr lang="en-GB" dirty="0"/>
          </a:p>
          <a:p>
            <a:r>
              <a:rPr lang="en-GB" dirty="0"/>
              <a:t>Intelligence != sentience</a:t>
            </a:r>
          </a:p>
          <a:p>
            <a:endParaRPr lang="en-GB" dirty="0"/>
          </a:p>
          <a:p>
            <a:endParaRPr lang="en-GB" dirty="0"/>
          </a:p>
        </p:txBody>
      </p:sp>
      <p:sp>
        <p:nvSpPr>
          <p:cNvPr id="4" name="TextBox 3">
            <a:extLst>
              <a:ext uri="{FF2B5EF4-FFF2-40B4-BE49-F238E27FC236}">
                <a16:creationId xmlns:a16="http://schemas.microsoft.com/office/drawing/2014/main" id="{7852638F-DE9C-4FC2-AB59-97BEDE8CD679}"/>
              </a:ext>
            </a:extLst>
          </p:cNvPr>
          <p:cNvSpPr txBox="1"/>
          <p:nvPr/>
        </p:nvSpPr>
        <p:spPr>
          <a:xfrm>
            <a:off x="9365770" y="6108318"/>
            <a:ext cx="2512291" cy="369332"/>
          </a:xfrm>
          <a:prstGeom prst="rect">
            <a:avLst/>
          </a:prstGeom>
          <a:noFill/>
        </p:spPr>
        <p:txBody>
          <a:bodyPr wrap="square" rtlCol="0">
            <a:spAutoFit/>
          </a:bodyPr>
          <a:lstStyle/>
          <a:p>
            <a:r>
              <a:rPr lang="en-GB" dirty="0"/>
              <a:t>(Nilsson, 1998) </a:t>
            </a:r>
          </a:p>
        </p:txBody>
      </p:sp>
    </p:spTree>
    <p:extLst>
      <p:ext uri="{BB962C8B-B14F-4D97-AF65-F5344CB8AC3E}">
        <p14:creationId xmlns:p14="http://schemas.microsoft.com/office/powerpoint/2010/main" val="38271864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Training ANN Algorithm - Overview</a:t>
            </a:r>
          </a:p>
        </p:txBody>
      </p:sp>
      <p:sp>
        <p:nvSpPr>
          <p:cNvPr id="3" name="Content Placeholder 2"/>
          <p:cNvSpPr>
            <a:spLocks noGrp="1"/>
          </p:cNvSpPr>
          <p:nvPr>
            <p:ph idx="1"/>
          </p:nvPr>
        </p:nvSpPr>
        <p:spPr/>
        <p:txBody>
          <a:bodyPr>
            <a:normAutofit/>
          </a:bodyPr>
          <a:lstStyle/>
          <a:p>
            <a:r>
              <a:rPr lang="en-GB" sz="3600" dirty="0"/>
              <a:t>For </a:t>
            </a:r>
            <a:r>
              <a:rPr lang="en-GB" sz="3600" i="1" dirty="0"/>
              <a:t>e</a:t>
            </a:r>
            <a:r>
              <a:rPr lang="en-GB" sz="3600" dirty="0"/>
              <a:t> iteration of </a:t>
            </a:r>
            <a:r>
              <a:rPr lang="en-GB" sz="3600" u="sng" dirty="0"/>
              <a:t>epochs</a:t>
            </a:r>
          </a:p>
          <a:p>
            <a:pPr lvl="2"/>
            <a:r>
              <a:rPr lang="en-GB" sz="3600" dirty="0"/>
              <a:t>Do a forward pass</a:t>
            </a:r>
          </a:p>
          <a:p>
            <a:pPr lvl="2"/>
            <a:r>
              <a:rPr lang="en-GB" sz="3600" dirty="0"/>
              <a:t>Compute the network loss</a:t>
            </a:r>
          </a:p>
          <a:p>
            <a:pPr lvl="2"/>
            <a:r>
              <a:rPr lang="en-GB" sz="3600" dirty="0"/>
              <a:t>Backpropagate the loss in the current epoch</a:t>
            </a:r>
          </a:p>
          <a:p>
            <a:pPr lvl="2"/>
            <a:r>
              <a:rPr lang="en-GB" sz="3600" dirty="0"/>
              <a:t>Use the gradients to update the weights</a:t>
            </a:r>
          </a:p>
          <a:p>
            <a:pPr lvl="2"/>
            <a:endParaRPr lang="en-GB" sz="3600" dirty="0">
              <a:solidFill>
                <a:srgbClr val="0070C0"/>
              </a:solidFill>
            </a:endParaRPr>
          </a:p>
          <a:p>
            <a:endParaRPr lang="en-GB" sz="3600" dirty="0"/>
          </a:p>
        </p:txBody>
      </p:sp>
    </p:spTree>
    <p:extLst>
      <p:ext uri="{BB962C8B-B14F-4D97-AF65-F5344CB8AC3E}">
        <p14:creationId xmlns:p14="http://schemas.microsoft.com/office/powerpoint/2010/main" val="3227146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Training ANN Algorithm - Overview</a:t>
            </a:r>
          </a:p>
        </p:txBody>
      </p:sp>
      <p:sp>
        <p:nvSpPr>
          <p:cNvPr id="3" name="Content Placeholder 2"/>
          <p:cNvSpPr>
            <a:spLocks noGrp="1"/>
          </p:cNvSpPr>
          <p:nvPr>
            <p:ph idx="1"/>
          </p:nvPr>
        </p:nvSpPr>
        <p:spPr>
          <a:xfrm>
            <a:off x="595843" y="1757928"/>
            <a:ext cx="10789912" cy="4057777"/>
          </a:xfrm>
        </p:spPr>
        <p:txBody>
          <a:bodyPr>
            <a:normAutofit/>
          </a:bodyPr>
          <a:lstStyle/>
          <a:p>
            <a:r>
              <a:rPr lang="en-GB" sz="3600" dirty="0"/>
              <a:t>For </a:t>
            </a:r>
            <a:r>
              <a:rPr lang="en-GB" sz="3600" i="1" dirty="0"/>
              <a:t>e</a:t>
            </a:r>
            <a:r>
              <a:rPr lang="en-GB" sz="3600" dirty="0"/>
              <a:t> iteration of </a:t>
            </a:r>
            <a:r>
              <a:rPr lang="en-GB" sz="3600" u="sng" dirty="0"/>
              <a:t>epochs</a:t>
            </a:r>
            <a:r>
              <a:rPr lang="en-GB" sz="3600" dirty="0"/>
              <a:t> </a:t>
            </a:r>
            <a:r>
              <a:rPr lang="en-GB" sz="3600" dirty="0">
                <a:solidFill>
                  <a:schemeClr val="accent1"/>
                </a:solidFill>
              </a:rPr>
              <a:t>(iterations)</a:t>
            </a:r>
          </a:p>
          <a:p>
            <a:pPr lvl="2"/>
            <a:r>
              <a:rPr lang="en-GB" sz="3600" dirty="0"/>
              <a:t>Do a forward pass </a:t>
            </a:r>
            <a:r>
              <a:rPr lang="en-GB" sz="3600" dirty="0">
                <a:solidFill>
                  <a:schemeClr val="accent1"/>
                </a:solidFill>
              </a:rPr>
              <a:t>(what we just described)</a:t>
            </a:r>
          </a:p>
          <a:p>
            <a:pPr lvl="2"/>
            <a:r>
              <a:rPr lang="en-GB" sz="3600" dirty="0"/>
              <a:t>Compute the network loss </a:t>
            </a:r>
            <a:r>
              <a:rPr lang="en-GB" sz="3600" dirty="0">
                <a:solidFill>
                  <a:schemeClr val="accent1"/>
                </a:solidFill>
              </a:rPr>
              <a:t>(error)</a:t>
            </a:r>
          </a:p>
          <a:p>
            <a:pPr lvl="2"/>
            <a:r>
              <a:rPr lang="en-GB" sz="3600" dirty="0"/>
              <a:t>Backpropagate the loss in the current epoch </a:t>
            </a:r>
            <a:r>
              <a:rPr lang="en-GB" sz="3600" dirty="0">
                <a:solidFill>
                  <a:schemeClr val="accent1"/>
                </a:solidFill>
              </a:rPr>
              <a:t>(chain rule)</a:t>
            </a:r>
          </a:p>
          <a:p>
            <a:pPr lvl="2"/>
            <a:r>
              <a:rPr lang="en-GB" sz="3600" dirty="0"/>
              <a:t>Use the gradients to update the weights </a:t>
            </a:r>
            <a:r>
              <a:rPr lang="en-GB" sz="3600" dirty="0">
                <a:solidFill>
                  <a:schemeClr val="accent1"/>
                </a:solidFill>
              </a:rPr>
              <a:t>(optimization)</a:t>
            </a:r>
          </a:p>
          <a:p>
            <a:pPr lvl="2"/>
            <a:endParaRPr lang="en-GB" sz="3600" dirty="0">
              <a:solidFill>
                <a:srgbClr val="0070C0"/>
              </a:solidFill>
            </a:endParaRPr>
          </a:p>
          <a:p>
            <a:endParaRPr lang="en-GB" sz="3600" dirty="0"/>
          </a:p>
        </p:txBody>
      </p:sp>
    </p:spTree>
    <p:extLst>
      <p:ext uri="{BB962C8B-B14F-4D97-AF65-F5344CB8AC3E}">
        <p14:creationId xmlns:p14="http://schemas.microsoft.com/office/powerpoint/2010/main" val="27933307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E97E-C9B7-4BB2-BF80-B760997B8069}"/>
              </a:ext>
            </a:extLst>
          </p:cNvPr>
          <p:cNvSpPr>
            <a:spLocks noGrp="1"/>
          </p:cNvSpPr>
          <p:nvPr>
            <p:ph type="title"/>
          </p:nvPr>
        </p:nvSpPr>
        <p:spPr/>
        <p:txBody>
          <a:bodyPr/>
          <a:lstStyle/>
          <a:p>
            <a:r>
              <a:rPr lang="en-GB" dirty="0"/>
              <a:t>Epochs</a:t>
            </a:r>
          </a:p>
        </p:txBody>
      </p:sp>
      <p:sp>
        <p:nvSpPr>
          <p:cNvPr id="3" name="Content Placeholder 2">
            <a:extLst>
              <a:ext uri="{FF2B5EF4-FFF2-40B4-BE49-F238E27FC236}">
                <a16:creationId xmlns:a16="http://schemas.microsoft.com/office/drawing/2014/main" id="{CEB7D5A3-7D35-43B4-84EA-EAEC2F40BA82}"/>
              </a:ext>
            </a:extLst>
          </p:cNvPr>
          <p:cNvSpPr>
            <a:spLocks noGrp="1"/>
          </p:cNvSpPr>
          <p:nvPr>
            <p:ph idx="1"/>
          </p:nvPr>
        </p:nvSpPr>
        <p:spPr/>
        <p:txBody>
          <a:bodyPr/>
          <a:lstStyle/>
          <a:p>
            <a:r>
              <a:rPr lang="en-GB" dirty="0"/>
              <a:t>Epochs are the hyperparameter which controls how often you repeat the cycle of forward-pass, calculate loss, backpropagate and update.</a:t>
            </a:r>
          </a:p>
          <a:p>
            <a:pPr lvl="1"/>
            <a:endParaRPr lang="en-GB" dirty="0"/>
          </a:p>
          <a:p>
            <a:r>
              <a:rPr lang="en-GB" dirty="0"/>
              <a:t>How do we decide the number of epochs?</a:t>
            </a:r>
          </a:p>
          <a:p>
            <a:pPr lvl="1"/>
            <a:r>
              <a:rPr lang="en-GB" dirty="0"/>
              <a:t>Experimentation</a:t>
            </a:r>
          </a:p>
          <a:p>
            <a:pPr lvl="1"/>
            <a:r>
              <a:rPr lang="en-GB" dirty="0"/>
              <a:t>Early-stopping</a:t>
            </a:r>
          </a:p>
          <a:p>
            <a:pPr lvl="2"/>
            <a:r>
              <a:rPr lang="en-GB" dirty="0"/>
              <a:t>For example, if loss has not changed in </a:t>
            </a:r>
            <a:r>
              <a:rPr lang="en-GB" i="1" dirty="0"/>
              <a:t>x </a:t>
            </a:r>
            <a:r>
              <a:rPr lang="en-GB" dirty="0"/>
              <a:t>epochs</a:t>
            </a:r>
          </a:p>
        </p:txBody>
      </p:sp>
    </p:spTree>
    <p:extLst>
      <p:ext uri="{BB962C8B-B14F-4D97-AF65-F5344CB8AC3E}">
        <p14:creationId xmlns:p14="http://schemas.microsoft.com/office/powerpoint/2010/main" val="18872144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0963-C210-4C28-903B-91CC9577F571}"/>
              </a:ext>
            </a:extLst>
          </p:cNvPr>
          <p:cNvSpPr>
            <a:spLocks noGrp="1"/>
          </p:cNvSpPr>
          <p:nvPr>
            <p:ph type="title"/>
          </p:nvPr>
        </p:nvSpPr>
        <p:spPr/>
        <p:txBody>
          <a:bodyPr/>
          <a:lstStyle/>
          <a:p>
            <a:r>
              <a:rPr lang="en-GB" dirty="0"/>
              <a:t>Forward Pass</a:t>
            </a:r>
          </a:p>
        </p:txBody>
      </p:sp>
      <p:sp>
        <p:nvSpPr>
          <p:cNvPr id="3" name="Content Placeholder 2">
            <a:extLst>
              <a:ext uri="{FF2B5EF4-FFF2-40B4-BE49-F238E27FC236}">
                <a16:creationId xmlns:a16="http://schemas.microsoft.com/office/drawing/2014/main" id="{FBC63C56-5366-42B3-BD05-63F0EDC07948}"/>
              </a:ext>
            </a:extLst>
          </p:cNvPr>
          <p:cNvSpPr>
            <a:spLocks noGrp="1"/>
          </p:cNvSpPr>
          <p:nvPr>
            <p:ph idx="1"/>
          </p:nvPr>
        </p:nvSpPr>
        <p:spPr/>
        <p:txBody>
          <a:bodyPr/>
          <a:lstStyle/>
          <a:p>
            <a:r>
              <a:rPr lang="en-GB" dirty="0"/>
              <a:t>During the forward pass – we effectively do exactly what we described in the first half of the lecture</a:t>
            </a:r>
          </a:p>
          <a:p>
            <a:pPr lvl="1"/>
            <a:endParaRPr lang="en-GB" dirty="0"/>
          </a:p>
          <a:p>
            <a:pPr lvl="1"/>
            <a:r>
              <a:rPr lang="en-GB" dirty="0"/>
              <a:t>First we initialise weights to random numbers</a:t>
            </a:r>
          </a:p>
          <a:p>
            <a:pPr lvl="2"/>
            <a:r>
              <a:rPr lang="en-GB" dirty="0"/>
              <a:t>Typically small or within a normal distribution</a:t>
            </a:r>
          </a:p>
          <a:p>
            <a:pPr lvl="1"/>
            <a:r>
              <a:rPr lang="en-GB" dirty="0"/>
              <a:t>Then we input our data</a:t>
            </a:r>
          </a:p>
          <a:p>
            <a:pPr lvl="1"/>
            <a:r>
              <a:rPr lang="en-GB" dirty="0"/>
              <a:t>This is passed to the hidden layer, where at each neuron a new value is calculated based on weights and biases and adjusted by activation function</a:t>
            </a:r>
          </a:p>
          <a:p>
            <a:pPr lvl="1"/>
            <a:r>
              <a:rPr lang="en-GB" dirty="0"/>
              <a:t>Then passed to the output layer, where hidden layer values are passed to another set of weights and biases and adjusted by (typically) a </a:t>
            </a:r>
            <a:r>
              <a:rPr lang="en-GB" dirty="0" err="1"/>
              <a:t>softmax</a:t>
            </a:r>
            <a:r>
              <a:rPr lang="en-GB" dirty="0"/>
              <a:t> function</a:t>
            </a:r>
          </a:p>
          <a:p>
            <a:endParaRPr lang="en-GB" dirty="0"/>
          </a:p>
        </p:txBody>
      </p:sp>
    </p:spTree>
    <p:extLst>
      <p:ext uri="{BB962C8B-B14F-4D97-AF65-F5344CB8AC3E}">
        <p14:creationId xmlns:p14="http://schemas.microsoft.com/office/powerpoint/2010/main" val="80593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423E-C41C-4065-BE07-31A8EDE611B0}"/>
              </a:ext>
            </a:extLst>
          </p:cNvPr>
          <p:cNvSpPr>
            <a:spLocks noGrp="1"/>
          </p:cNvSpPr>
          <p:nvPr>
            <p:ph type="title"/>
          </p:nvPr>
        </p:nvSpPr>
        <p:spPr/>
        <p:txBody>
          <a:bodyPr/>
          <a:lstStyle/>
          <a:p>
            <a:r>
              <a:rPr lang="en-GB" dirty="0"/>
              <a:t>Compute Loss – One Instance</a:t>
            </a:r>
          </a:p>
        </p:txBody>
      </p:sp>
      <p:sp>
        <p:nvSpPr>
          <p:cNvPr id="3" name="Content Placeholder 2">
            <a:extLst>
              <a:ext uri="{FF2B5EF4-FFF2-40B4-BE49-F238E27FC236}">
                <a16:creationId xmlns:a16="http://schemas.microsoft.com/office/drawing/2014/main" id="{6ACE2B57-0791-4269-8CDD-1250E51ACD02}"/>
              </a:ext>
            </a:extLst>
          </p:cNvPr>
          <p:cNvSpPr>
            <a:spLocks noGrp="1"/>
          </p:cNvSpPr>
          <p:nvPr>
            <p:ph idx="1"/>
          </p:nvPr>
        </p:nvSpPr>
        <p:spPr>
          <a:xfrm>
            <a:off x="595843" y="1757928"/>
            <a:ext cx="6758686" cy="4057777"/>
          </a:xfrm>
        </p:spPr>
        <p:txBody>
          <a:bodyPr/>
          <a:lstStyle/>
          <a:p>
            <a:r>
              <a:rPr lang="en-GB" sz="2400" dirty="0"/>
              <a:t>In the next step of training we calculate the network loss</a:t>
            </a:r>
          </a:p>
          <a:p>
            <a:pPr lvl="1"/>
            <a:r>
              <a:rPr lang="en-GB" sz="2000" dirty="0"/>
              <a:t>Sometimes called error</a:t>
            </a:r>
          </a:p>
          <a:p>
            <a:endParaRPr lang="en-GB" sz="2400" dirty="0"/>
          </a:p>
          <a:p>
            <a:r>
              <a:rPr lang="en-GB" sz="2400" dirty="0"/>
              <a:t>The difference between our desired and actual output</a:t>
            </a:r>
          </a:p>
          <a:p>
            <a:pPr lvl="1"/>
            <a:r>
              <a:rPr lang="en-GB" sz="2000" dirty="0"/>
              <a:t>Or our objective and what we actually received</a:t>
            </a:r>
          </a:p>
          <a:p>
            <a:endParaRPr lang="en-GB" sz="2400" dirty="0"/>
          </a:p>
          <a:p>
            <a:r>
              <a:rPr lang="en-GB" sz="2400" dirty="0"/>
              <a:t>For a </a:t>
            </a:r>
            <a:r>
              <a:rPr lang="en-GB" sz="2400" dirty="0" err="1"/>
              <a:t>softmax</a:t>
            </a:r>
            <a:r>
              <a:rPr lang="en-GB" sz="2400" dirty="0"/>
              <a:t> function this is straightforward</a:t>
            </a:r>
          </a:p>
          <a:p>
            <a:pPr lvl="1"/>
            <a:r>
              <a:rPr lang="en-GB" sz="2000" dirty="0"/>
              <a:t>Desired class probability of 1, everything else 0</a:t>
            </a:r>
          </a:p>
          <a:p>
            <a:endParaRPr lang="en-GB" sz="2400" dirty="0"/>
          </a:p>
          <a:p>
            <a:pPr lvl="1"/>
            <a:endParaRPr lang="en-GB" sz="2000" dirty="0"/>
          </a:p>
        </p:txBody>
      </p:sp>
      <p:pic>
        <p:nvPicPr>
          <p:cNvPr id="4" name="Picture 3">
            <a:extLst>
              <a:ext uri="{FF2B5EF4-FFF2-40B4-BE49-F238E27FC236}">
                <a16:creationId xmlns:a16="http://schemas.microsoft.com/office/drawing/2014/main" id="{94460A1C-9C80-48A0-9A14-31E14A1DA7C4}"/>
              </a:ext>
            </a:extLst>
          </p:cNvPr>
          <p:cNvPicPr>
            <a:picLocks noChangeAspect="1"/>
          </p:cNvPicPr>
          <p:nvPr/>
        </p:nvPicPr>
        <p:blipFill rotWithShape="1">
          <a:blip r:embed="rId2"/>
          <a:srcRect l="27331"/>
          <a:stretch/>
        </p:blipFill>
        <p:spPr>
          <a:xfrm>
            <a:off x="7054812" y="3118567"/>
            <a:ext cx="2910349" cy="205920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415C94-9B49-4567-86A6-6A84F399F05E}"/>
                  </a:ext>
                </a:extLst>
              </p:cNvPr>
              <p:cNvSpPr txBox="1"/>
              <p:nvPr/>
            </p:nvSpPr>
            <p:spPr>
              <a:xfrm>
                <a:off x="11355662" y="3298464"/>
                <a:ext cx="279885"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𝑝</m:t>
                          </m:r>
                        </m:sub>
                      </m:sSub>
                    </m:oMath>
                  </m:oMathPara>
                </a14:m>
                <a:endParaRPr lang="en-GB" dirty="0"/>
              </a:p>
            </p:txBody>
          </p:sp>
        </mc:Choice>
        <mc:Fallback xmlns="">
          <p:sp>
            <p:nvSpPr>
              <p:cNvPr id="5" name="TextBox 4">
                <a:extLst>
                  <a:ext uri="{FF2B5EF4-FFF2-40B4-BE49-F238E27FC236}">
                    <a16:creationId xmlns:a16="http://schemas.microsoft.com/office/drawing/2014/main" id="{0C415C94-9B49-4567-86A6-6A84F399F05E}"/>
                  </a:ext>
                </a:extLst>
              </p:cNvPr>
              <p:cNvSpPr txBox="1">
                <a:spLocks noRot="1" noChangeAspect="1" noMove="1" noResize="1" noEditPoints="1" noAdjustHandles="1" noChangeArrowheads="1" noChangeShapeType="1" noTextEdit="1"/>
              </p:cNvSpPr>
              <p:nvPr/>
            </p:nvSpPr>
            <p:spPr>
              <a:xfrm>
                <a:off x="11355662" y="3298464"/>
                <a:ext cx="279885" cy="298415"/>
              </a:xfrm>
              <a:prstGeom prst="rect">
                <a:avLst/>
              </a:prstGeom>
              <a:blipFill>
                <a:blip r:embed="rId3"/>
                <a:stretch>
                  <a:fillRect l="-21739" r="-8696" b="-20408"/>
                </a:stretch>
              </a:blipFill>
            </p:spPr>
            <p:txBody>
              <a:bodyPr/>
              <a:lstStyle/>
              <a:p>
                <a:r>
                  <a:rPr lang="en-GB">
                    <a:noFill/>
                  </a:rPr>
                  <a:t> </a:t>
                </a:r>
              </a:p>
            </p:txBody>
          </p:sp>
        </mc:Fallback>
      </mc:AlternateContent>
      <p:sp>
        <p:nvSpPr>
          <p:cNvPr id="6" name="Double Bracket 5">
            <a:extLst>
              <a:ext uri="{FF2B5EF4-FFF2-40B4-BE49-F238E27FC236}">
                <a16:creationId xmlns:a16="http://schemas.microsoft.com/office/drawing/2014/main" id="{653397B7-0C66-4EA3-AF21-EFE2285228FB}"/>
              </a:ext>
            </a:extLst>
          </p:cNvPr>
          <p:cNvSpPr/>
          <p:nvPr/>
        </p:nvSpPr>
        <p:spPr>
          <a:xfrm>
            <a:off x="10197747" y="3624279"/>
            <a:ext cx="648929" cy="155349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FFB5CEA0-539E-4E8D-BA7F-03129823D8C2}"/>
              </a:ext>
            </a:extLst>
          </p:cNvPr>
          <p:cNvSpPr txBox="1"/>
          <p:nvPr/>
        </p:nvSpPr>
        <p:spPr>
          <a:xfrm>
            <a:off x="10356758" y="3696409"/>
            <a:ext cx="363793" cy="2031325"/>
          </a:xfrm>
          <a:prstGeom prst="rect">
            <a:avLst/>
          </a:prstGeom>
          <a:noFill/>
        </p:spPr>
        <p:txBody>
          <a:bodyPr wrap="square" rtlCol="0">
            <a:spAutoFit/>
          </a:bodyPr>
          <a:lstStyle/>
          <a:p>
            <a:r>
              <a:rPr lang="en-GB" dirty="0"/>
              <a:t>0</a:t>
            </a:r>
          </a:p>
          <a:p>
            <a:r>
              <a:rPr lang="en-GB" dirty="0"/>
              <a:t>1</a:t>
            </a:r>
          </a:p>
          <a:p>
            <a:r>
              <a:rPr lang="en-GB" dirty="0"/>
              <a:t>0</a:t>
            </a:r>
          </a:p>
          <a:p>
            <a:r>
              <a:rPr lang="en-GB" dirty="0"/>
              <a:t>0</a:t>
            </a:r>
          </a:p>
          <a:p>
            <a:r>
              <a:rPr lang="en-GB" dirty="0"/>
              <a:t>0</a:t>
            </a:r>
          </a:p>
          <a:p>
            <a:endParaRPr lang="en-GB" dirty="0"/>
          </a:p>
          <a:p>
            <a:endParaRPr lang="en-GB" dirty="0"/>
          </a:p>
        </p:txBody>
      </p:sp>
      <p:sp>
        <p:nvSpPr>
          <p:cNvPr id="8" name="Double Bracket 7">
            <a:extLst>
              <a:ext uri="{FF2B5EF4-FFF2-40B4-BE49-F238E27FC236}">
                <a16:creationId xmlns:a16="http://schemas.microsoft.com/office/drawing/2014/main" id="{7FF3D25B-F13B-48C1-9C9E-E48298FC59F2}"/>
              </a:ext>
            </a:extLst>
          </p:cNvPr>
          <p:cNvSpPr/>
          <p:nvPr/>
        </p:nvSpPr>
        <p:spPr>
          <a:xfrm>
            <a:off x="11171142" y="3624279"/>
            <a:ext cx="648929" cy="155349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C52D5B09-D7AD-469D-8CBE-94219009B0EF}"/>
              </a:ext>
            </a:extLst>
          </p:cNvPr>
          <p:cNvSpPr txBox="1"/>
          <p:nvPr/>
        </p:nvSpPr>
        <p:spPr>
          <a:xfrm>
            <a:off x="11171141" y="3624279"/>
            <a:ext cx="648929" cy="2031325"/>
          </a:xfrm>
          <a:prstGeom prst="rect">
            <a:avLst/>
          </a:prstGeom>
          <a:noFill/>
        </p:spPr>
        <p:txBody>
          <a:bodyPr wrap="square" rtlCol="0">
            <a:spAutoFit/>
          </a:bodyPr>
          <a:lstStyle/>
          <a:p>
            <a:r>
              <a:rPr lang="en-GB" dirty="0"/>
              <a:t>0.02</a:t>
            </a:r>
          </a:p>
          <a:p>
            <a:r>
              <a:rPr lang="en-GB" dirty="0"/>
              <a:t>0.90</a:t>
            </a:r>
          </a:p>
          <a:p>
            <a:r>
              <a:rPr lang="en-GB" dirty="0"/>
              <a:t>0.05</a:t>
            </a:r>
          </a:p>
          <a:p>
            <a:r>
              <a:rPr lang="en-GB" dirty="0"/>
              <a:t>0.01</a:t>
            </a:r>
          </a:p>
          <a:p>
            <a:r>
              <a:rPr lang="en-GB" dirty="0"/>
              <a:t>0.02</a:t>
            </a:r>
          </a:p>
          <a:p>
            <a:endParaRPr lang="en-GB" dirty="0"/>
          </a:p>
          <a:p>
            <a:endParaRPr lang="en-GB"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B0823-44C2-48AA-9BC7-D4D8311E8972}"/>
                  </a:ext>
                </a:extLst>
              </p:cNvPr>
              <p:cNvSpPr txBox="1"/>
              <p:nvPr/>
            </p:nvSpPr>
            <p:spPr>
              <a:xfrm>
                <a:off x="10382268" y="3304845"/>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𝑎</m:t>
                          </m:r>
                        </m:sub>
                      </m:sSub>
                    </m:oMath>
                  </m:oMathPara>
                </a14:m>
                <a:endParaRPr lang="en-GB" dirty="0"/>
              </a:p>
            </p:txBody>
          </p:sp>
        </mc:Choice>
        <mc:Fallback xmlns="">
          <p:sp>
            <p:nvSpPr>
              <p:cNvPr id="10" name="TextBox 9">
                <a:extLst>
                  <a:ext uri="{FF2B5EF4-FFF2-40B4-BE49-F238E27FC236}">
                    <a16:creationId xmlns:a16="http://schemas.microsoft.com/office/drawing/2014/main" id="{642B0823-44C2-48AA-9BC7-D4D8311E8972}"/>
                  </a:ext>
                </a:extLst>
              </p:cNvPr>
              <p:cNvSpPr txBox="1">
                <a:spLocks noRot="1" noChangeAspect="1" noMove="1" noResize="1" noEditPoints="1" noAdjustHandles="1" noChangeArrowheads="1" noChangeShapeType="1" noTextEdit="1"/>
              </p:cNvSpPr>
              <p:nvPr/>
            </p:nvSpPr>
            <p:spPr>
              <a:xfrm>
                <a:off x="10382268" y="3304845"/>
                <a:ext cx="281936" cy="276999"/>
              </a:xfrm>
              <a:prstGeom prst="rect">
                <a:avLst/>
              </a:prstGeom>
              <a:blipFill>
                <a:blip r:embed="rId4"/>
                <a:stretch>
                  <a:fillRect l="-21739" r="-2174" b="-239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6E6B27-A3FE-4C65-8DA8-8FADCDA8FA79}"/>
                  </a:ext>
                </a:extLst>
              </p:cNvPr>
              <p:cNvSpPr txBox="1"/>
              <p:nvPr/>
            </p:nvSpPr>
            <p:spPr>
              <a:xfrm>
                <a:off x="8107594" y="1563850"/>
                <a:ext cx="3438121"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𝑙𝑜𝑠𝑠</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r>
                        <a:rPr lang="en-GB" sz="2800" b="0" i="1" smtClean="0">
                          <a:latin typeface="Cambria Math" panose="02040503050406030204" pitchFamily="18" charset="0"/>
                        </a:rPr>
                        <m:t>= </m:t>
                      </m:r>
                      <m:nary>
                        <m:naryPr>
                          <m:chr m:val="∑"/>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𝑖</m:t>
                          </m:r>
                        </m:sub>
                        <m:sup>
                          <m:r>
                            <a:rPr lang="en-GB" sz="2800" b="0" i="1" smtClean="0">
                              <a:latin typeface="Cambria Math" panose="02040503050406030204" pitchFamily="18" charset="0"/>
                            </a:rPr>
                            <m:t>𝑚</m:t>
                          </m:r>
                        </m:sup>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𝑎</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𝑝</m:t>
                              </m:r>
                            </m:sub>
                          </m:sSub>
                        </m:e>
                      </m:nary>
                    </m:oMath>
                  </m:oMathPara>
                </a14:m>
                <a:endParaRPr lang="en-GB" sz="2800" dirty="0"/>
              </a:p>
            </p:txBody>
          </p:sp>
        </mc:Choice>
        <mc:Fallback xmlns="">
          <p:sp>
            <p:nvSpPr>
              <p:cNvPr id="11" name="TextBox 10">
                <a:extLst>
                  <a:ext uri="{FF2B5EF4-FFF2-40B4-BE49-F238E27FC236}">
                    <a16:creationId xmlns:a16="http://schemas.microsoft.com/office/drawing/2014/main" id="{496E6B27-A3FE-4C65-8DA8-8FADCDA8FA79}"/>
                  </a:ext>
                </a:extLst>
              </p:cNvPr>
              <p:cNvSpPr txBox="1">
                <a:spLocks noRot="1" noChangeAspect="1" noMove="1" noResize="1" noEditPoints="1" noAdjustHandles="1" noChangeArrowheads="1" noChangeShapeType="1" noTextEdit="1"/>
              </p:cNvSpPr>
              <p:nvPr/>
            </p:nvSpPr>
            <p:spPr>
              <a:xfrm>
                <a:off x="8107594" y="1563850"/>
                <a:ext cx="3438121" cy="11762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32077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Compute Loss – Network</a:t>
            </a:r>
            <a:endParaRPr lang="zh-TW" altLang="en-US" dirty="0"/>
          </a:p>
        </p:txBody>
      </p:sp>
      <p:grpSp>
        <p:nvGrpSpPr>
          <p:cNvPr id="18" name="群組 17"/>
          <p:cNvGrpSpPr/>
          <p:nvPr/>
        </p:nvGrpSpPr>
        <p:grpSpPr>
          <a:xfrm>
            <a:off x="2462053" y="2443649"/>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sp>
        <p:nvSpPr>
          <p:cNvPr id="27" name="矩形 26"/>
          <p:cNvSpPr/>
          <p:nvPr/>
        </p:nvSpPr>
        <p:spPr>
          <a:xfrm>
            <a:off x="3261978" y="244621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32" name="直線單箭頭接點 31"/>
          <p:cNvCxnSpPr/>
          <p:nvPr/>
        </p:nvCxnSpPr>
        <p:spPr>
          <a:xfrm flipV="1">
            <a:off x="2830595" y="2779403"/>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4230844" y="277419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4566682" y="2443649"/>
            <a:ext cx="553678" cy="671513"/>
            <a:chOff x="444680" y="3417283"/>
            <a:chExt cx="553678"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40" name="矩形 39"/>
                <p:cNvSpPr/>
                <p:nvPr/>
              </p:nvSpPr>
              <p:spPr>
                <a:xfrm>
                  <a:off x="444680" y="3522206"/>
                  <a:ext cx="553678" cy="45980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oMath>
                    </m:oMathPara>
                  </a14:m>
                  <a:endParaRPr lang="zh-TW" altLang="en-US" sz="2400" baseline="30000" dirty="0"/>
                </a:p>
              </p:txBody>
            </p:sp>
          </mc:Choice>
          <mc:Fallback xmlns="">
            <p:sp>
              <p:nvSpPr>
                <p:cNvPr id="40" name="矩形 39"/>
                <p:cNvSpPr>
                  <a:spLocks noRot="1" noChangeAspect="1" noMove="1" noResize="1" noEditPoints="1" noAdjustHandles="1" noChangeArrowheads="1" noChangeShapeType="1" noTextEdit="1"/>
                </p:cNvSpPr>
                <p:nvPr/>
              </p:nvSpPr>
              <p:spPr>
                <a:xfrm>
                  <a:off x="444680" y="3522206"/>
                  <a:ext cx="553678" cy="459806"/>
                </a:xfrm>
                <a:prstGeom prst="rect">
                  <a:avLst/>
                </a:prstGeom>
                <a:blipFill>
                  <a:blip r:embed="rId3"/>
                  <a:stretch>
                    <a:fillRect l="-2222" b="-7895"/>
                  </a:stretch>
                </a:blipFill>
              </p:spPr>
              <p:txBody>
                <a:bodyPr/>
                <a:lstStyle/>
                <a:p>
                  <a:r>
                    <a:rPr lang="en-US">
                      <a:noFill/>
                    </a:rPr>
                    <a:t> </a:t>
                  </a:r>
                </a:p>
              </p:txBody>
            </p:sp>
          </mc:Fallback>
        </mc:AlternateContent>
      </p:grpSp>
      <p:sp>
        <p:nvSpPr>
          <p:cNvPr id="47" name="矩形 46"/>
          <p:cNvSpPr/>
          <p:nvPr/>
        </p:nvSpPr>
        <p:spPr>
          <a:xfrm>
            <a:off x="6542753" y="2443649"/>
            <a:ext cx="512779"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0" name="文字方塊 49"/>
              <p:cNvSpPr txBox="1"/>
              <p:nvPr/>
            </p:nvSpPr>
            <p:spPr>
              <a:xfrm>
                <a:off x="6532311" y="2617251"/>
                <a:ext cx="3125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TW" sz="2400" dirty="0"/>
                        <m:t>y</m:t>
                      </m:r>
                      <m:r>
                        <m:rPr>
                          <m:nor/>
                        </m:rPr>
                        <a:rPr lang="en-US" altLang="zh-TW" sz="2400" baseline="30000" dirty="0"/>
                        <m:t>1</m:t>
                      </m:r>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6532311" y="2617251"/>
                <a:ext cx="312586" cy="369332"/>
              </a:xfrm>
              <a:prstGeom prst="rect">
                <a:avLst/>
              </a:prstGeom>
              <a:blipFill>
                <a:blip r:embed="rId4"/>
                <a:stretch>
                  <a:fillRect l="-19231" r="-7692" b="-16129"/>
                </a:stretch>
              </a:blipFill>
            </p:spPr>
            <p:txBody>
              <a:bodyPr/>
              <a:lstStyle/>
              <a:p>
                <a:r>
                  <a:rPr lang="en-US">
                    <a:noFill/>
                  </a:rPr>
                  <a:t> </a:t>
                </a:r>
              </a:p>
            </p:txBody>
          </p:sp>
        </mc:Fallback>
      </mc:AlternateContent>
      <p:sp>
        <p:nvSpPr>
          <p:cNvPr id="53" name="左-右雙向箭號 52"/>
          <p:cNvSpPr/>
          <p:nvPr/>
        </p:nvSpPr>
        <p:spPr>
          <a:xfrm>
            <a:off x="4988988" y="2767505"/>
            <a:ext cx="1323724" cy="14916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p:cNvSpPr txBox="1"/>
              <p:nvPr/>
            </p:nvSpPr>
            <p:spPr>
              <a:xfrm>
                <a:off x="4895475" y="2975520"/>
                <a:ext cx="12037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GB" altLang="zh-TW" sz="2400" b="0" i="1" smtClean="0">
                              <a:latin typeface="Cambria Math" panose="02040503050406030204" pitchFamily="18" charset="0"/>
                            </a:rPr>
                            <m:t>𝑙𝑜𝑠𝑠</m:t>
                          </m:r>
                        </m:e>
                        <m:sup>
                          <m:r>
                            <a:rPr lang="en-US" altLang="zh-TW" sz="2400" i="1">
                              <a:latin typeface="Cambria Math" panose="02040503050406030204" pitchFamily="18" charset="0"/>
                            </a:rPr>
                            <m:t>1</m:t>
                          </m:r>
                        </m:sup>
                      </m:sSup>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4895475" y="2975520"/>
                <a:ext cx="1203727" cy="369332"/>
              </a:xfrm>
              <a:prstGeom prst="rect">
                <a:avLst/>
              </a:prstGeom>
              <a:blipFill>
                <a:blip r:embed="rId5"/>
                <a:stretch>
                  <a:fillRect l="-6250" b="-6667"/>
                </a:stretch>
              </a:blipFill>
            </p:spPr>
            <p:txBody>
              <a:bodyPr/>
              <a:lstStyle/>
              <a:p>
                <a:r>
                  <a:rPr lang="en-US">
                    <a:noFill/>
                  </a:rPr>
                  <a:t> </a:t>
                </a:r>
              </a:p>
            </p:txBody>
          </p:sp>
        </mc:Fallback>
      </mc:AlternateContent>
      <p:sp>
        <p:nvSpPr>
          <p:cNvPr id="6" name="文字方塊 5"/>
          <p:cNvSpPr txBox="1"/>
          <p:nvPr/>
        </p:nvSpPr>
        <p:spPr>
          <a:xfrm>
            <a:off x="649227" y="1640875"/>
            <a:ext cx="3580190" cy="523220"/>
          </a:xfrm>
          <a:prstGeom prst="rect">
            <a:avLst/>
          </a:prstGeom>
          <a:noFill/>
        </p:spPr>
        <p:txBody>
          <a:bodyPr wrap="square" rtlCol="0">
            <a:spAutoFit/>
          </a:bodyPr>
          <a:lstStyle/>
          <a:p>
            <a:r>
              <a:rPr lang="en-US" altLang="zh-TW" sz="2800" dirty="0"/>
              <a:t>For all training data …</a:t>
            </a:r>
            <a:endParaRPr lang="zh-TW" altLang="en-US" sz="2800" dirty="0"/>
          </a:p>
        </p:txBody>
      </p:sp>
      <p:pic>
        <p:nvPicPr>
          <p:cNvPr id="90" name="圖片 89"/>
          <p:cNvPicPr preferRelativeResize="0">
            <a:picLocks/>
          </p:cNvPicPr>
          <p:nvPr/>
        </p:nvPicPr>
        <p:blipFill>
          <a:blip r:embed="rId6"/>
          <a:stretch>
            <a:fillRect/>
          </a:stretch>
        </p:blipFill>
        <p:spPr>
          <a:xfrm>
            <a:off x="1649606" y="2460073"/>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95" name="文字方塊 94"/>
              <p:cNvSpPr txBox="1"/>
              <p:nvPr/>
            </p:nvSpPr>
            <p:spPr>
              <a:xfrm>
                <a:off x="8747719" y="4938976"/>
                <a:ext cx="3122536" cy="140833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Find the network parameters </a:t>
                </a: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m:t>
                        </m:r>
                      </m:sup>
                    </m:sSup>
                  </m:oMath>
                </a14:m>
                <a:r>
                  <a:rPr lang="en-US" altLang="zh-TW" sz="2800" dirty="0"/>
                  <a:t> that minimize this value</a:t>
                </a:r>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8747719" y="4938976"/>
                <a:ext cx="3122536" cy="1408334"/>
              </a:xfrm>
              <a:prstGeom prst="rect">
                <a:avLst/>
              </a:prstGeom>
              <a:blipFill>
                <a:blip r:embed="rId7"/>
                <a:stretch>
                  <a:fillRect/>
                </a:stretch>
              </a:blipFill>
            </p:spPr>
            <p:txBody>
              <a:bodyPr/>
              <a:lstStyle/>
              <a:p>
                <a:r>
                  <a:rPr lang="en-GB">
                    <a:noFill/>
                  </a:rPr>
                  <a:t> </a:t>
                </a:r>
              </a:p>
            </p:txBody>
          </p:sp>
        </mc:Fallback>
      </mc:AlternateContent>
      <p:grpSp>
        <p:nvGrpSpPr>
          <p:cNvPr id="8" name="Group 7">
            <a:extLst>
              <a:ext uri="{FF2B5EF4-FFF2-40B4-BE49-F238E27FC236}">
                <a16:creationId xmlns:a16="http://schemas.microsoft.com/office/drawing/2014/main" id="{737210B7-B7C8-4153-9D0F-F52A9B21098F}"/>
              </a:ext>
            </a:extLst>
          </p:cNvPr>
          <p:cNvGrpSpPr/>
          <p:nvPr/>
        </p:nvGrpSpPr>
        <p:grpSpPr>
          <a:xfrm>
            <a:off x="8688231" y="1555590"/>
            <a:ext cx="3103414" cy="1821272"/>
            <a:chOff x="8268090" y="1554373"/>
            <a:chExt cx="3103414" cy="1821272"/>
          </a:xfrm>
        </p:grpSpPr>
        <mc:AlternateContent xmlns:mc="http://schemas.openxmlformats.org/markup-compatibility/2006" xmlns:a14="http://schemas.microsoft.com/office/drawing/2010/main">
          <mc:Choice Requires="a14">
            <p:sp>
              <p:nvSpPr>
                <p:cNvPr id="7" name="文字方塊 6"/>
                <p:cNvSpPr txBox="1"/>
                <p:nvPr/>
              </p:nvSpPr>
              <p:spPr>
                <a:xfrm>
                  <a:off x="8268090" y="2164095"/>
                  <a:ext cx="3103414"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altLang="zh-TW" sz="2800" b="0" i="1" smtClean="0">
                            <a:latin typeface="Cambria Math" panose="02040503050406030204" pitchFamily="18" charset="0"/>
                          </a:rPr>
                          <m:t>𝐶</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a:rPr lang="en-GB" altLang="zh-TW" sz="2800" b="0" i="1" smtClean="0">
                                <a:latin typeface="Cambria Math" panose="02040503050406030204" pitchFamily="18" charset="0"/>
                              </a:rPr>
                              <m:t>𝑖</m:t>
                            </m:r>
                            <m:r>
                              <a:rPr lang="en-US" altLang="zh-TW" sz="2800" i="1">
                                <a:latin typeface="Cambria Math" panose="02040503050406030204" pitchFamily="18" charset="0"/>
                              </a:rPr>
                              <m:t>=1</m:t>
                            </m:r>
                          </m:sub>
                          <m:sup>
                            <m:r>
                              <a:rPr lang="en-GB"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en-GB" altLang="zh-TW" sz="2800" b="0" i="1" smtClean="0">
                                    <a:latin typeface="Cambria Math" panose="02040503050406030204" pitchFamily="18" charset="0"/>
                                  </a:rPr>
                                  <m:t>𝑙𝑜𝑠𝑠</m:t>
                                </m:r>
                              </m:e>
                              <m:sup>
                                <m:r>
                                  <a:rPr lang="en-GB" altLang="zh-TW" sz="2800" b="0" i="1" smtClean="0">
                                    <a:latin typeface="Cambria Math" panose="02040503050406030204" pitchFamily="18" charset="0"/>
                                  </a:rPr>
                                  <m:t>𝑖</m:t>
                                </m:r>
                              </m:sup>
                            </m:sSup>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8268090" y="2164095"/>
                  <a:ext cx="3103414" cy="1211550"/>
                </a:xfrm>
                <a:prstGeom prst="rect">
                  <a:avLst/>
                </a:prstGeom>
                <a:blipFill>
                  <a:blip r:embed="rId8"/>
                  <a:stretch>
                    <a:fillRect l="-3265" t="-112500" b="-175000"/>
                  </a:stretch>
                </a:blipFill>
              </p:spPr>
              <p:txBody>
                <a:bodyPr/>
                <a:lstStyle/>
                <a:p>
                  <a:r>
                    <a:rPr lang="en-US">
                      <a:noFill/>
                    </a:rPr>
                    <a:t> </a:t>
                  </a:r>
                </a:p>
              </p:txBody>
            </p:sp>
          </mc:Fallback>
        </mc:AlternateContent>
        <p:sp>
          <p:nvSpPr>
            <p:cNvPr id="77" name="文字方塊 76"/>
            <p:cNvSpPr txBox="1"/>
            <p:nvPr/>
          </p:nvSpPr>
          <p:spPr>
            <a:xfrm>
              <a:off x="8304985" y="1554373"/>
              <a:ext cx="1805606" cy="523220"/>
            </a:xfrm>
            <a:prstGeom prst="rect">
              <a:avLst/>
            </a:prstGeom>
            <a:noFill/>
          </p:spPr>
          <p:txBody>
            <a:bodyPr wrap="square" rtlCol="0">
              <a:spAutoFit/>
            </a:bodyPr>
            <a:lstStyle/>
            <a:p>
              <a:r>
                <a:rPr lang="en-US" altLang="zh-TW" sz="2800" dirty="0"/>
                <a:t>Total Cost:</a:t>
              </a:r>
              <a:endParaRPr lang="zh-TW" altLang="en-US" sz="2800" dirty="0"/>
            </a:p>
          </p:txBody>
        </p:sp>
      </p:grpSp>
      <mc:AlternateContent xmlns:mc="http://schemas.openxmlformats.org/markup-compatibility/2006" xmlns:a14="http://schemas.microsoft.com/office/drawing/2010/main">
        <mc:Choice Requires="a14">
          <p:sp>
            <p:nvSpPr>
              <p:cNvPr id="80" name="文字方塊 79"/>
              <p:cNvSpPr txBox="1"/>
              <p:nvPr/>
            </p:nvSpPr>
            <p:spPr>
              <a:xfrm>
                <a:off x="8667787" y="3498632"/>
                <a:ext cx="3425940" cy="1384995"/>
              </a:xfrm>
              <a:prstGeom prst="rect">
                <a:avLst/>
              </a:prstGeom>
              <a:noFill/>
            </p:spPr>
            <p:txBody>
              <a:bodyPr wrap="square" rtlCol="0">
                <a:spAutoFit/>
              </a:bodyPr>
              <a:lstStyle/>
              <a:p>
                <a:r>
                  <a:rPr lang="en-US" altLang="zh-TW" sz="2800" dirty="0"/>
                  <a:t>How bad the network parameters </a:t>
                </a:r>
                <a14:m>
                  <m:oMath xmlns:m="http://schemas.openxmlformats.org/officeDocument/2006/math">
                    <m:r>
                      <a:rPr lang="zh-TW" altLang="en-US" sz="2800" i="1">
                        <a:latin typeface="Cambria Math" panose="02040503050406030204" pitchFamily="18" charset="0"/>
                      </a:rPr>
                      <m:t>𝜃</m:t>
                    </m:r>
                  </m:oMath>
                </a14:m>
                <a:r>
                  <a:rPr lang="en-US" altLang="zh-TW" sz="2800" dirty="0"/>
                  <a:t> are on this task</a:t>
                </a:r>
                <a:endParaRPr lang="zh-TW" altLang="en-US" sz="28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8667787" y="3498632"/>
                <a:ext cx="3425940" cy="1384995"/>
              </a:xfrm>
              <a:prstGeom prst="rect">
                <a:avLst/>
              </a:prstGeom>
              <a:blipFill>
                <a:blip r:embed="rId9"/>
                <a:stretch>
                  <a:fillRect l="-3690" t="-4545" r="-2952" b="-1090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0CA0B5F-FF22-4D8D-87B3-82BA73BDF795}"/>
              </a:ext>
            </a:extLst>
          </p:cNvPr>
          <p:cNvGrpSpPr/>
          <p:nvPr/>
        </p:nvGrpSpPr>
        <p:grpSpPr>
          <a:xfrm>
            <a:off x="1628856" y="3384929"/>
            <a:ext cx="5436814" cy="847529"/>
            <a:chOff x="2418572" y="3239455"/>
            <a:chExt cx="5436814" cy="847529"/>
          </a:xfrm>
        </p:grpSpPr>
        <p:grpSp>
          <p:nvGrpSpPr>
            <p:cNvPr id="21" name="群組 20"/>
            <p:cNvGrpSpPr/>
            <p:nvPr/>
          </p:nvGrpSpPr>
          <p:grpSpPr>
            <a:xfrm>
              <a:off x="3251768" y="3245280"/>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sp>
          <p:nvSpPr>
            <p:cNvPr id="28" name="矩形 27"/>
            <p:cNvSpPr/>
            <p:nvPr/>
          </p:nvSpPr>
          <p:spPr>
            <a:xfrm>
              <a:off x="4051694"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33" name="直線單箭頭接點 32"/>
            <p:cNvCxnSpPr/>
            <p:nvPr/>
          </p:nvCxnSpPr>
          <p:spPr>
            <a:xfrm flipV="1">
              <a:off x="3617350"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5017599"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群組 40"/>
            <p:cNvGrpSpPr/>
            <p:nvPr/>
          </p:nvGrpSpPr>
          <p:grpSpPr>
            <a:xfrm>
              <a:off x="5353096" y="3245280"/>
              <a:ext cx="560282" cy="671513"/>
              <a:chOff x="441379" y="3417283"/>
              <a:chExt cx="560282"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43" name="矩形 42"/>
                  <p:cNvSpPr/>
                  <p:nvPr/>
                </p:nvSpPr>
                <p:spPr>
                  <a:xfrm>
                    <a:off x="441379" y="3522206"/>
                    <a:ext cx="560282" cy="4605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GB" altLang="zh-TW" sz="2400" b="0" i="1" smtClean="0">
                                  <a:latin typeface="Cambria Math" panose="02040503050406030204" pitchFamily="18" charset="0"/>
                                </a:rPr>
                                <m:t>2</m:t>
                              </m:r>
                            </m:sup>
                          </m:sSup>
                        </m:oMath>
                      </m:oMathPara>
                    </a14:m>
                    <a:endParaRPr lang="zh-TW" altLang="en-US" sz="2400" baseline="30000" dirty="0"/>
                  </a:p>
                </p:txBody>
              </p:sp>
            </mc:Choice>
            <mc:Fallback xmlns="">
              <p:sp>
                <p:nvSpPr>
                  <p:cNvPr id="43" name="矩形 42"/>
                  <p:cNvSpPr>
                    <a:spLocks noRot="1" noChangeAspect="1" noMove="1" noResize="1" noEditPoints="1" noAdjustHandles="1" noChangeArrowheads="1" noChangeShapeType="1" noTextEdit="1"/>
                  </p:cNvSpPr>
                  <p:nvPr/>
                </p:nvSpPr>
                <p:spPr>
                  <a:xfrm>
                    <a:off x="441379" y="3522206"/>
                    <a:ext cx="560282" cy="460575"/>
                  </a:xfrm>
                  <a:prstGeom prst="rect">
                    <a:avLst/>
                  </a:prstGeom>
                  <a:blipFill>
                    <a:blip r:embed="rId10"/>
                    <a:stretch>
                      <a:fillRect l="-2222" t="-2703" b="-8108"/>
                    </a:stretch>
                  </a:blipFill>
                </p:spPr>
                <p:txBody>
                  <a:bodyPr/>
                  <a:lstStyle/>
                  <a:p>
                    <a:r>
                      <a:rPr lang="en-US">
                        <a:noFill/>
                      </a:rPr>
                      <a:t> </a:t>
                    </a:r>
                  </a:p>
                </p:txBody>
              </p:sp>
            </mc:Fallback>
          </mc:AlternateContent>
        </p:grpSp>
        <p:sp>
          <p:nvSpPr>
            <p:cNvPr id="48" name="矩形 47"/>
            <p:cNvSpPr/>
            <p:nvPr/>
          </p:nvSpPr>
          <p:spPr>
            <a:xfrm>
              <a:off x="7332468" y="3245280"/>
              <a:ext cx="522918"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1" name="文字方塊 50"/>
                <p:cNvSpPr txBox="1"/>
                <p:nvPr/>
              </p:nvSpPr>
              <p:spPr>
                <a:xfrm>
                  <a:off x="7332467" y="3407287"/>
                  <a:ext cx="312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TW" sz="2400" dirty="0"/>
                          <m:t>y</m:t>
                        </m:r>
                        <m:r>
                          <m:rPr>
                            <m:nor/>
                          </m:rPr>
                          <a:rPr lang="en-GB" altLang="zh-TW" sz="2400" b="0" i="0" baseline="30000" dirty="0" smtClean="0"/>
                          <m:t>2</m:t>
                        </m:r>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7332467" y="3407287"/>
                  <a:ext cx="312585" cy="369332"/>
                </a:xfrm>
                <a:prstGeom prst="rect">
                  <a:avLst/>
                </a:prstGeom>
                <a:blipFill>
                  <a:blip r:embed="rId11"/>
                  <a:stretch>
                    <a:fillRect l="-20000" r="-12000" b="-20000"/>
                  </a:stretch>
                </a:blipFill>
              </p:spPr>
              <p:txBody>
                <a:bodyPr/>
                <a:lstStyle/>
                <a:p>
                  <a:r>
                    <a:rPr lang="en-US">
                      <a:noFill/>
                    </a:rPr>
                    <a:t> </a:t>
                  </a:r>
                </a:p>
              </p:txBody>
            </p:sp>
          </mc:Fallback>
        </mc:AlternateContent>
        <p:sp>
          <p:nvSpPr>
            <p:cNvPr id="54" name="左-右雙向箭號 53"/>
            <p:cNvSpPr/>
            <p:nvPr/>
          </p:nvSpPr>
          <p:spPr>
            <a:xfrm>
              <a:off x="5773342" y="3542731"/>
              <a:ext cx="1323724" cy="14916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92" name="圖片 91"/>
            <p:cNvPicPr preferRelativeResize="0">
              <a:picLocks/>
            </p:cNvPicPr>
            <p:nvPr/>
          </p:nvPicPr>
          <p:blipFill>
            <a:blip r:embed="rId12"/>
            <a:stretch>
              <a:fillRect/>
            </a:stretch>
          </p:blipFill>
          <p:spPr>
            <a:xfrm>
              <a:off x="2418572" y="3258994"/>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1" name="文字方塊 80"/>
                <p:cNvSpPr txBox="1"/>
                <p:nvPr/>
              </p:nvSpPr>
              <p:spPr>
                <a:xfrm>
                  <a:off x="5687084" y="3717652"/>
                  <a:ext cx="12103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GB" altLang="zh-TW" sz="2400" b="0" i="1" smtClean="0">
                                <a:latin typeface="Cambria Math" panose="02040503050406030204" pitchFamily="18" charset="0"/>
                              </a:rPr>
                              <m:t>𝑙𝑜𝑠𝑠</m:t>
                            </m:r>
                          </m:e>
                          <m:sup>
                            <m:r>
                              <a:rPr lang="en-US" altLang="zh-TW" sz="2400" i="1">
                                <a:latin typeface="Cambria Math" panose="02040503050406030204" pitchFamily="18" charset="0"/>
                              </a:rPr>
                              <m:t>2</m:t>
                            </m:r>
                          </m:sup>
                        </m:sSup>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m:oMathPara>
                  </a14:m>
                  <a:endParaRPr lang="zh-TW" altLang="en-US" sz="2400"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5687084" y="3717652"/>
                  <a:ext cx="1210331" cy="369332"/>
                </a:xfrm>
                <a:prstGeom prst="rect">
                  <a:avLst/>
                </a:prstGeom>
                <a:blipFill>
                  <a:blip r:embed="rId13"/>
                  <a:stretch>
                    <a:fillRect l="-5208" b="-6667"/>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A0BBD7F6-E4C0-4A56-9A0C-5B2758C25CAA}"/>
              </a:ext>
            </a:extLst>
          </p:cNvPr>
          <p:cNvGrpSpPr/>
          <p:nvPr/>
        </p:nvGrpSpPr>
        <p:grpSpPr>
          <a:xfrm>
            <a:off x="1628856" y="4285061"/>
            <a:ext cx="5430954" cy="954566"/>
            <a:chOff x="2418572" y="4139587"/>
            <a:chExt cx="5430954" cy="954566"/>
          </a:xfrm>
        </p:grpSpPr>
        <p:grpSp>
          <p:nvGrpSpPr>
            <p:cNvPr id="64" name="群組 63"/>
            <p:cNvGrpSpPr/>
            <p:nvPr/>
          </p:nvGrpSpPr>
          <p:grpSpPr>
            <a:xfrm>
              <a:off x="3248616" y="4152254"/>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67" name="矩形 66"/>
            <p:cNvSpPr/>
            <p:nvPr/>
          </p:nvSpPr>
          <p:spPr>
            <a:xfrm>
              <a:off x="4048542"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3614198"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5014447"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5349943" y="4152254"/>
              <a:ext cx="560282" cy="671513"/>
              <a:chOff x="441379" y="3417283"/>
              <a:chExt cx="56028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2" name="矩形 71"/>
                  <p:cNvSpPr/>
                  <p:nvPr/>
                </p:nvSpPr>
                <p:spPr>
                  <a:xfrm>
                    <a:off x="441379" y="3522206"/>
                    <a:ext cx="560282" cy="4605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GB" altLang="zh-TW" sz="2400" b="0" i="1" smtClean="0">
                                  <a:latin typeface="Cambria Math" panose="02040503050406030204" pitchFamily="18" charset="0"/>
                                </a:rPr>
                                <m:t>3</m:t>
                              </m:r>
                            </m:sup>
                          </m:sSup>
                        </m:oMath>
                      </m:oMathPara>
                    </a14:m>
                    <a:endParaRPr lang="zh-TW" altLang="en-US" sz="2400" baseline="30000" dirty="0"/>
                  </a:p>
                </p:txBody>
              </p:sp>
            </mc:Choice>
            <mc:Fallback xmlns="">
              <p:sp>
                <p:nvSpPr>
                  <p:cNvPr id="72" name="矩形 71"/>
                  <p:cNvSpPr>
                    <a:spLocks noRot="1" noChangeAspect="1" noMove="1" noResize="1" noEditPoints="1" noAdjustHandles="1" noChangeArrowheads="1" noChangeShapeType="1" noTextEdit="1"/>
                  </p:cNvSpPr>
                  <p:nvPr/>
                </p:nvSpPr>
                <p:spPr>
                  <a:xfrm>
                    <a:off x="441379" y="3522206"/>
                    <a:ext cx="560282" cy="460575"/>
                  </a:xfrm>
                  <a:prstGeom prst="rect">
                    <a:avLst/>
                  </a:prstGeom>
                  <a:blipFill>
                    <a:blip r:embed="rId14"/>
                    <a:stretch>
                      <a:fillRect l="-2222" b="-7895"/>
                    </a:stretch>
                  </a:blipFill>
                </p:spPr>
                <p:txBody>
                  <a:bodyPr/>
                  <a:lstStyle/>
                  <a:p>
                    <a:r>
                      <a:rPr lang="en-US">
                        <a:noFill/>
                      </a:rPr>
                      <a:t> </a:t>
                    </a:r>
                  </a:p>
                </p:txBody>
              </p:sp>
            </mc:Fallback>
          </mc:AlternateContent>
        </p:grpSp>
        <p:sp>
          <p:nvSpPr>
            <p:cNvPr id="73" name="矩形 72"/>
            <p:cNvSpPr/>
            <p:nvPr/>
          </p:nvSpPr>
          <p:spPr>
            <a:xfrm>
              <a:off x="7329316" y="4152254"/>
              <a:ext cx="520210"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4" name="文字方塊 73"/>
                <p:cNvSpPr txBox="1"/>
                <p:nvPr/>
              </p:nvSpPr>
              <p:spPr>
                <a:xfrm>
                  <a:off x="7329315" y="4314261"/>
                  <a:ext cx="312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TW" sz="2400" dirty="0"/>
                          <m:t>y</m:t>
                        </m:r>
                        <m:r>
                          <m:rPr>
                            <m:nor/>
                          </m:rPr>
                          <a:rPr lang="en-GB" altLang="zh-TW" sz="2400" b="0" i="0" baseline="30000" dirty="0" smtClean="0"/>
                          <m:t>3</m:t>
                        </m:r>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7329315" y="4314261"/>
                  <a:ext cx="312585" cy="369332"/>
                </a:xfrm>
                <a:prstGeom prst="rect">
                  <a:avLst/>
                </a:prstGeom>
                <a:blipFill>
                  <a:blip r:embed="rId15"/>
                  <a:stretch>
                    <a:fillRect l="-24000" r="-8000" b="-16667"/>
                  </a:stretch>
                </a:blipFill>
              </p:spPr>
              <p:txBody>
                <a:bodyPr/>
                <a:lstStyle/>
                <a:p>
                  <a:r>
                    <a:rPr lang="en-US">
                      <a:noFill/>
                    </a:rPr>
                    <a:t> </a:t>
                  </a:r>
                </a:p>
              </p:txBody>
            </p:sp>
          </mc:Fallback>
        </mc:AlternateContent>
        <p:sp>
          <p:nvSpPr>
            <p:cNvPr id="75" name="左-右雙向箭號 74"/>
            <p:cNvSpPr/>
            <p:nvPr/>
          </p:nvSpPr>
          <p:spPr>
            <a:xfrm>
              <a:off x="5770190" y="4449705"/>
              <a:ext cx="1323724" cy="14916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93" name="圖片 92"/>
            <p:cNvPicPr preferRelativeResize="0">
              <a:picLocks/>
            </p:cNvPicPr>
            <p:nvPr/>
          </p:nvPicPr>
          <p:blipFill>
            <a:blip r:embed="rId16"/>
            <a:stretch>
              <a:fillRect/>
            </a:stretch>
          </p:blipFill>
          <p:spPr>
            <a:xfrm>
              <a:off x="2418572" y="4139587"/>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2" name="文字方塊 81"/>
                <p:cNvSpPr txBox="1"/>
                <p:nvPr/>
              </p:nvSpPr>
              <p:spPr>
                <a:xfrm>
                  <a:off x="5674147" y="4724821"/>
                  <a:ext cx="12103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GB" altLang="zh-TW" sz="2400" b="0" i="1" smtClean="0">
                                <a:latin typeface="Cambria Math" panose="02040503050406030204" pitchFamily="18" charset="0"/>
                              </a:rPr>
                              <m:t>𝑙𝑜𝑠𝑠</m:t>
                            </m:r>
                          </m:e>
                          <m:sup>
                            <m:r>
                              <a:rPr lang="en-US" altLang="zh-TW" sz="2400" i="1">
                                <a:latin typeface="Cambria Math" panose="02040503050406030204" pitchFamily="18" charset="0"/>
                              </a:rPr>
                              <m:t>3</m:t>
                            </m:r>
                          </m:sup>
                        </m:sSup>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m:oMathPara>
                  </a14:m>
                  <a:endParaRPr lang="zh-TW" altLang="en-US" sz="2400" dirty="0"/>
                </a:p>
              </p:txBody>
            </p:sp>
          </mc:Choice>
          <mc:Fallback xmlns="">
            <p:sp>
              <p:nvSpPr>
                <p:cNvPr id="82" name="文字方塊 81"/>
                <p:cNvSpPr txBox="1">
                  <a:spLocks noRot="1" noChangeAspect="1" noMove="1" noResize="1" noEditPoints="1" noAdjustHandles="1" noChangeArrowheads="1" noChangeShapeType="1" noTextEdit="1"/>
                </p:cNvSpPr>
                <p:nvPr/>
              </p:nvSpPr>
              <p:spPr>
                <a:xfrm>
                  <a:off x="5674147" y="4724821"/>
                  <a:ext cx="1210331" cy="369332"/>
                </a:xfrm>
                <a:prstGeom prst="rect">
                  <a:avLst/>
                </a:prstGeom>
                <a:blipFill>
                  <a:blip r:embed="rId17"/>
                  <a:stretch>
                    <a:fillRect l="-5155" b="-10000"/>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6B566BDC-53B1-4C49-BA18-CE85D977E7B2}"/>
              </a:ext>
            </a:extLst>
          </p:cNvPr>
          <p:cNvGrpSpPr/>
          <p:nvPr/>
        </p:nvGrpSpPr>
        <p:grpSpPr>
          <a:xfrm>
            <a:off x="1628856" y="4911777"/>
            <a:ext cx="5434106" cy="1831455"/>
            <a:chOff x="2418572" y="4766303"/>
            <a:chExt cx="5434106" cy="1831455"/>
          </a:xfrm>
        </p:grpSpPr>
        <p:grpSp>
          <p:nvGrpSpPr>
            <p:cNvPr id="24" name="群組 23"/>
            <p:cNvGrpSpPr/>
            <p:nvPr/>
          </p:nvGrpSpPr>
          <p:grpSpPr>
            <a:xfrm>
              <a:off x="3237340" y="5606624"/>
              <a:ext cx="450765" cy="671513"/>
              <a:chOff x="496136" y="3417283"/>
              <a:chExt cx="450765"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29" name="矩形 28"/>
            <p:cNvSpPr/>
            <p:nvPr/>
          </p:nvSpPr>
          <p:spPr>
            <a:xfrm>
              <a:off x="4051694"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3109320" y="4930674"/>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4182585" y="4919031"/>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4" name="直線單箭頭接點 33"/>
            <p:cNvCxnSpPr/>
            <p:nvPr/>
          </p:nvCxnSpPr>
          <p:spPr>
            <a:xfrm flipV="1">
              <a:off x="3617349"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017598"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群組 43"/>
            <p:cNvGrpSpPr/>
            <p:nvPr/>
          </p:nvGrpSpPr>
          <p:grpSpPr>
            <a:xfrm>
              <a:off x="5330428" y="5606624"/>
              <a:ext cx="605615" cy="671513"/>
              <a:chOff x="418712" y="3417283"/>
              <a:chExt cx="605615"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46" name="矩形 45"/>
                  <p:cNvSpPr/>
                  <p:nvPr/>
                </p:nvSpPr>
                <p:spPr>
                  <a:xfrm>
                    <a:off x="418712" y="3522206"/>
                    <a:ext cx="605615" cy="46076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GB" altLang="zh-TW" sz="2400" b="0" i="1" smtClean="0">
                                  <a:latin typeface="Cambria Math" panose="02040503050406030204" pitchFamily="18" charset="0"/>
                                </a:rPr>
                                <m:t>𝑁</m:t>
                              </m:r>
                            </m:sup>
                          </m:sSup>
                        </m:oMath>
                      </m:oMathPara>
                    </a14:m>
                    <a:endParaRPr lang="zh-TW" altLang="en-US" sz="2400" baseline="30000" dirty="0"/>
                  </a:p>
                </p:txBody>
              </p:sp>
            </mc:Choice>
            <mc:Fallback xmlns="">
              <p:sp>
                <p:nvSpPr>
                  <p:cNvPr id="46" name="矩形 45"/>
                  <p:cNvSpPr>
                    <a:spLocks noRot="1" noChangeAspect="1" noMove="1" noResize="1" noEditPoints="1" noAdjustHandles="1" noChangeArrowheads="1" noChangeShapeType="1" noTextEdit="1"/>
                  </p:cNvSpPr>
                  <p:nvPr/>
                </p:nvSpPr>
                <p:spPr>
                  <a:xfrm>
                    <a:off x="418712" y="3522206"/>
                    <a:ext cx="605615" cy="460767"/>
                  </a:xfrm>
                  <a:prstGeom prst="rect">
                    <a:avLst/>
                  </a:prstGeom>
                  <a:blipFill>
                    <a:blip r:embed="rId18"/>
                    <a:stretch>
                      <a:fillRect l="-2041" t="-2703" b="-10811"/>
                    </a:stretch>
                  </a:blipFill>
                </p:spPr>
                <p:txBody>
                  <a:bodyPr/>
                  <a:lstStyle/>
                  <a:p>
                    <a:r>
                      <a:rPr lang="en-US">
                        <a:noFill/>
                      </a:rPr>
                      <a:t> </a:t>
                    </a:r>
                  </a:p>
                </p:txBody>
              </p:sp>
            </mc:Fallback>
          </mc:AlternateContent>
        </p:grpSp>
        <p:sp>
          <p:nvSpPr>
            <p:cNvPr id="49" name="矩形 48"/>
            <p:cNvSpPr/>
            <p:nvPr/>
          </p:nvSpPr>
          <p:spPr>
            <a:xfrm>
              <a:off x="7332468" y="5606624"/>
              <a:ext cx="520210"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2" name="文字方塊 51"/>
                <p:cNvSpPr txBox="1"/>
                <p:nvPr/>
              </p:nvSpPr>
              <p:spPr>
                <a:xfrm>
                  <a:off x="7308037" y="5803879"/>
                  <a:ext cx="3414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TW" sz="2400" dirty="0"/>
                          <m:t>y</m:t>
                        </m:r>
                        <m:r>
                          <m:rPr>
                            <m:nor/>
                          </m:rPr>
                          <a:rPr lang="en-GB" altLang="zh-TW" sz="2400" b="0" i="0" baseline="30000" dirty="0" smtClean="0"/>
                          <m:t>N</m:t>
                        </m:r>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7308037" y="5803879"/>
                  <a:ext cx="341439" cy="369332"/>
                </a:xfrm>
                <a:prstGeom prst="rect">
                  <a:avLst/>
                </a:prstGeom>
                <a:blipFill>
                  <a:blip r:embed="rId19"/>
                  <a:stretch>
                    <a:fillRect l="-18519" r="-11111" b="-20000"/>
                  </a:stretch>
                </a:blipFill>
              </p:spPr>
              <p:txBody>
                <a:bodyPr/>
                <a:lstStyle/>
                <a:p>
                  <a:r>
                    <a:rPr lang="en-US">
                      <a:noFill/>
                    </a:rPr>
                    <a:t> </a:t>
                  </a:r>
                </a:p>
              </p:txBody>
            </p:sp>
          </mc:Fallback>
        </mc:AlternateContent>
        <p:sp>
          <p:nvSpPr>
            <p:cNvPr id="55" name="左-右雙向箭號 54"/>
            <p:cNvSpPr/>
            <p:nvPr/>
          </p:nvSpPr>
          <p:spPr>
            <a:xfrm>
              <a:off x="5773276" y="5883738"/>
              <a:ext cx="1323724" cy="14916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9" name="文字方塊 58"/>
            <p:cNvSpPr txBox="1"/>
            <p:nvPr/>
          </p:nvSpPr>
          <p:spPr>
            <a:xfrm rot="5400000">
              <a:off x="5270854" y="496719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7169300" y="4954287"/>
              <a:ext cx="828675" cy="523220"/>
            </a:xfrm>
            <a:prstGeom prst="rect">
              <a:avLst/>
            </a:prstGeom>
            <a:noFill/>
          </p:spPr>
          <p:txBody>
            <a:bodyPr wrap="square" rtlCol="0">
              <a:spAutoFit/>
            </a:bodyPr>
            <a:lstStyle/>
            <a:p>
              <a:pPr algn="ctr"/>
              <a:r>
                <a:rPr lang="en-US" altLang="zh-TW" sz="2800" dirty="0"/>
                <a:t>……</a:t>
              </a:r>
              <a:endParaRPr lang="zh-TW" altLang="en-US" sz="2800" dirty="0"/>
            </a:p>
          </p:txBody>
        </p:sp>
        <p:pic>
          <p:nvPicPr>
            <p:cNvPr id="94" name="圖片 93"/>
            <p:cNvPicPr preferRelativeResize="0">
              <a:picLocks/>
            </p:cNvPicPr>
            <p:nvPr/>
          </p:nvPicPr>
          <p:blipFill>
            <a:blip r:embed="rId20"/>
            <a:stretch>
              <a:fillRect/>
            </a:stretch>
          </p:blipFill>
          <p:spPr>
            <a:xfrm>
              <a:off x="2418572" y="5594978"/>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83" name="文字方塊 82"/>
                <p:cNvSpPr txBox="1"/>
                <p:nvPr/>
              </p:nvSpPr>
              <p:spPr>
                <a:xfrm>
                  <a:off x="5674870" y="6228426"/>
                  <a:ext cx="12556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GB" altLang="zh-TW" sz="2400" b="0" i="1" smtClean="0">
                                <a:latin typeface="Cambria Math" panose="02040503050406030204" pitchFamily="18" charset="0"/>
                              </a:rPr>
                              <m:t>𝑙𝑜𝑠𝑠</m:t>
                            </m:r>
                          </m:e>
                          <m:sup>
                            <m:r>
                              <a:rPr lang="en-GB" altLang="zh-TW" sz="2400" b="0" i="1" smtClean="0">
                                <a:latin typeface="Cambria Math" panose="02040503050406030204" pitchFamily="18" charset="0"/>
                              </a:rPr>
                              <m:t>𝑁</m:t>
                            </m:r>
                          </m:sup>
                        </m:sSup>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m:oMathPara>
                  </a14:m>
                  <a:endParaRPr lang="zh-TW" altLang="en-US" sz="24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5674870" y="6228426"/>
                  <a:ext cx="1255665" cy="369332"/>
                </a:xfrm>
                <a:prstGeom prst="rect">
                  <a:avLst/>
                </a:prstGeom>
                <a:blipFill>
                  <a:blip r:embed="rId21"/>
                  <a:stretch>
                    <a:fillRect l="-5000" b="-10345"/>
                  </a:stretch>
                </a:blipFill>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A790B2B5-6820-42DA-9B76-3F706F8C6D4A}"/>
              </a:ext>
            </a:extLst>
          </p:cNvPr>
          <p:cNvSpPr txBox="1"/>
          <p:nvPr/>
        </p:nvSpPr>
        <p:spPr>
          <a:xfrm>
            <a:off x="4433278" y="1931457"/>
            <a:ext cx="1083245" cy="369332"/>
          </a:xfrm>
          <a:prstGeom prst="rect">
            <a:avLst/>
          </a:prstGeom>
          <a:noFill/>
        </p:spPr>
        <p:txBody>
          <a:bodyPr wrap="none" rtlCol="0">
            <a:spAutoFit/>
          </a:bodyPr>
          <a:lstStyle/>
          <a:p>
            <a:r>
              <a:rPr lang="en-GB" dirty="0"/>
              <a:t>predicted</a:t>
            </a:r>
          </a:p>
        </p:txBody>
      </p:sp>
      <p:sp>
        <p:nvSpPr>
          <p:cNvPr id="76" name="TextBox 75">
            <a:extLst>
              <a:ext uri="{FF2B5EF4-FFF2-40B4-BE49-F238E27FC236}">
                <a16:creationId xmlns:a16="http://schemas.microsoft.com/office/drawing/2014/main" id="{ACD1B316-F170-4447-9A9B-070B6D3EECED}"/>
              </a:ext>
            </a:extLst>
          </p:cNvPr>
          <p:cNvSpPr txBox="1"/>
          <p:nvPr/>
        </p:nvSpPr>
        <p:spPr>
          <a:xfrm>
            <a:off x="6421607" y="1912369"/>
            <a:ext cx="744627" cy="369332"/>
          </a:xfrm>
          <a:prstGeom prst="rect">
            <a:avLst/>
          </a:prstGeom>
          <a:noFill/>
        </p:spPr>
        <p:txBody>
          <a:bodyPr wrap="none" rtlCol="0">
            <a:spAutoFit/>
          </a:bodyPr>
          <a:lstStyle/>
          <a:p>
            <a:r>
              <a:rPr lang="en-GB" dirty="0"/>
              <a:t>target</a:t>
            </a:r>
          </a:p>
        </p:txBody>
      </p:sp>
    </p:spTree>
    <p:extLst>
      <p:ext uri="{BB962C8B-B14F-4D97-AF65-F5344CB8AC3E}">
        <p14:creationId xmlns:p14="http://schemas.microsoft.com/office/powerpoint/2010/main" val="103977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8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4FEB-78A1-43CA-8D07-7120ADDFD2A3}"/>
              </a:ext>
            </a:extLst>
          </p:cNvPr>
          <p:cNvSpPr>
            <a:spLocks noGrp="1"/>
          </p:cNvSpPr>
          <p:nvPr>
            <p:ph type="title"/>
          </p:nvPr>
        </p:nvSpPr>
        <p:spPr/>
        <p:txBody>
          <a:bodyPr/>
          <a:lstStyle/>
          <a:p>
            <a:r>
              <a:rPr lang="en-GB" dirty="0"/>
              <a:t>Backpropagation</a:t>
            </a:r>
          </a:p>
        </p:txBody>
      </p:sp>
      <p:sp>
        <p:nvSpPr>
          <p:cNvPr id="3" name="Content Placeholder 2">
            <a:extLst>
              <a:ext uri="{FF2B5EF4-FFF2-40B4-BE49-F238E27FC236}">
                <a16:creationId xmlns:a16="http://schemas.microsoft.com/office/drawing/2014/main" id="{494E17E6-E093-48DC-92CE-C0910F8F5EF7}"/>
              </a:ext>
            </a:extLst>
          </p:cNvPr>
          <p:cNvSpPr>
            <a:spLocks noGrp="1"/>
          </p:cNvSpPr>
          <p:nvPr>
            <p:ph idx="1"/>
          </p:nvPr>
        </p:nvSpPr>
        <p:spPr/>
        <p:txBody>
          <a:bodyPr/>
          <a:lstStyle/>
          <a:p>
            <a:r>
              <a:rPr lang="en-GB" dirty="0"/>
              <a:t>Backpropagation is a fancy word for ‘chain rule’ </a:t>
            </a:r>
          </a:p>
          <a:p>
            <a:pPr lvl="1"/>
            <a:r>
              <a:rPr lang="en-GB" dirty="0"/>
              <a:t>The that if we know the rate of change between z -&gt; y and between y -&gt; x, we can calculate the rate of change between z -&gt; x</a:t>
            </a:r>
          </a:p>
          <a:p>
            <a:pPr lvl="1"/>
            <a:endParaRPr lang="en-GB" dirty="0"/>
          </a:p>
          <a:p>
            <a:r>
              <a:rPr lang="en-GB" dirty="0"/>
              <a:t>In plain English, this means that we can break down complex functions into the composite parts</a:t>
            </a:r>
          </a:p>
          <a:p>
            <a:pPr lvl="1"/>
            <a:r>
              <a:rPr lang="en-GB" dirty="0"/>
              <a:t>Typically we do this using derivatives</a:t>
            </a:r>
          </a:p>
          <a:p>
            <a:pPr lvl="1"/>
            <a:endParaRPr lang="en-GB" dirty="0"/>
          </a:p>
        </p:txBody>
      </p:sp>
    </p:spTree>
    <p:extLst>
      <p:ext uri="{BB962C8B-B14F-4D97-AF65-F5344CB8AC3E}">
        <p14:creationId xmlns:p14="http://schemas.microsoft.com/office/powerpoint/2010/main" val="10793905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F7A6ECAD-052E-E349-A66E-880437603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305" y="1950452"/>
            <a:ext cx="5113572" cy="2822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BE29B6-28B9-AB46-86E0-582212308E5D}"/>
              </a:ext>
            </a:extLst>
          </p:cNvPr>
          <p:cNvSpPr>
            <a:spLocks noGrp="1"/>
          </p:cNvSpPr>
          <p:nvPr>
            <p:ph type="title"/>
          </p:nvPr>
        </p:nvSpPr>
        <p:spPr/>
        <p:txBody>
          <a:bodyPr/>
          <a:lstStyle/>
          <a:p>
            <a:r>
              <a:rPr lang="en-GB" dirty="0"/>
              <a:t>Measuring Impact of X on Y</a:t>
            </a:r>
            <a:endParaRPr lang="en-US" dirty="0"/>
          </a:p>
        </p:txBody>
      </p:sp>
      <p:pic>
        <p:nvPicPr>
          <p:cNvPr id="1026" name="Picture 2">
            <a:extLst>
              <a:ext uri="{FF2B5EF4-FFF2-40B4-BE49-F238E27FC236}">
                <a16:creationId xmlns:a16="http://schemas.microsoft.com/office/drawing/2014/main" id="{EB7E945D-B373-5147-940E-D0AE05DDE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80" y="1912798"/>
            <a:ext cx="4358694" cy="2996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8D2A206-4601-9C4F-9149-9F6AF07B5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977" y="5064340"/>
            <a:ext cx="1968500" cy="533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6F6E06-5CD1-AC4B-8A43-21D4F709CD2A}"/>
                  </a:ext>
                </a:extLst>
              </p:cNvPr>
              <p:cNvSpPr txBox="1"/>
              <p:nvPr/>
            </p:nvSpPr>
            <p:spPr>
              <a:xfrm>
                <a:off x="4025128" y="5064340"/>
                <a:ext cx="670376" cy="485454"/>
              </a:xfrm>
              <a:prstGeom prst="rect">
                <a:avLst/>
              </a:prstGeom>
              <a:noFill/>
            </p:spPr>
            <p:txBody>
              <a:bodyPr wrap="none" rtlCol="0">
                <a:spAutoFit/>
              </a:bodyPr>
              <a:lstStyle/>
              <a:p>
                <a:r>
                  <a:rPr lang="en-US" dirty="0"/>
                  <a:t>= </a:t>
                </a:r>
                <a14:m>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6−4</m:t>
                        </m:r>
                      </m:num>
                      <m:den>
                        <m:r>
                          <a:rPr lang="en-GB" b="0" i="1" smtClean="0">
                            <a:latin typeface="Cambria Math" panose="02040503050406030204" pitchFamily="18" charset="0"/>
                          </a:rPr>
                          <m:t>3−2</m:t>
                        </m:r>
                      </m:den>
                    </m:f>
                  </m:oMath>
                </a14:m>
                <a:endParaRPr lang="en-US" dirty="0"/>
              </a:p>
            </p:txBody>
          </p:sp>
        </mc:Choice>
        <mc:Fallback xmlns="">
          <p:sp>
            <p:nvSpPr>
              <p:cNvPr id="7" name="TextBox 6">
                <a:extLst>
                  <a:ext uri="{FF2B5EF4-FFF2-40B4-BE49-F238E27FC236}">
                    <a16:creationId xmlns:a16="http://schemas.microsoft.com/office/drawing/2014/main" id="{B86F6E06-5CD1-AC4B-8A43-21D4F709CD2A}"/>
                  </a:ext>
                </a:extLst>
              </p:cNvPr>
              <p:cNvSpPr txBox="1">
                <a:spLocks noRot="1" noChangeAspect="1" noMove="1" noResize="1" noEditPoints="1" noAdjustHandles="1" noChangeArrowheads="1" noChangeShapeType="1" noTextEdit="1"/>
              </p:cNvSpPr>
              <p:nvPr/>
            </p:nvSpPr>
            <p:spPr>
              <a:xfrm>
                <a:off x="4025128" y="5064340"/>
                <a:ext cx="670376" cy="485454"/>
              </a:xfrm>
              <a:prstGeom prst="rect">
                <a:avLst/>
              </a:prstGeom>
              <a:blipFill>
                <a:blip r:embed="rId6"/>
                <a:stretch>
                  <a:fillRect l="-7407" b="-7692"/>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93F3C08-29A6-C74B-9808-9977EFBC890B}"/>
              </a:ext>
            </a:extLst>
          </p:cNvPr>
          <p:cNvCxnSpPr>
            <a:cxnSpLocks/>
          </p:cNvCxnSpPr>
          <p:nvPr/>
        </p:nvCxnSpPr>
        <p:spPr>
          <a:xfrm>
            <a:off x="892884" y="2695418"/>
            <a:ext cx="298310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AB1801-E9DC-5F48-BCCB-95832C985F69}"/>
              </a:ext>
            </a:extLst>
          </p:cNvPr>
          <p:cNvCxnSpPr>
            <a:cxnSpLocks/>
          </p:cNvCxnSpPr>
          <p:nvPr/>
        </p:nvCxnSpPr>
        <p:spPr>
          <a:xfrm>
            <a:off x="949569" y="3298755"/>
            <a:ext cx="19206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BA3E9D-185E-9243-A5F0-151E7F1FF8B6}"/>
              </a:ext>
            </a:extLst>
          </p:cNvPr>
          <p:cNvCxnSpPr>
            <a:cxnSpLocks/>
          </p:cNvCxnSpPr>
          <p:nvPr/>
        </p:nvCxnSpPr>
        <p:spPr>
          <a:xfrm>
            <a:off x="3875993" y="2695418"/>
            <a:ext cx="0" cy="192668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926C07-F579-5D4A-8774-2B054866278A}"/>
              </a:ext>
            </a:extLst>
          </p:cNvPr>
          <p:cNvCxnSpPr>
            <a:cxnSpLocks/>
          </p:cNvCxnSpPr>
          <p:nvPr/>
        </p:nvCxnSpPr>
        <p:spPr>
          <a:xfrm>
            <a:off x="2957909" y="3298755"/>
            <a:ext cx="0" cy="1323349"/>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9C0E31A-6C44-C049-B84E-C66AAA8FD559}"/>
                  </a:ext>
                </a:extLst>
              </p:cNvPr>
              <p:cNvSpPr/>
              <p:nvPr/>
            </p:nvSpPr>
            <p:spPr>
              <a:xfrm>
                <a:off x="7103207" y="4625206"/>
                <a:ext cx="3946850" cy="1775935"/>
              </a:xfrm>
              <a:prstGeom prst="rect">
                <a:avLst/>
              </a:prstGeom>
            </p:spPr>
            <p:txBody>
              <a:bodyPr wrap="none">
                <a:spAutoFit/>
              </a:bodyPr>
              <a:lstStyle/>
              <a:p>
                <a:r>
                  <a:rPr lang="en-GB" dirty="0">
                    <a:solidFill>
                      <a:srgbClr val="221F20"/>
                    </a:solidFill>
                  </a:rPr>
                  <a:t>No single slope. </a:t>
                </a:r>
              </a:p>
              <a:p>
                <a:r>
                  <a:rPr lang="en-GB" dirty="0">
                    <a:solidFill>
                      <a:srgbClr val="221F20"/>
                    </a:solidFill>
                  </a:rPr>
                  <a:t>Slope depends on where we measure it.</a:t>
                </a:r>
              </a:p>
              <a:p>
                <a:r>
                  <a:rPr lang="en-GB" dirty="0">
                    <a:solidFill>
                      <a:srgbClr val="221F20"/>
                    </a:solidFill>
                  </a:rPr>
                  <a:t>We can use some rules</a:t>
                </a:r>
              </a:p>
              <a:p>
                <a:endParaRPr lang="en-GB" dirty="0">
                  <a:solidFill>
                    <a:srgbClr val="221F20"/>
                  </a:solidFill>
                  <a:latin typeface="Times New Roman" panose="02020603050405020304" pitchFamily="18" charset="0"/>
                </a:endParaRPr>
              </a:p>
              <a:p>
                <a:r>
                  <a:rPr lang="en-GB" dirty="0">
                    <a:solidFill>
                      <a:srgbClr val="221F20"/>
                    </a:solidFill>
                  </a:rPr>
                  <a:t>e.g. Slope </a:t>
                </a:r>
                <a14:m>
                  <m:oMath xmlns:m="http://schemas.openxmlformats.org/officeDocument/2006/math">
                    <m:sSup>
                      <m:sSupPr>
                        <m:ctrlPr>
                          <a:rPr lang="en-GB" b="0" i="1" smtClean="0">
                            <a:solidFill>
                              <a:srgbClr val="221F20"/>
                            </a:solidFill>
                            <a:latin typeface="Cambria Math" panose="02040503050406030204" pitchFamily="18" charset="0"/>
                          </a:rPr>
                        </m:ctrlPr>
                      </m:sSupPr>
                      <m:e>
                        <m:r>
                          <a:rPr lang="en-GB" b="0" i="1" smtClean="0">
                            <a:solidFill>
                              <a:srgbClr val="221F20"/>
                            </a:solidFill>
                            <a:latin typeface="Cambria Math" panose="02040503050406030204" pitchFamily="18" charset="0"/>
                          </a:rPr>
                          <m:t>𝑓</m:t>
                        </m:r>
                      </m:e>
                      <m:sup>
                        <m:r>
                          <a:rPr lang="en-GB" b="0" i="1" smtClean="0">
                            <a:solidFill>
                              <a:srgbClr val="221F20"/>
                            </a:solidFill>
                            <a:latin typeface="Cambria Math" panose="02040503050406030204" pitchFamily="18" charset="0"/>
                          </a:rPr>
                          <m:t>′</m:t>
                        </m:r>
                      </m:sup>
                    </m:sSup>
                    <m:r>
                      <a:rPr lang="en-GB" b="0" i="1" smtClean="0">
                        <a:solidFill>
                          <a:srgbClr val="221F20"/>
                        </a:solidFill>
                        <a:latin typeface="Cambria Math" panose="02040503050406030204" pitchFamily="18" charset="0"/>
                      </a:rPr>
                      <m:t>=2</m:t>
                    </m:r>
                    <m:sSup>
                      <m:sSupPr>
                        <m:ctrlPr>
                          <a:rPr lang="en-GB" b="0" i="1" smtClean="0">
                            <a:solidFill>
                              <a:srgbClr val="221F20"/>
                            </a:solidFill>
                            <a:latin typeface="Cambria Math" panose="02040503050406030204" pitchFamily="18" charset="0"/>
                          </a:rPr>
                        </m:ctrlPr>
                      </m:sSupPr>
                      <m:e>
                        <m:r>
                          <a:rPr lang="en-GB" b="0" i="1" smtClean="0">
                            <a:solidFill>
                              <a:srgbClr val="221F20"/>
                            </a:solidFill>
                            <a:latin typeface="Cambria Math" panose="02040503050406030204" pitchFamily="18" charset="0"/>
                          </a:rPr>
                          <m:t> . 2 </m:t>
                        </m:r>
                        <m:r>
                          <a:rPr lang="en-GB" b="0" i="1" smtClean="0">
                            <a:solidFill>
                              <a:srgbClr val="221F20"/>
                            </a:solidFill>
                            <a:latin typeface="Cambria Math" panose="02040503050406030204" pitchFamily="18" charset="0"/>
                          </a:rPr>
                          <m:t>𝑥</m:t>
                        </m:r>
                      </m:e>
                      <m:sup>
                        <m:r>
                          <a:rPr lang="en-GB" b="0" i="1" smtClean="0">
                            <a:solidFill>
                              <a:srgbClr val="221F20"/>
                            </a:solidFill>
                            <a:latin typeface="Cambria Math" panose="02040503050406030204" pitchFamily="18" charset="0"/>
                          </a:rPr>
                          <m:t>2−1</m:t>
                        </m:r>
                      </m:sup>
                    </m:sSup>
                  </m:oMath>
                </a14:m>
                <a:endParaRPr lang="en-GB" dirty="0">
                  <a:solidFill>
                    <a:srgbClr val="221F20"/>
                  </a:solidFill>
                </a:endParaRPr>
              </a:p>
              <a:p>
                <a:r>
                  <a:rPr lang="en-GB" dirty="0">
                    <a:solidFill>
                      <a:srgbClr val="221F20"/>
                    </a:solidFill>
                  </a:rPr>
                  <a:t>                      = </a:t>
                </a:r>
                <a14:m>
                  <m:oMath xmlns:m="http://schemas.openxmlformats.org/officeDocument/2006/math">
                    <m:r>
                      <a:rPr lang="en-GB" b="0" i="1" smtClean="0">
                        <a:solidFill>
                          <a:srgbClr val="221F20"/>
                        </a:solidFill>
                        <a:latin typeface="Cambria Math" panose="02040503050406030204" pitchFamily="18" charset="0"/>
                      </a:rPr>
                      <m:t>4</m:t>
                    </m:r>
                    <m:r>
                      <a:rPr lang="en-GB" b="0" i="1" smtClean="0">
                        <a:solidFill>
                          <a:srgbClr val="221F20"/>
                        </a:solidFill>
                        <a:latin typeface="Cambria Math" panose="02040503050406030204" pitchFamily="18" charset="0"/>
                      </a:rPr>
                      <m:t>𝑥</m:t>
                    </m:r>
                  </m:oMath>
                </a14:m>
                <a:endParaRPr lang="en-US" dirty="0"/>
              </a:p>
            </p:txBody>
          </p:sp>
        </mc:Choice>
        <mc:Fallback xmlns="">
          <p:sp>
            <p:nvSpPr>
              <p:cNvPr id="18" name="Rectangle 17">
                <a:extLst>
                  <a:ext uri="{FF2B5EF4-FFF2-40B4-BE49-F238E27FC236}">
                    <a16:creationId xmlns:a16="http://schemas.microsoft.com/office/drawing/2014/main" id="{29C0E31A-6C44-C049-B84E-C66AAA8FD559}"/>
                  </a:ext>
                </a:extLst>
              </p:cNvPr>
              <p:cNvSpPr>
                <a:spLocks noRot="1" noChangeAspect="1" noMove="1" noResize="1" noEditPoints="1" noAdjustHandles="1" noChangeArrowheads="1" noChangeShapeType="1" noTextEdit="1"/>
              </p:cNvSpPr>
              <p:nvPr/>
            </p:nvSpPr>
            <p:spPr>
              <a:xfrm>
                <a:off x="7103207" y="4625206"/>
                <a:ext cx="3946850" cy="1775935"/>
              </a:xfrm>
              <a:prstGeom prst="rect">
                <a:avLst/>
              </a:prstGeom>
              <a:blipFill>
                <a:blip r:embed="rId7"/>
                <a:stretch>
                  <a:fillRect l="-1235" t="-2062" r="-617" b="-34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F382DAC-5D93-0943-8856-D5EF1148972B}"/>
                  </a:ext>
                </a:extLst>
              </p:cNvPr>
              <p:cNvSpPr/>
              <p:nvPr/>
            </p:nvSpPr>
            <p:spPr>
              <a:xfrm>
                <a:off x="3156941" y="5597740"/>
                <a:ext cx="1973169" cy="390941"/>
              </a:xfrm>
              <a:prstGeom prst="rect">
                <a:avLst/>
              </a:prstGeom>
            </p:spPr>
            <p:txBody>
              <a:bodyPr wrap="none">
                <a:spAutoFit/>
              </a:bodyPr>
              <a:lstStyle/>
              <a:p>
                <a:r>
                  <a:rPr lang="en-GB" dirty="0">
                    <a:solidFill>
                      <a:srgbClr val="221F20"/>
                    </a:solidFill>
                  </a:rPr>
                  <a:t>Single slope </a:t>
                </a:r>
                <a14:m>
                  <m:oMath xmlns:m="http://schemas.openxmlformats.org/officeDocument/2006/math">
                    <m:sSup>
                      <m:sSupPr>
                        <m:ctrlPr>
                          <a:rPr lang="en-GB" b="0" i="1" smtClean="0">
                            <a:solidFill>
                              <a:srgbClr val="221F20"/>
                            </a:solidFill>
                            <a:latin typeface="Cambria Math" panose="02040503050406030204" pitchFamily="18" charset="0"/>
                          </a:rPr>
                        </m:ctrlPr>
                      </m:sSupPr>
                      <m:e>
                        <m:r>
                          <a:rPr lang="en-GB" b="0" i="1" smtClean="0">
                            <a:solidFill>
                              <a:srgbClr val="221F20"/>
                            </a:solidFill>
                            <a:latin typeface="Cambria Math" panose="02040503050406030204" pitchFamily="18" charset="0"/>
                          </a:rPr>
                          <m:t>𝑓</m:t>
                        </m:r>
                      </m:e>
                      <m:sup>
                        <m:r>
                          <a:rPr lang="en-GB" b="0" i="1" smtClean="0">
                            <a:solidFill>
                              <a:srgbClr val="221F20"/>
                            </a:solidFill>
                            <a:latin typeface="Cambria Math" panose="02040503050406030204" pitchFamily="18" charset="0"/>
                          </a:rPr>
                          <m:t>′</m:t>
                        </m:r>
                      </m:sup>
                    </m:sSup>
                    <m:r>
                      <a:rPr lang="en-GB" b="0" i="1" smtClean="0">
                        <a:solidFill>
                          <a:srgbClr val="221F20"/>
                        </a:solidFill>
                        <a:latin typeface="Cambria Math" panose="02040503050406030204" pitchFamily="18" charset="0"/>
                      </a:rPr>
                      <m:t>=2</m:t>
                    </m:r>
                  </m:oMath>
                </a14:m>
                <a:endParaRPr lang="en-GB" dirty="0">
                  <a:solidFill>
                    <a:srgbClr val="221F20"/>
                  </a:solidFill>
                </a:endParaRPr>
              </a:p>
            </p:txBody>
          </p:sp>
        </mc:Choice>
        <mc:Fallback xmlns="">
          <p:sp>
            <p:nvSpPr>
              <p:cNvPr id="20" name="Rectangle 19">
                <a:extLst>
                  <a:ext uri="{FF2B5EF4-FFF2-40B4-BE49-F238E27FC236}">
                    <a16:creationId xmlns:a16="http://schemas.microsoft.com/office/drawing/2014/main" id="{1F382DAC-5D93-0943-8856-D5EF1148972B}"/>
                  </a:ext>
                </a:extLst>
              </p:cNvPr>
              <p:cNvSpPr>
                <a:spLocks noRot="1" noChangeAspect="1" noMove="1" noResize="1" noEditPoints="1" noAdjustHandles="1" noChangeArrowheads="1" noChangeShapeType="1" noTextEdit="1"/>
              </p:cNvSpPr>
              <p:nvPr/>
            </p:nvSpPr>
            <p:spPr>
              <a:xfrm>
                <a:off x="3156941" y="5597740"/>
                <a:ext cx="1973169" cy="390941"/>
              </a:xfrm>
              <a:prstGeom prst="rect">
                <a:avLst/>
              </a:prstGeom>
              <a:blipFill>
                <a:blip r:embed="rId8"/>
                <a:stretch>
                  <a:fillRect l="-2548" b="-25000"/>
                </a:stretch>
              </a:blipFill>
            </p:spPr>
            <p:txBody>
              <a:bodyPr/>
              <a:lstStyle/>
              <a:p>
                <a:r>
                  <a:rPr lang="en-US">
                    <a:noFill/>
                  </a:rPr>
                  <a:t> </a:t>
                </a:r>
              </a:p>
            </p:txBody>
          </p:sp>
        </mc:Fallback>
      </mc:AlternateContent>
      <p:sp>
        <p:nvSpPr>
          <p:cNvPr id="21" name="Arc 20">
            <a:extLst>
              <a:ext uri="{FF2B5EF4-FFF2-40B4-BE49-F238E27FC236}">
                <a16:creationId xmlns:a16="http://schemas.microsoft.com/office/drawing/2014/main" id="{665BAE79-5135-D543-82A4-5EE3786A799A}"/>
              </a:ext>
            </a:extLst>
          </p:cNvPr>
          <p:cNvSpPr/>
          <p:nvPr/>
        </p:nvSpPr>
        <p:spPr>
          <a:xfrm rot="18850142">
            <a:off x="8679870" y="5730684"/>
            <a:ext cx="767760" cy="374512"/>
          </a:xfrm>
          <a:prstGeom prst="arc">
            <a:avLst/>
          </a:prstGeom>
          <a:ln>
            <a:solidFill>
              <a:srgbClr val="FF0000"/>
            </a:solidFill>
            <a:headEnd type="arrow"/>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DA9C319F-5736-594D-A084-03853A26F84C}"/>
              </a:ext>
            </a:extLst>
          </p:cNvPr>
          <p:cNvSpPr/>
          <p:nvPr/>
        </p:nvSpPr>
        <p:spPr>
          <a:xfrm>
            <a:off x="9498250" y="3960429"/>
            <a:ext cx="2292627" cy="317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1080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42C01-9CA2-344B-BBBA-B2C8D62E2F0B}"/>
              </a:ext>
            </a:extLst>
          </p:cNvPr>
          <p:cNvSpPr>
            <a:spLocks noGrp="1"/>
          </p:cNvSpPr>
          <p:nvPr>
            <p:ph type="title"/>
          </p:nvPr>
        </p:nvSpPr>
        <p:spPr/>
        <p:txBody>
          <a:bodyPr/>
          <a:lstStyle/>
          <a:p>
            <a:r>
              <a:rPr lang="en-US" dirty="0"/>
              <a:t>Computational Graphs</a:t>
            </a:r>
          </a:p>
        </p:txBody>
      </p:sp>
      <p:sp>
        <p:nvSpPr>
          <p:cNvPr id="3" name="Content Placeholder 2">
            <a:extLst>
              <a:ext uri="{FF2B5EF4-FFF2-40B4-BE49-F238E27FC236}">
                <a16:creationId xmlns:a16="http://schemas.microsoft.com/office/drawing/2014/main" id="{BF75C0D1-38E3-9A49-82F2-5DD40C8C6DDC}"/>
              </a:ext>
            </a:extLst>
          </p:cNvPr>
          <p:cNvSpPr>
            <a:spLocks noGrp="1"/>
          </p:cNvSpPr>
          <p:nvPr>
            <p:ph idx="1"/>
          </p:nvPr>
        </p:nvSpPr>
        <p:spPr/>
        <p:txBody>
          <a:bodyPr/>
          <a:lstStyle/>
          <a:p>
            <a:r>
              <a:rPr lang="en-US" dirty="0"/>
              <a:t>Efficient to compute forward and backward pass </a:t>
            </a:r>
            <a:r>
              <a:rPr lang="en-US" dirty="0" err="1"/>
              <a:t>maths</a:t>
            </a:r>
            <a:endParaRPr lang="en-US" dirty="0"/>
          </a:p>
          <a:p>
            <a:r>
              <a:rPr lang="en-US" dirty="0"/>
              <a:t>Programmatical conveniences</a:t>
            </a:r>
          </a:p>
        </p:txBody>
      </p:sp>
      <p:sp>
        <p:nvSpPr>
          <p:cNvPr id="5" name="Oval 4">
            <a:extLst>
              <a:ext uri="{FF2B5EF4-FFF2-40B4-BE49-F238E27FC236}">
                <a16:creationId xmlns:a16="http://schemas.microsoft.com/office/drawing/2014/main" id="{C65D68A1-D431-4442-84DB-B3FC9859B876}"/>
              </a:ext>
            </a:extLst>
          </p:cNvPr>
          <p:cNvSpPr/>
          <p:nvPr/>
        </p:nvSpPr>
        <p:spPr>
          <a:xfrm>
            <a:off x="2897902" y="3780656"/>
            <a:ext cx="970156" cy="903248"/>
          </a:xfrm>
          <a:prstGeom prst="ellipse">
            <a:avLst/>
          </a:prstGeom>
          <a:solidFill>
            <a:schemeClr val="accent4">
              <a:lumMod val="20000"/>
              <a:lumOff val="80000"/>
            </a:schemeClr>
          </a:solidFill>
          <a:ln w="4762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AC5FD4-4EBA-454F-9C26-7C4F433881E7}"/>
              </a:ext>
            </a:extLst>
          </p:cNvPr>
          <p:cNvSpPr txBox="1"/>
          <p:nvPr/>
        </p:nvSpPr>
        <p:spPr>
          <a:xfrm>
            <a:off x="1130004" y="4047614"/>
            <a:ext cx="523948" cy="369332"/>
          </a:xfrm>
          <a:prstGeom prst="rect">
            <a:avLst/>
          </a:prstGeom>
          <a:noFill/>
        </p:spPr>
        <p:txBody>
          <a:bodyPr wrap="square" rtlCol="0">
            <a:spAutoFit/>
          </a:bodyPr>
          <a:lstStyle/>
          <a:p>
            <a:r>
              <a:rPr lang="en-US" dirty="0"/>
              <a:t>1.0</a:t>
            </a:r>
          </a:p>
        </p:txBody>
      </p:sp>
      <p:sp>
        <p:nvSpPr>
          <p:cNvPr id="7" name="TextBox 6">
            <a:extLst>
              <a:ext uri="{FF2B5EF4-FFF2-40B4-BE49-F238E27FC236}">
                <a16:creationId xmlns:a16="http://schemas.microsoft.com/office/drawing/2014/main" id="{A8D651DC-90D8-7E4E-86D8-A61C1E6BCBD9}"/>
              </a:ext>
            </a:extLst>
          </p:cNvPr>
          <p:cNvSpPr txBox="1"/>
          <p:nvPr/>
        </p:nvSpPr>
        <p:spPr>
          <a:xfrm>
            <a:off x="1097750" y="5013932"/>
            <a:ext cx="546945" cy="369332"/>
          </a:xfrm>
          <a:prstGeom prst="rect">
            <a:avLst/>
          </a:prstGeom>
          <a:noFill/>
        </p:spPr>
        <p:txBody>
          <a:bodyPr wrap="none" rtlCol="0">
            <a:spAutoFit/>
          </a:bodyPr>
          <a:lstStyle/>
          <a:p>
            <a:r>
              <a:rPr lang="en-US" dirty="0">
                <a:solidFill>
                  <a:srgbClr val="00B050"/>
                </a:solidFill>
              </a:rPr>
              <a:t>-2.0</a:t>
            </a:r>
          </a:p>
        </p:txBody>
      </p:sp>
      <p:sp>
        <p:nvSpPr>
          <p:cNvPr id="8" name="TextBox 7">
            <a:extLst>
              <a:ext uri="{FF2B5EF4-FFF2-40B4-BE49-F238E27FC236}">
                <a16:creationId xmlns:a16="http://schemas.microsoft.com/office/drawing/2014/main" id="{21CAE2B7-EFDE-FF4C-9E04-BE836BB37A0C}"/>
              </a:ext>
            </a:extLst>
          </p:cNvPr>
          <p:cNvSpPr txBox="1"/>
          <p:nvPr/>
        </p:nvSpPr>
        <p:spPr>
          <a:xfrm>
            <a:off x="1187436" y="6059095"/>
            <a:ext cx="476412" cy="369332"/>
          </a:xfrm>
          <a:prstGeom prst="rect">
            <a:avLst/>
          </a:prstGeom>
          <a:noFill/>
        </p:spPr>
        <p:txBody>
          <a:bodyPr wrap="none" rtlCol="0">
            <a:spAutoFit/>
          </a:bodyPr>
          <a:lstStyle/>
          <a:p>
            <a:r>
              <a:rPr lang="en-US" dirty="0">
                <a:solidFill>
                  <a:schemeClr val="accent5">
                    <a:lumMod val="75000"/>
                  </a:schemeClr>
                </a:solidFill>
              </a:rPr>
              <a:t>3.0</a:t>
            </a:r>
          </a:p>
        </p:txBody>
      </p:sp>
      <p:cxnSp>
        <p:nvCxnSpPr>
          <p:cNvPr id="9" name="Straight Connector 8">
            <a:extLst>
              <a:ext uri="{FF2B5EF4-FFF2-40B4-BE49-F238E27FC236}">
                <a16:creationId xmlns:a16="http://schemas.microsoft.com/office/drawing/2014/main" id="{34B5B893-AF0E-2C45-AF1B-10445C710FC5}"/>
              </a:ext>
            </a:extLst>
          </p:cNvPr>
          <p:cNvCxnSpPr>
            <a:cxnSpLocks/>
            <a:stCxn id="6" idx="3"/>
            <a:endCxn id="5" idx="2"/>
          </p:cNvCxnSpPr>
          <p:nvPr/>
        </p:nvCxnSpPr>
        <p:spPr>
          <a:xfrm>
            <a:off x="1653952" y="4232280"/>
            <a:ext cx="1243950"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E3B01297-AA06-2E4D-99B4-F28A18CBC329}"/>
              </a:ext>
            </a:extLst>
          </p:cNvPr>
          <p:cNvCxnSpPr>
            <a:cxnSpLocks/>
            <a:stCxn id="16" idx="7"/>
            <a:endCxn id="5" idx="2"/>
          </p:cNvCxnSpPr>
          <p:nvPr/>
        </p:nvCxnSpPr>
        <p:spPr>
          <a:xfrm flipV="1">
            <a:off x="1512170" y="4232280"/>
            <a:ext cx="1385732" cy="838301"/>
          </a:xfrm>
          <a:prstGeom prst="line">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C01B129E-5004-0A41-BAA5-4082A95F030E}"/>
              </a:ext>
            </a:extLst>
          </p:cNvPr>
          <p:cNvCxnSpPr>
            <a:cxnSpLocks/>
            <a:stCxn id="17" idx="7"/>
            <a:endCxn id="5" idx="2"/>
          </p:cNvCxnSpPr>
          <p:nvPr/>
        </p:nvCxnSpPr>
        <p:spPr>
          <a:xfrm flipV="1">
            <a:off x="1547559" y="4232280"/>
            <a:ext cx="1350343" cy="1909416"/>
          </a:xfrm>
          <a:prstGeom prst="line">
            <a:avLst/>
          </a:prstGeom>
          <a:ln>
            <a:solidFill>
              <a:srgbClr val="0000FF"/>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028D58DF-001E-CE40-A515-DA3DA8C162CF}"/>
              </a:ext>
            </a:extLst>
          </p:cNvPr>
          <p:cNvCxnSpPr>
            <a:cxnSpLocks/>
          </p:cNvCxnSpPr>
          <p:nvPr/>
        </p:nvCxnSpPr>
        <p:spPr>
          <a:xfrm flipH="1" flipV="1">
            <a:off x="3383510" y="4732845"/>
            <a:ext cx="13089" cy="57596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201473-631E-674C-A82B-0DF169A3025B}"/>
              </a:ext>
            </a:extLst>
          </p:cNvPr>
          <p:cNvSpPr txBox="1"/>
          <p:nvPr/>
        </p:nvSpPr>
        <p:spPr>
          <a:xfrm>
            <a:off x="2924082" y="3429000"/>
            <a:ext cx="943976" cy="369332"/>
          </a:xfrm>
          <a:prstGeom prst="rect">
            <a:avLst/>
          </a:prstGeom>
          <a:noFill/>
        </p:spPr>
        <p:txBody>
          <a:bodyPr wrap="none" rtlCol="0">
            <a:spAutoFit/>
          </a:bodyPr>
          <a:lstStyle/>
          <a:p>
            <a:r>
              <a:rPr lang="en-US" dirty="0"/>
              <a:t>Neuron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0FDFE3-85C8-984E-9B1B-63B19DFCC2F6}"/>
                  </a:ext>
                </a:extLst>
              </p:cNvPr>
              <p:cNvSpPr txBox="1"/>
              <p:nvPr/>
            </p:nvSpPr>
            <p:spPr>
              <a:xfrm>
                <a:off x="3012810" y="3989505"/>
                <a:ext cx="33679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 name="TextBox 13">
                <a:extLst>
                  <a:ext uri="{FF2B5EF4-FFF2-40B4-BE49-F238E27FC236}">
                    <a16:creationId xmlns:a16="http://schemas.microsoft.com/office/drawing/2014/main" id="{1F0FDFE3-85C8-984E-9B1B-63B19DFCC2F6}"/>
                  </a:ext>
                </a:extLst>
              </p:cNvPr>
              <p:cNvSpPr txBox="1">
                <a:spLocks noRot="1" noChangeAspect="1" noMove="1" noResize="1" noEditPoints="1" noAdjustHandles="1" noChangeArrowheads="1" noChangeShapeType="1" noTextEdit="1"/>
              </p:cNvSpPr>
              <p:nvPr/>
            </p:nvSpPr>
            <p:spPr>
              <a:xfrm>
                <a:off x="3012810" y="3989505"/>
                <a:ext cx="336793" cy="430887"/>
              </a:xfrm>
              <a:prstGeom prst="rect">
                <a:avLst/>
              </a:prstGeom>
              <a:blipFill>
                <a:blip r:embed="rId3"/>
                <a:stretch>
                  <a:fillRect l="-37037" r="-37037" b="-34286"/>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EB1CF14E-953F-934E-B7A4-6B5B58CAFD02}"/>
              </a:ext>
            </a:extLst>
          </p:cNvPr>
          <p:cNvSpPr/>
          <p:nvPr/>
        </p:nvSpPr>
        <p:spPr>
          <a:xfrm>
            <a:off x="1130004" y="4070862"/>
            <a:ext cx="421910" cy="335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0CA635C-8524-FB48-8A54-823CDAEE1FA9}"/>
              </a:ext>
            </a:extLst>
          </p:cNvPr>
          <p:cNvSpPr/>
          <p:nvPr/>
        </p:nvSpPr>
        <p:spPr>
          <a:xfrm>
            <a:off x="1152047" y="5021386"/>
            <a:ext cx="421910" cy="33592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D44A085-AFC6-1D4C-9DCD-1FD65AF0B962}"/>
              </a:ext>
            </a:extLst>
          </p:cNvPr>
          <p:cNvSpPr/>
          <p:nvPr/>
        </p:nvSpPr>
        <p:spPr>
          <a:xfrm>
            <a:off x="1187436" y="6092501"/>
            <a:ext cx="421910" cy="33592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9C03ADA-4D77-3D4B-A035-951269C1EC31}"/>
              </a:ext>
            </a:extLst>
          </p:cNvPr>
          <p:cNvSpPr txBox="1"/>
          <p:nvPr/>
        </p:nvSpPr>
        <p:spPr>
          <a:xfrm>
            <a:off x="1892007" y="3869493"/>
            <a:ext cx="546945" cy="369332"/>
          </a:xfrm>
          <a:prstGeom prst="rect">
            <a:avLst/>
          </a:prstGeom>
          <a:noFill/>
        </p:spPr>
        <p:txBody>
          <a:bodyPr wrap="none" rtlCol="0">
            <a:spAutoFit/>
          </a:bodyPr>
          <a:lstStyle/>
          <a:p>
            <a:r>
              <a:rPr lang="en-US" dirty="0"/>
              <a:t>-3.0</a:t>
            </a:r>
            <a:endParaRPr lang="en-US" baseline="30000" dirty="0"/>
          </a:p>
        </p:txBody>
      </p:sp>
      <p:sp>
        <p:nvSpPr>
          <p:cNvPr id="19" name="TextBox 18">
            <a:extLst>
              <a:ext uri="{FF2B5EF4-FFF2-40B4-BE49-F238E27FC236}">
                <a16:creationId xmlns:a16="http://schemas.microsoft.com/office/drawing/2014/main" id="{BE703E25-7751-AC4D-88EC-EF596CEA74FB}"/>
              </a:ext>
            </a:extLst>
          </p:cNvPr>
          <p:cNvSpPr txBox="1"/>
          <p:nvPr/>
        </p:nvSpPr>
        <p:spPr>
          <a:xfrm>
            <a:off x="1675785" y="4407981"/>
            <a:ext cx="546945" cy="369332"/>
          </a:xfrm>
          <a:prstGeom prst="rect">
            <a:avLst/>
          </a:prstGeom>
          <a:noFill/>
        </p:spPr>
        <p:txBody>
          <a:bodyPr wrap="none" rtlCol="0">
            <a:spAutoFit/>
          </a:bodyPr>
          <a:lstStyle/>
          <a:p>
            <a:r>
              <a:rPr lang="en-US" dirty="0"/>
              <a:t>-1.0</a:t>
            </a:r>
            <a:endParaRPr lang="en-US" baseline="30000" dirty="0"/>
          </a:p>
        </p:txBody>
      </p:sp>
      <p:sp>
        <p:nvSpPr>
          <p:cNvPr id="20" name="TextBox 19">
            <a:extLst>
              <a:ext uri="{FF2B5EF4-FFF2-40B4-BE49-F238E27FC236}">
                <a16:creationId xmlns:a16="http://schemas.microsoft.com/office/drawing/2014/main" id="{B00785A2-2075-364E-B367-E6263F2999DC}"/>
              </a:ext>
            </a:extLst>
          </p:cNvPr>
          <p:cNvSpPr txBox="1"/>
          <p:nvPr/>
        </p:nvSpPr>
        <p:spPr>
          <a:xfrm>
            <a:off x="1765521" y="5013932"/>
            <a:ext cx="476412" cy="369332"/>
          </a:xfrm>
          <a:prstGeom prst="rect">
            <a:avLst/>
          </a:prstGeom>
          <a:noFill/>
        </p:spPr>
        <p:txBody>
          <a:bodyPr wrap="none" rtlCol="0">
            <a:spAutoFit/>
          </a:bodyPr>
          <a:lstStyle/>
          <a:p>
            <a:r>
              <a:rPr lang="en-US" dirty="0"/>
              <a:t>3.0</a:t>
            </a:r>
            <a:endParaRPr lang="en-US" baseline="30000" dirty="0"/>
          </a:p>
        </p:txBody>
      </p:sp>
      <p:cxnSp>
        <p:nvCxnSpPr>
          <p:cNvPr id="21" name="Straight Connector 20">
            <a:extLst>
              <a:ext uri="{FF2B5EF4-FFF2-40B4-BE49-F238E27FC236}">
                <a16:creationId xmlns:a16="http://schemas.microsoft.com/office/drawing/2014/main" id="{8B1F31BC-27F7-C143-B4A2-4F52883C5C03}"/>
              </a:ext>
            </a:extLst>
          </p:cNvPr>
          <p:cNvCxnSpPr>
            <a:stCxn id="5" idx="6"/>
          </p:cNvCxnSpPr>
          <p:nvPr/>
        </p:nvCxnSpPr>
        <p:spPr>
          <a:xfrm>
            <a:off x="3868058" y="4232280"/>
            <a:ext cx="1064645" cy="0"/>
          </a:xfrm>
          <a:prstGeom prst="line">
            <a:avLst/>
          </a:prstGeom>
          <a:ln w="53975">
            <a:solidFill>
              <a:srgbClr val="F1564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75A1E7-AAD4-644A-8A95-9556EACA17DD}"/>
              </a:ext>
            </a:extLst>
          </p:cNvPr>
          <p:cNvSpPr txBox="1"/>
          <p:nvPr/>
        </p:nvSpPr>
        <p:spPr>
          <a:xfrm>
            <a:off x="4372934" y="3830640"/>
            <a:ext cx="825867" cy="369332"/>
          </a:xfrm>
          <a:prstGeom prst="rect">
            <a:avLst/>
          </a:prstGeom>
          <a:noFill/>
        </p:spPr>
        <p:txBody>
          <a:bodyPr wrap="none" rtlCol="0">
            <a:spAutoFit/>
          </a:bodyPr>
          <a:lstStyle/>
          <a:p>
            <a:r>
              <a:rPr lang="en-US" dirty="0"/>
              <a:t>output</a:t>
            </a:r>
            <a:endParaRPr lang="en-US" baseline="30000" dirty="0"/>
          </a:p>
        </p:txBody>
      </p:sp>
      <p:sp>
        <p:nvSpPr>
          <p:cNvPr id="23" name="TextBox 22">
            <a:extLst>
              <a:ext uri="{FF2B5EF4-FFF2-40B4-BE49-F238E27FC236}">
                <a16:creationId xmlns:a16="http://schemas.microsoft.com/office/drawing/2014/main" id="{94044351-500E-A146-AB9B-71C4467E71A6}"/>
              </a:ext>
            </a:extLst>
          </p:cNvPr>
          <p:cNvSpPr txBox="1"/>
          <p:nvPr/>
        </p:nvSpPr>
        <p:spPr>
          <a:xfrm>
            <a:off x="3414153" y="4964907"/>
            <a:ext cx="301686" cy="369332"/>
          </a:xfrm>
          <a:prstGeom prst="rect">
            <a:avLst/>
          </a:prstGeom>
          <a:noFill/>
        </p:spPr>
        <p:txBody>
          <a:bodyPr wrap="none" rtlCol="0">
            <a:spAutoFit/>
          </a:bodyPr>
          <a:lstStyle/>
          <a:p>
            <a:r>
              <a:rPr lang="en-US" dirty="0"/>
              <a:t>1</a:t>
            </a:r>
            <a:endParaRPr lang="en-US" baseline="30000" dirty="0"/>
          </a:p>
        </p:txBody>
      </p:sp>
      <p:sp>
        <p:nvSpPr>
          <p:cNvPr id="24" name="TextBox 23">
            <a:extLst>
              <a:ext uri="{FF2B5EF4-FFF2-40B4-BE49-F238E27FC236}">
                <a16:creationId xmlns:a16="http://schemas.microsoft.com/office/drawing/2014/main" id="{8A4A0932-18BE-804A-B2CC-38BD6340A511}"/>
              </a:ext>
            </a:extLst>
          </p:cNvPr>
          <p:cNvSpPr txBox="1"/>
          <p:nvPr/>
        </p:nvSpPr>
        <p:spPr>
          <a:xfrm>
            <a:off x="3116714" y="5401707"/>
            <a:ext cx="559769" cy="369332"/>
          </a:xfrm>
          <a:prstGeom prst="rect">
            <a:avLst/>
          </a:prstGeom>
          <a:noFill/>
        </p:spPr>
        <p:txBody>
          <a:bodyPr wrap="none" rtlCol="0">
            <a:spAutoFit/>
          </a:bodyPr>
          <a:lstStyle/>
          <a:p>
            <a:r>
              <a:rPr lang="en-US" dirty="0"/>
              <a:t>bias</a:t>
            </a:r>
            <a:endParaRPr lang="en-US" baseline="30000" dirty="0"/>
          </a:p>
        </p:txBody>
      </p:sp>
      <p:sp>
        <p:nvSpPr>
          <p:cNvPr id="25" name="Freeform 24">
            <a:extLst>
              <a:ext uri="{FF2B5EF4-FFF2-40B4-BE49-F238E27FC236}">
                <a16:creationId xmlns:a16="http://schemas.microsoft.com/office/drawing/2014/main" id="{7904CA7D-A428-E540-991E-F7C77FD99B62}"/>
              </a:ext>
            </a:extLst>
          </p:cNvPr>
          <p:cNvSpPr/>
          <p:nvPr/>
        </p:nvSpPr>
        <p:spPr>
          <a:xfrm rot="21363128">
            <a:off x="3441426" y="4045961"/>
            <a:ext cx="331669" cy="352533"/>
          </a:xfrm>
          <a:custGeom>
            <a:avLst/>
            <a:gdLst>
              <a:gd name="connsiteX0" fmla="*/ 0 w 363255"/>
              <a:gd name="connsiteY0" fmla="*/ 363255 h 375781"/>
              <a:gd name="connsiteX1" fmla="*/ 237995 w 363255"/>
              <a:gd name="connsiteY1" fmla="*/ 375781 h 375781"/>
              <a:gd name="connsiteX2" fmla="*/ 363255 w 363255"/>
              <a:gd name="connsiteY2" fmla="*/ 0 h 375781"/>
            </a:gdLst>
            <a:ahLst/>
            <a:cxnLst>
              <a:cxn ang="0">
                <a:pos x="connsiteX0" y="connsiteY0"/>
              </a:cxn>
              <a:cxn ang="0">
                <a:pos x="connsiteX1" y="connsiteY1"/>
              </a:cxn>
              <a:cxn ang="0">
                <a:pos x="connsiteX2" y="connsiteY2"/>
              </a:cxn>
            </a:cxnLst>
            <a:rect l="l" t="t" r="r" b="b"/>
            <a:pathLst>
              <a:path w="363255" h="375781">
                <a:moveTo>
                  <a:pt x="0" y="363255"/>
                </a:moveTo>
                <a:lnTo>
                  <a:pt x="237995" y="375781"/>
                </a:lnTo>
                <a:lnTo>
                  <a:pt x="363255" y="0"/>
                </a:ln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593430F-6775-7A42-B56C-AB05D149628A}"/>
              </a:ext>
            </a:extLst>
          </p:cNvPr>
          <p:cNvCxnSpPr>
            <a:stCxn id="5" idx="0"/>
            <a:endCxn id="5" idx="4"/>
          </p:cNvCxnSpPr>
          <p:nvPr/>
        </p:nvCxnSpPr>
        <p:spPr>
          <a:xfrm>
            <a:off x="3382980" y="3780656"/>
            <a:ext cx="0" cy="903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5BFEC7D-08BD-1D41-B908-2BA2082D0E4E}"/>
              </a:ext>
            </a:extLst>
          </p:cNvPr>
          <p:cNvGrpSpPr/>
          <p:nvPr/>
        </p:nvGrpSpPr>
        <p:grpSpPr>
          <a:xfrm>
            <a:off x="3431727" y="1970575"/>
            <a:ext cx="9618896" cy="4867395"/>
            <a:chOff x="3304492" y="1904112"/>
            <a:chExt cx="9618896" cy="4867395"/>
          </a:xfrm>
        </p:grpSpPr>
        <p:sp>
          <p:nvSpPr>
            <p:cNvPr id="4" name="Rectangle 3">
              <a:extLst>
                <a:ext uri="{FF2B5EF4-FFF2-40B4-BE49-F238E27FC236}">
                  <a16:creationId xmlns:a16="http://schemas.microsoft.com/office/drawing/2014/main" id="{55F29902-CFB6-AC4C-80E7-48BA9308790D}"/>
                </a:ext>
              </a:extLst>
            </p:cNvPr>
            <p:cNvSpPr/>
            <p:nvPr/>
          </p:nvSpPr>
          <p:spPr>
            <a:xfrm>
              <a:off x="6827388" y="1904112"/>
              <a:ext cx="6096000" cy="4524315"/>
            </a:xfrm>
            <a:prstGeom prst="rect">
              <a:avLst/>
            </a:prstGeom>
          </p:spPr>
          <p:txBody>
            <a:bodyPr>
              <a:spAutoFit/>
            </a:bodyPr>
            <a:lstStyle/>
            <a:p>
              <a:pPr marL="142875"/>
              <a:r>
                <a:rPr lang="en-GB" dirty="0">
                  <a:solidFill>
                    <a:srgbClr val="A5A5A5"/>
                  </a:solidFill>
                  <a:latin typeface="Consolas" panose="020B0609020204030204" pitchFamily="49" charset="0"/>
                </a:rPr>
                <a:t># Forward pass</a:t>
              </a:r>
              <a:endParaRPr lang="en-GB" b="0" dirty="0">
                <a:effectLst/>
              </a:endParaRPr>
            </a:p>
            <a:p>
              <a:pPr marL="142875"/>
              <a:r>
                <a:rPr lang="en-GB" dirty="0">
                  <a:solidFill>
                    <a:srgbClr val="000000"/>
                  </a:solidFill>
                  <a:latin typeface="Consolas" panose="020B0609020204030204" pitchFamily="49" charset="0"/>
                </a:rPr>
                <a:t>x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a:t>
              </a:r>
              <a:r>
                <a:rPr lang="en-GB" dirty="0">
                  <a:solidFill>
                    <a:srgbClr val="7C4FCD"/>
                  </a:solidFill>
                  <a:latin typeface="Consolas" panose="020B0609020204030204" pitchFamily="49" charset="0"/>
                </a:rPr>
                <a:t>1.0</a:t>
              </a:r>
              <a:r>
                <a:rPr lang="en-GB" dirty="0">
                  <a:solidFill>
                    <a:srgbClr val="000000"/>
                  </a:solidFill>
                  <a:latin typeface="Consolas" panose="020B0609020204030204" pitchFamily="49" charset="0"/>
                </a:rPr>
                <a:t>, </a:t>
              </a:r>
              <a:r>
                <a:rPr lang="en-GB" dirty="0">
                  <a:solidFill>
                    <a:srgbClr val="C70040"/>
                  </a:solidFill>
                  <a:latin typeface="Consolas" panose="020B0609020204030204" pitchFamily="49" charset="0"/>
                </a:rPr>
                <a:t>-</a:t>
              </a:r>
              <a:r>
                <a:rPr lang="en-GB" dirty="0">
                  <a:solidFill>
                    <a:srgbClr val="7C4FCD"/>
                  </a:solidFill>
                  <a:latin typeface="Consolas" panose="020B0609020204030204" pitchFamily="49" charset="0"/>
                </a:rPr>
                <a:t>2.0</a:t>
              </a:r>
              <a:r>
                <a:rPr lang="en-GB" dirty="0">
                  <a:solidFill>
                    <a:srgbClr val="000000"/>
                  </a:solidFill>
                  <a:latin typeface="Consolas" panose="020B0609020204030204" pitchFamily="49" charset="0"/>
                </a:rPr>
                <a:t>, </a:t>
              </a:r>
              <a:r>
                <a:rPr lang="en-GB" dirty="0">
                  <a:solidFill>
                    <a:srgbClr val="7C4FCD"/>
                  </a:solidFill>
                  <a:latin typeface="Consolas" panose="020B0609020204030204" pitchFamily="49" charset="0"/>
                </a:rPr>
                <a:t>3.0</a:t>
              </a:r>
              <a:r>
                <a:rPr lang="en-GB" dirty="0">
                  <a:solidFill>
                    <a:srgbClr val="000000"/>
                  </a:solidFill>
                  <a:latin typeface="Consolas" panose="020B0609020204030204" pitchFamily="49" charset="0"/>
                </a:rPr>
                <a:t>]  </a:t>
              </a:r>
              <a:r>
                <a:rPr lang="en-GB" dirty="0">
                  <a:solidFill>
                    <a:srgbClr val="A5A5A5"/>
                  </a:solidFill>
                  <a:latin typeface="Consolas" panose="020B0609020204030204" pitchFamily="49" charset="0"/>
                </a:rPr>
                <a:t># input values</a:t>
              </a:r>
              <a:endParaRPr lang="en-GB" b="0" dirty="0">
                <a:effectLst/>
              </a:endParaRPr>
            </a:p>
            <a:p>
              <a:pPr marL="142875"/>
              <a:r>
                <a:rPr lang="en-GB" dirty="0">
                  <a:solidFill>
                    <a:srgbClr val="000000"/>
                  </a:solidFill>
                  <a:latin typeface="Consolas" panose="020B0609020204030204" pitchFamily="49" charset="0"/>
                </a:rPr>
                <a:t>w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a:t>
              </a:r>
              <a:r>
                <a:rPr lang="en-GB" dirty="0">
                  <a:solidFill>
                    <a:srgbClr val="C70040"/>
                  </a:solidFill>
                  <a:latin typeface="Consolas" panose="020B0609020204030204" pitchFamily="49" charset="0"/>
                </a:rPr>
                <a:t>-</a:t>
              </a:r>
              <a:r>
                <a:rPr lang="en-GB" dirty="0">
                  <a:solidFill>
                    <a:srgbClr val="7C4FCD"/>
                  </a:solidFill>
                  <a:latin typeface="Consolas" panose="020B0609020204030204" pitchFamily="49" charset="0"/>
                </a:rPr>
                <a:t>3.0</a:t>
              </a:r>
              <a:r>
                <a:rPr lang="en-GB" dirty="0">
                  <a:solidFill>
                    <a:srgbClr val="000000"/>
                  </a:solidFill>
                  <a:latin typeface="Consolas" panose="020B0609020204030204" pitchFamily="49" charset="0"/>
                </a:rPr>
                <a:t>, </a:t>
              </a:r>
              <a:r>
                <a:rPr lang="en-GB" dirty="0">
                  <a:solidFill>
                    <a:srgbClr val="C70040"/>
                  </a:solidFill>
                  <a:latin typeface="Consolas" panose="020B0609020204030204" pitchFamily="49" charset="0"/>
                </a:rPr>
                <a:t>-</a:t>
              </a:r>
              <a:r>
                <a:rPr lang="en-GB" dirty="0">
                  <a:solidFill>
                    <a:srgbClr val="7C4FCD"/>
                  </a:solidFill>
                  <a:latin typeface="Consolas" panose="020B0609020204030204" pitchFamily="49" charset="0"/>
                </a:rPr>
                <a:t>1.0</a:t>
              </a:r>
              <a:r>
                <a:rPr lang="en-GB" dirty="0">
                  <a:solidFill>
                    <a:srgbClr val="000000"/>
                  </a:solidFill>
                  <a:latin typeface="Consolas" panose="020B0609020204030204" pitchFamily="49" charset="0"/>
                </a:rPr>
                <a:t>, </a:t>
              </a:r>
              <a:r>
                <a:rPr lang="en-GB" dirty="0">
                  <a:solidFill>
                    <a:srgbClr val="7C4FCD"/>
                  </a:solidFill>
                  <a:latin typeface="Consolas" panose="020B0609020204030204" pitchFamily="49" charset="0"/>
                </a:rPr>
                <a:t>2.0</a:t>
              </a:r>
              <a:r>
                <a:rPr lang="en-GB" dirty="0">
                  <a:solidFill>
                    <a:srgbClr val="000000"/>
                  </a:solidFill>
                  <a:latin typeface="Consolas" panose="020B0609020204030204" pitchFamily="49" charset="0"/>
                </a:rPr>
                <a:t>]  </a:t>
              </a:r>
              <a:r>
                <a:rPr lang="en-GB" dirty="0">
                  <a:solidFill>
                    <a:srgbClr val="A5A5A5"/>
                  </a:solidFill>
                  <a:latin typeface="Consolas" panose="020B0609020204030204" pitchFamily="49" charset="0"/>
                </a:rPr>
                <a:t># weights</a:t>
              </a:r>
              <a:endParaRPr lang="en-GB" b="0" dirty="0">
                <a:effectLst/>
              </a:endParaRPr>
            </a:p>
            <a:p>
              <a:pPr marL="142875"/>
              <a:r>
                <a:rPr lang="en-GB" dirty="0">
                  <a:solidFill>
                    <a:srgbClr val="000000"/>
                  </a:solidFill>
                  <a:latin typeface="Consolas" panose="020B0609020204030204" pitchFamily="49" charset="0"/>
                </a:rPr>
                <a:t>b </a:t>
              </a:r>
              <a:r>
                <a:rPr lang="en-GB" dirty="0">
                  <a:solidFill>
                    <a:srgbClr val="C70040"/>
                  </a:solidFill>
                  <a:latin typeface="Consolas" panose="020B0609020204030204" pitchFamily="49" charset="0"/>
                </a:rPr>
                <a:t>= </a:t>
              </a:r>
              <a:r>
                <a:rPr lang="en-GB" dirty="0">
                  <a:solidFill>
                    <a:srgbClr val="7C4FCD"/>
                  </a:solidFill>
                  <a:latin typeface="Consolas" panose="020B0609020204030204" pitchFamily="49" charset="0"/>
                </a:rPr>
                <a:t>1.0  </a:t>
              </a:r>
              <a:r>
                <a:rPr lang="en-GB" dirty="0">
                  <a:solidFill>
                    <a:srgbClr val="A5A5A5"/>
                  </a:solidFill>
                  <a:latin typeface="Consolas" panose="020B0609020204030204" pitchFamily="49" charset="0"/>
                </a:rPr>
                <a:t># bias</a:t>
              </a:r>
              <a:endParaRPr lang="en-GB" b="0" dirty="0">
                <a:effectLst/>
              </a:endParaRPr>
            </a:p>
            <a:p>
              <a:pPr marL="142875"/>
              <a:br>
                <a:rPr lang="en-GB" b="0" dirty="0">
                  <a:effectLst/>
                </a:rPr>
              </a:br>
              <a:r>
                <a:rPr lang="en-GB" dirty="0">
                  <a:solidFill>
                    <a:srgbClr val="A5A5A5"/>
                  </a:solidFill>
                  <a:latin typeface="Consolas" panose="020B0609020204030204" pitchFamily="49" charset="0"/>
                </a:rPr>
                <a:t># Multiplying inputs by weights</a:t>
              </a:r>
              <a:endParaRPr lang="en-GB" b="0" dirty="0">
                <a:effectLst/>
              </a:endParaRPr>
            </a:p>
            <a:p>
              <a:pPr marL="142875"/>
              <a:r>
                <a:rPr lang="en-GB" dirty="0">
                  <a:solidFill>
                    <a:srgbClr val="000000"/>
                  </a:solidFill>
                  <a:latin typeface="Consolas" panose="020B0609020204030204" pitchFamily="49" charset="0"/>
                </a:rPr>
                <a:t>xw0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x[</a:t>
              </a:r>
              <a:r>
                <a:rPr lang="en-GB" dirty="0">
                  <a:solidFill>
                    <a:srgbClr val="7C4FCD"/>
                  </a:solidFill>
                  <a:latin typeface="Consolas" panose="020B0609020204030204" pitchFamily="49" charset="0"/>
                </a:rPr>
                <a:t>0</a:t>
              </a:r>
              <a:r>
                <a:rPr lang="en-GB" dirty="0">
                  <a:solidFill>
                    <a:srgbClr val="000000"/>
                  </a:solidFill>
                  <a:latin typeface="Consolas" panose="020B0609020204030204" pitchFamily="49" charset="0"/>
                </a:rPr>
                <a:t>]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w[</a:t>
              </a:r>
              <a:r>
                <a:rPr lang="en-GB" dirty="0">
                  <a:solidFill>
                    <a:srgbClr val="7C4FCD"/>
                  </a:solidFill>
                  <a:latin typeface="Consolas" panose="020B0609020204030204" pitchFamily="49" charset="0"/>
                </a:rPr>
                <a:t>0</a:t>
              </a:r>
              <a:r>
                <a:rPr lang="en-GB" dirty="0">
                  <a:solidFill>
                    <a:srgbClr val="000000"/>
                  </a:solidFill>
                  <a:latin typeface="Consolas" panose="020B0609020204030204" pitchFamily="49" charset="0"/>
                </a:rPr>
                <a:t>]</a:t>
              </a:r>
              <a:endParaRPr lang="en-GB" b="0" dirty="0">
                <a:effectLst/>
              </a:endParaRPr>
            </a:p>
            <a:p>
              <a:pPr marL="142875"/>
              <a:r>
                <a:rPr lang="en-GB" dirty="0">
                  <a:solidFill>
                    <a:srgbClr val="000000"/>
                  </a:solidFill>
                  <a:latin typeface="Consolas" panose="020B0609020204030204" pitchFamily="49" charset="0"/>
                </a:rPr>
                <a:t>xw1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x[</a:t>
              </a:r>
              <a:r>
                <a:rPr lang="en-GB" dirty="0">
                  <a:solidFill>
                    <a:srgbClr val="7C4FCD"/>
                  </a:solidFill>
                  <a:latin typeface="Consolas" panose="020B0609020204030204" pitchFamily="49" charset="0"/>
                </a:rPr>
                <a:t>1</a:t>
              </a:r>
              <a:r>
                <a:rPr lang="en-GB" dirty="0">
                  <a:solidFill>
                    <a:srgbClr val="000000"/>
                  </a:solidFill>
                  <a:latin typeface="Consolas" panose="020B0609020204030204" pitchFamily="49" charset="0"/>
                </a:rPr>
                <a:t>]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w[</a:t>
              </a:r>
              <a:r>
                <a:rPr lang="en-GB" dirty="0">
                  <a:solidFill>
                    <a:srgbClr val="7C4FCD"/>
                  </a:solidFill>
                  <a:latin typeface="Consolas" panose="020B0609020204030204" pitchFamily="49" charset="0"/>
                </a:rPr>
                <a:t>1</a:t>
              </a:r>
              <a:r>
                <a:rPr lang="en-GB" dirty="0">
                  <a:solidFill>
                    <a:srgbClr val="000000"/>
                  </a:solidFill>
                  <a:latin typeface="Consolas" panose="020B0609020204030204" pitchFamily="49" charset="0"/>
                </a:rPr>
                <a:t>]</a:t>
              </a:r>
              <a:endParaRPr lang="en-GB" b="0" dirty="0">
                <a:effectLst/>
              </a:endParaRPr>
            </a:p>
            <a:p>
              <a:pPr marL="142875"/>
              <a:r>
                <a:rPr lang="en-GB" dirty="0">
                  <a:solidFill>
                    <a:srgbClr val="000000"/>
                  </a:solidFill>
                  <a:latin typeface="Consolas" panose="020B0609020204030204" pitchFamily="49" charset="0"/>
                </a:rPr>
                <a:t>xw2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x[</a:t>
              </a:r>
              <a:r>
                <a:rPr lang="en-GB" dirty="0">
                  <a:solidFill>
                    <a:srgbClr val="7C4FCD"/>
                  </a:solidFill>
                  <a:latin typeface="Consolas" panose="020B0609020204030204" pitchFamily="49" charset="0"/>
                </a:rPr>
                <a:t>2</a:t>
              </a:r>
              <a:r>
                <a:rPr lang="en-GB" dirty="0">
                  <a:solidFill>
                    <a:srgbClr val="000000"/>
                  </a:solidFill>
                  <a:latin typeface="Consolas" panose="020B0609020204030204" pitchFamily="49" charset="0"/>
                </a:rPr>
                <a:t>]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w[</a:t>
              </a:r>
              <a:r>
                <a:rPr lang="en-GB" dirty="0">
                  <a:solidFill>
                    <a:srgbClr val="7C4FCD"/>
                  </a:solidFill>
                  <a:latin typeface="Consolas" panose="020B0609020204030204" pitchFamily="49" charset="0"/>
                </a:rPr>
                <a:t>2</a:t>
              </a:r>
              <a:r>
                <a:rPr lang="en-GB" dirty="0">
                  <a:solidFill>
                    <a:srgbClr val="000000"/>
                  </a:solidFill>
                  <a:latin typeface="Consolas" panose="020B0609020204030204" pitchFamily="49" charset="0"/>
                </a:rPr>
                <a:t>]</a:t>
              </a:r>
              <a:endParaRPr lang="en-GB" b="0" dirty="0">
                <a:effectLst/>
              </a:endParaRPr>
            </a:p>
            <a:p>
              <a:pPr marL="142875"/>
              <a:br>
                <a:rPr lang="en-GB" b="0" dirty="0">
                  <a:effectLst/>
                </a:rPr>
              </a:br>
              <a:r>
                <a:rPr lang="en-GB" dirty="0">
                  <a:solidFill>
                    <a:srgbClr val="A5A5A5"/>
                  </a:solidFill>
                  <a:latin typeface="Consolas" panose="020B0609020204030204" pitchFamily="49" charset="0"/>
                </a:rPr>
                <a:t># Adding weighted inputs and a bias</a:t>
              </a:r>
              <a:endParaRPr lang="en-GB" b="0" dirty="0">
                <a:effectLst/>
              </a:endParaRPr>
            </a:p>
            <a:p>
              <a:pPr marL="142875"/>
              <a:r>
                <a:rPr lang="en-GB" dirty="0">
                  <a:solidFill>
                    <a:srgbClr val="000000"/>
                  </a:solidFill>
                  <a:latin typeface="Consolas" panose="020B0609020204030204" pitchFamily="49" charset="0"/>
                </a:rPr>
                <a:t>z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xw0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xw1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xw2 </a:t>
              </a:r>
              <a:r>
                <a:rPr lang="en-GB" dirty="0">
                  <a:solidFill>
                    <a:srgbClr val="C70040"/>
                  </a:solidFill>
                  <a:latin typeface="Consolas" panose="020B0609020204030204" pitchFamily="49" charset="0"/>
                </a:rPr>
                <a:t>+ </a:t>
              </a:r>
              <a:r>
                <a:rPr lang="en-GB" dirty="0">
                  <a:solidFill>
                    <a:srgbClr val="000000"/>
                  </a:solidFill>
                  <a:latin typeface="Consolas" panose="020B0609020204030204" pitchFamily="49" charset="0"/>
                </a:rPr>
                <a:t>b</a:t>
              </a:r>
            </a:p>
            <a:p>
              <a:pPr marL="142875"/>
              <a:endParaRPr lang="en-GB" dirty="0">
                <a:solidFill>
                  <a:srgbClr val="000000"/>
                </a:solidFill>
                <a:latin typeface="Consolas" panose="020B0609020204030204" pitchFamily="49" charset="0"/>
              </a:endParaRPr>
            </a:p>
            <a:p>
              <a:pPr marL="142875"/>
              <a:r>
                <a:rPr lang="en-GB" dirty="0">
                  <a:solidFill>
                    <a:schemeClr val="bg1">
                      <a:lumMod val="65000"/>
                    </a:schemeClr>
                  </a:solidFill>
                  <a:latin typeface="Consolas" panose="020B0609020204030204" pitchFamily="49" charset="0"/>
                </a:rPr>
                <a:t># </a:t>
              </a:r>
              <a:r>
                <a:rPr lang="en-GB" dirty="0" err="1">
                  <a:solidFill>
                    <a:schemeClr val="bg1">
                      <a:lumMod val="65000"/>
                    </a:schemeClr>
                  </a:solidFill>
                  <a:latin typeface="Consolas" panose="020B0609020204030204" pitchFamily="49" charset="0"/>
                </a:rPr>
                <a:t>ReLU</a:t>
              </a:r>
              <a:r>
                <a:rPr lang="en-GB" dirty="0">
                  <a:solidFill>
                    <a:schemeClr val="bg1">
                      <a:lumMod val="65000"/>
                    </a:schemeClr>
                  </a:solidFill>
                  <a:latin typeface="Consolas" panose="020B0609020204030204" pitchFamily="49" charset="0"/>
                </a:rPr>
                <a:t> activation function</a:t>
              </a:r>
            </a:p>
            <a:p>
              <a:pPr marL="142875"/>
              <a:r>
                <a:rPr lang="en-GB" dirty="0">
                  <a:solidFill>
                    <a:srgbClr val="000000"/>
                  </a:solidFill>
                  <a:latin typeface="Consolas" panose="020B0609020204030204" pitchFamily="49" charset="0"/>
                </a:rPr>
                <a:t>output = max(z, 0)</a:t>
              </a:r>
              <a:br>
                <a:rPr lang="en-GB" dirty="0"/>
              </a:br>
              <a:endParaRPr lang="en-US" dirty="0"/>
            </a:p>
          </p:txBody>
        </p:sp>
        <p:sp>
          <p:nvSpPr>
            <p:cNvPr id="28" name="Rectangular Callout 27">
              <a:extLst>
                <a:ext uri="{FF2B5EF4-FFF2-40B4-BE49-F238E27FC236}">
                  <a16:creationId xmlns:a16="http://schemas.microsoft.com/office/drawing/2014/main" id="{0DF293E9-3F41-5F4C-BB9A-E0A1819F0388}"/>
                </a:ext>
              </a:extLst>
            </p:cNvPr>
            <p:cNvSpPr/>
            <p:nvPr/>
          </p:nvSpPr>
          <p:spPr>
            <a:xfrm>
              <a:off x="3304492" y="5922750"/>
              <a:ext cx="3175608" cy="848757"/>
            </a:xfrm>
            <a:prstGeom prst="wedgeRectCallout">
              <a:avLst>
                <a:gd name="adj1" fmla="val 64621"/>
                <a:gd name="adj2" fmla="val -4534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   f</a:t>
              </a:r>
              <a:r>
                <a:rPr lang="en-US" dirty="0">
                  <a:solidFill>
                    <a:schemeClr val="tx1"/>
                  </a:solidFill>
                </a:rPr>
                <a:t> =   max(0, </a:t>
              </a:r>
            </a:p>
          </p:txBody>
        </p:sp>
        <p:sp>
          <p:nvSpPr>
            <p:cNvPr id="30" name="Rectangular Callout 29">
              <a:extLst>
                <a:ext uri="{FF2B5EF4-FFF2-40B4-BE49-F238E27FC236}">
                  <a16:creationId xmlns:a16="http://schemas.microsoft.com/office/drawing/2014/main" id="{17B2A0A2-DC00-394B-BF62-B5D723D90523}"/>
                </a:ext>
              </a:extLst>
            </p:cNvPr>
            <p:cNvSpPr/>
            <p:nvPr/>
          </p:nvSpPr>
          <p:spPr>
            <a:xfrm>
              <a:off x="10478471" y="5987441"/>
              <a:ext cx="1052186" cy="754137"/>
            </a:xfrm>
            <a:prstGeom prst="wedgeRectCallout">
              <a:avLst>
                <a:gd name="adj1" fmla="val -159458"/>
                <a:gd name="adj2" fmla="val -4878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Relu</a:t>
              </a:r>
              <a:endParaRPr lang="en-US" dirty="0">
                <a:solidFill>
                  <a:schemeClr val="tx1"/>
                </a:solidFill>
              </a:endParaRPr>
            </a:p>
          </p:txBody>
        </p:sp>
        <p:sp>
          <p:nvSpPr>
            <p:cNvPr id="31" name="Freeform 30">
              <a:extLst>
                <a:ext uri="{FF2B5EF4-FFF2-40B4-BE49-F238E27FC236}">
                  <a16:creationId xmlns:a16="http://schemas.microsoft.com/office/drawing/2014/main" id="{2F45BA37-7613-C84D-B0F0-5BFE81BC4B6E}"/>
                </a:ext>
              </a:extLst>
            </p:cNvPr>
            <p:cNvSpPr/>
            <p:nvPr/>
          </p:nvSpPr>
          <p:spPr>
            <a:xfrm rot="21363128">
              <a:off x="11036564" y="6069529"/>
              <a:ext cx="331669" cy="352533"/>
            </a:xfrm>
            <a:custGeom>
              <a:avLst/>
              <a:gdLst>
                <a:gd name="connsiteX0" fmla="*/ 0 w 363255"/>
                <a:gd name="connsiteY0" fmla="*/ 363255 h 375781"/>
                <a:gd name="connsiteX1" fmla="*/ 237995 w 363255"/>
                <a:gd name="connsiteY1" fmla="*/ 375781 h 375781"/>
                <a:gd name="connsiteX2" fmla="*/ 363255 w 363255"/>
                <a:gd name="connsiteY2" fmla="*/ 0 h 375781"/>
              </a:gdLst>
              <a:ahLst/>
              <a:cxnLst>
                <a:cxn ang="0">
                  <a:pos x="connsiteX0" y="connsiteY0"/>
                </a:cxn>
                <a:cxn ang="0">
                  <a:pos x="connsiteX1" y="connsiteY1"/>
                </a:cxn>
                <a:cxn ang="0">
                  <a:pos x="connsiteX2" y="connsiteY2"/>
                </a:cxn>
              </a:cxnLst>
              <a:rect l="l" t="t" r="r" b="b"/>
              <a:pathLst>
                <a:path w="363255" h="375781">
                  <a:moveTo>
                    <a:pt x="0" y="363255"/>
                  </a:moveTo>
                  <a:lnTo>
                    <a:pt x="237995" y="375781"/>
                  </a:lnTo>
                  <a:lnTo>
                    <a:pt x="363255" y="0"/>
                  </a:ln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E6BF0FC-6FEF-7F4E-AC6C-C3266E3B3957}"/>
                    </a:ext>
                  </a:extLst>
                </p:cNvPr>
                <p:cNvSpPr/>
                <p:nvPr/>
              </p:nvSpPr>
              <p:spPr>
                <a:xfrm>
                  <a:off x="4598770" y="6169613"/>
                  <a:ext cx="1930913" cy="370551"/>
                </a:xfrm>
                <a:prstGeom prst="rect">
                  <a:avLst/>
                </a:prstGeom>
              </p:spPr>
              <p:txBody>
                <a:bodyPr wrap="none">
                  <a:spAutoFit/>
                </a:bodyPr>
                <a:lstStyle/>
                <a:p>
                  <a:r>
                    <a:rPr lang="pt-BR" dirty="0"/>
                    <a:t>(</a:t>
                  </a:r>
                  <a14:m>
                    <m:oMath xmlns:m="http://schemas.openxmlformats.org/officeDocument/2006/math">
                      <m:nary>
                        <m:naryPr>
                          <m:chr m:val="∑"/>
                          <m:ctrlPr>
                            <a:rPr lang="pt-BR" i="1">
                              <a:latin typeface="Cambria Math" panose="02040503050406030204" pitchFamily="18" charset="0"/>
                            </a:rPr>
                          </m:ctrlPr>
                        </m:naryPr>
                        <m:sub>
                          <m:r>
                            <a:rPr lang="en-GB" i="1">
                              <a:latin typeface="Cambria Math" panose="02040503050406030204" pitchFamily="18" charset="0"/>
                            </a:rPr>
                            <m:t>𝑖</m:t>
                          </m:r>
                          <m:r>
                            <a:rPr lang="pt-BR" i="1">
                              <a:latin typeface="Cambria Math" panose="02040503050406030204" pitchFamily="18" charset="0"/>
                            </a:rPr>
                            <m:t>=0</m:t>
                          </m:r>
                        </m:sub>
                        <m:sup>
                          <m:r>
                            <a:rPr lang="en-GB" i="1">
                              <a:latin typeface="Cambria Math" panose="02040503050406030204" pitchFamily="18" charset="0"/>
                            </a:rPr>
                            <m:t>𝑚</m:t>
                          </m:r>
                        </m:sup>
                        <m:e>
                          <m:sSub>
                            <m:sSubPr>
                              <m:ctrlPr>
                                <a:rPr lang="pt-BR" b="1" i="1">
                                  <a:latin typeface="Cambria Math" panose="02040503050406030204" pitchFamily="18" charset="0"/>
                                </a:rPr>
                              </m:ctrlPr>
                            </m:sSubPr>
                            <m:e>
                              <m:r>
                                <a:rPr lang="en-GB" b="1">
                                  <a:latin typeface="Cambria Math" panose="02040503050406030204" pitchFamily="18" charset="0"/>
                                </a:rPr>
                                <m:t>𝐰</m:t>
                              </m:r>
                            </m:e>
                            <m:sub>
                              <m:r>
                                <a:rPr lang="en-GB" b="1">
                                  <a:latin typeface="Cambria Math" panose="02040503050406030204" pitchFamily="18" charset="0"/>
                                </a:rPr>
                                <m:t>𝐢</m:t>
                              </m:r>
                            </m:sub>
                          </m:sSub>
                          <m:sSub>
                            <m:sSubPr>
                              <m:ctrlPr>
                                <a:rPr lang="pt-BR" i="1">
                                  <a:latin typeface="Cambria Math" panose="02040503050406030204" pitchFamily="18" charset="0"/>
                                </a:rPr>
                              </m:ctrlPr>
                            </m:sSubPr>
                            <m:e>
                              <m:r>
                                <a:rPr lang="en-GB" b="1">
                                  <a:latin typeface="Cambria Math" panose="02040503050406030204" pitchFamily="18" charset="0"/>
                                </a:rPr>
                                <m:t>𝐱</m:t>
                              </m:r>
                            </m:e>
                            <m:sub>
                              <m:r>
                                <m:rPr>
                                  <m:sty m:val="p"/>
                                </m:rPr>
                                <a:rPr lang="en-GB">
                                  <a:latin typeface="Cambria Math" panose="02040503050406030204" pitchFamily="18" charset="0"/>
                                </a:rPr>
                                <m:t>i</m:t>
                              </m:r>
                            </m:sub>
                          </m:sSub>
                          <m:r>
                            <a:rPr lang="en-GB" i="1">
                              <a:latin typeface="Cambria Math" panose="02040503050406030204" pitchFamily="18" charset="0"/>
                            </a:rPr>
                            <m:t>+</m:t>
                          </m:r>
                          <m:r>
                            <a:rPr lang="en-GB" i="1">
                              <a:latin typeface="Cambria Math" panose="02040503050406030204" pitchFamily="18" charset="0"/>
                            </a:rPr>
                            <m:t>𝑏</m:t>
                          </m:r>
                          <m:r>
                            <a:rPr lang="en-GB" b="0" i="1" smtClean="0">
                              <a:latin typeface="Cambria Math" panose="02040503050406030204" pitchFamily="18" charset="0"/>
                            </a:rPr>
                            <m:t>)   )</m:t>
                          </m:r>
                        </m:e>
                      </m:nary>
                    </m:oMath>
                  </a14:m>
                  <a:endParaRPr lang="en-US" dirty="0"/>
                </a:p>
              </p:txBody>
            </p:sp>
          </mc:Choice>
          <mc:Fallback xmlns="">
            <p:sp>
              <p:nvSpPr>
                <p:cNvPr id="32" name="Rectangle 31">
                  <a:extLst>
                    <a:ext uri="{FF2B5EF4-FFF2-40B4-BE49-F238E27FC236}">
                      <a16:creationId xmlns:a16="http://schemas.microsoft.com/office/drawing/2014/main" id="{DE6BF0FC-6FEF-7F4E-AC6C-C3266E3B3957}"/>
                    </a:ext>
                  </a:extLst>
                </p:cNvPr>
                <p:cNvSpPr>
                  <a:spLocks noRot="1" noChangeAspect="1" noMove="1" noResize="1" noEditPoints="1" noAdjustHandles="1" noChangeArrowheads="1" noChangeShapeType="1" noTextEdit="1"/>
                </p:cNvSpPr>
                <p:nvPr/>
              </p:nvSpPr>
              <p:spPr>
                <a:xfrm>
                  <a:off x="4598770" y="6169613"/>
                  <a:ext cx="1930913" cy="370551"/>
                </a:xfrm>
                <a:prstGeom prst="rect">
                  <a:avLst/>
                </a:prstGeom>
                <a:blipFill>
                  <a:blip r:embed="rId4"/>
                  <a:stretch>
                    <a:fillRect l="-13072" t="-113333" b="-16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252637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A979D-7AE8-9A40-BC74-5867598429D8}"/>
              </a:ext>
            </a:extLst>
          </p:cNvPr>
          <p:cNvSpPr>
            <a:spLocks noGrp="1"/>
          </p:cNvSpPr>
          <p:nvPr>
            <p:ph type="title"/>
          </p:nvPr>
        </p:nvSpPr>
        <p:spPr/>
        <p:txBody>
          <a:bodyPr/>
          <a:lstStyle/>
          <a:p>
            <a:r>
              <a:rPr lang="en-US" dirty="0"/>
              <a:t>Computational graph – Forward Pass</a:t>
            </a:r>
          </a:p>
        </p:txBody>
      </p:sp>
      <p:grpSp>
        <p:nvGrpSpPr>
          <p:cNvPr id="15" name="Group 14">
            <a:extLst>
              <a:ext uri="{FF2B5EF4-FFF2-40B4-BE49-F238E27FC236}">
                <a16:creationId xmlns:a16="http://schemas.microsoft.com/office/drawing/2014/main" id="{3D2C978E-6974-7E4B-9447-B154601FCF37}"/>
              </a:ext>
            </a:extLst>
          </p:cNvPr>
          <p:cNvGrpSpPr/>
          <p:nvPr/>
        </p:nvGrpSpPr>
        <p:grpSpPr>
          <a:xfrm>
            <a:off x="580479" y="1558539"/>
            <a:ext cx="748625" cy="4488954"/>
            <a:chOff x="580479" y="1558539"/>
            <a:chExt cx="748625" cy="4488954"/>
          </a:xfrm>
        </p:grpSpPr>
        <p:sp>
          <p:nvSpPr>
            <p:cNvPr id="30" name="TextBox 29">
              <a:extLst>
                <a:ext uri="{FF2B5EF4-FFF2-40B4-BE49-F238E27FC236}">
                  <a16:creationId xmlns:a16="http://schemas.microsoft.com/office/drawing/2014/main" id="{23D82DCE-E6F9-CA47-B947-00BA53A3A4A7}"/>
                </a:ext>
              </a:extLst>
            </p:cNvPr>
            <p:cNvSpPr txBox="1"/>
            <p:nvPr/>
          </p:nvSpPr>
          <p:spPr>
            <a:xfrm>
              <a:off x="580479" y="15585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31" name="TextBox 30">
              <a:extLst>
                <a:ext uri="{FF2B5EF4-FFF2-40B4-BE49-F238E27FC236}">
                  <a16:creationId xmlns:a16="http://schemas.microsoft.com/office/drawing/2014/main" id="{66A9D774-F002-4E4E-BCAB-34B7278F9A57}"/>
                </a:ext>
              </a:extLst>
            </p:cNvPr>
            <p:cNvSpPr txBox="1"/>
            <p:nvPr/>
          </p:nvSpPr>
          <p:spPr>
            <a:xfrm>
              <a:off x="580479" y="207519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w[0]</a:t>
              </a:r>
            </a:p>
          </p:txBody>
        </p:sp>
        <p:sp>
          <p:nvSpPr>
            <p:cNvPr id="32" name="TextBox 31">
              <a:extLst>
                <a:ext uri="{FF2B5EF4-FFF2-40B4-BE49-F238E27FC236}">
                  <a16:creationId xmlns:a16="http://schemas.microsoft.com/office/drawing/2014/main" id="{13AB92BB-B2E7-AF44-A3D4-EBA710ADDA4D}"/>
                </a:ext>
              </a:extLst>
            </p:cNvPr>
            <p:cNvSpPr txBox="1"/>
            <p:nvPr/>
          </p:nvSpPr>
          <p:spPr>
            <a:xfrm>
              <a:off x="593005" y="292118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33" name="TextBox 32">
              <a:extLst>
                <a:ext uri="{FF2B5EF4-FFF2-40B4-BE49-F238E27FC236}">
                  <a16:creationId xmlns:a16="http://schemas.microsoft.com/office/drawing/2014/main" id="{DD6EEDDB-B79E-E34B-B8EA-9E4D2F6946D7}"/>
                </a:ext>
              </a:extLst>
            </p:cNvPr>
            <p:cNvSpPr txBox="1"/>
            <p:nvPr/>
          </p:nvSpPr>
          <p:spPr>
            <a:xfrm>
              <a:off x="593005" y="3518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w[1]</a:t>
              </a:r>
            </a:p>
          </p:txBody>
        </p:sp>
        <p:sp>
          <p:nvSpPr>
            <p:cNvPr id="34" name="TextBox 33">
              <a:extLst>
                <a:ext uri="{FF2B5EF4-FFF2-40B4-BE49-F238E27FC236}">
                  <a16:creationId xmlns:a16="http://schemas.microsoft.com/office/drawing/2014/main" id="{7ED6FC95-1A5E-5846-9A37-83ADEA1AF32C}"/>
                </a:ext>
              </a:extLst>
            </p:cNvPr>
            <p:cNvSpPr txBox="1"/>
            <p:nvPr/>
          </p:nvSpPr>
          <p:spPr>
            <a:xfrm>
              <a:off x="580479" y="44013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35" name="TextBox 34">
              <a:extLst>
                <a:ext uri="{FF2B5EF4-FFF2-40B4-BE49-F238E27FC236}">
                  <a16:creationId xmlns:a16="http://schemas.microsoft.com/office/drawing/2014/main" id="{D2435B20-6182-CB40-8EA0-74E3F41F0101}"/>
                </a:ext>
              </a:extLst>
            </p:cNvPr>
            <p:cNvSpPr txBox="1"/>
            <p:nvPr/>
          </p:nvSpPr>
          <p:spPr>
            <a:xfrm>
              <a:off x="580479" y="504506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w[2]</a:t>
              </a:r>
            </a:p>
          </p:txBody>
        </p:sp>
        <p:sp>
          <p:nvSpPr>
            <p:cNvPr id="36" name="TextBox 35">
              <a:extLst>
                <a:ext uri="{FF2B5EF4-FFF2-40B4-BE49-F238E27FC236}">
                  <a16:creationId xmlns:a16="http://schemas.microsoft.com/office/drawing/2014/main" id="{6F6A30CA-5585-D947-BB3A-6011BB0B7A31}"/>
                </a:ext>
              </a:extLst>
            </p:cNvPr>
            <p:cNvSpPr txBox="1"/>
            <p:nvPr/>
          </p:nvSpPr>
          <p:spPr>
            <a:xfrm>
              <a:off x="799792" y="5678161"/>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grpSp>
      <p:grpSp>
        <p:nvGrpSpPr>
          <p:cNvPr id="13" name="Group 12">
            <a:extLst>
              <a:ext uri="{FF2B5EF4-FFF2-40B4-BE49-F238E27FC236}">
                <a16:creationId xmlns:a16="http://schemas.microsoft.com/office/drawing/2014/main" id="{3EA6A1CE-39B6-DE4A-A535-87E018997BD8}"/>
              </a:ext>
            </a:extLst>
          </p:cNvPr>
          <p:cNvGrpSpPr/>
          <p:nvPr/>
        </p:nvGrpSpPr>
        <p:grpSpPr>
          <a:xfrm>
            <a:off x="1385437" y="1394340"/>
            <a:ext cx="1863754" cy="3897386"/>
            <a:chOff x="1385437" y="1394340"/>
            <a:chExt cx="1863754" cy="3897386"/>
          </a:xfrm>
        </p:grpSpPr>
        <p:sp>
          <p:nvSpPr>
            <p:cNvPr id="4" name="Oval 3">
              <a:extLst>
                <a:ext uri="{FF2B5EF4-FFF2-40B4-BE49-F238E27FC236}">
                  <a16:creationId xmlns:a16="http://schemas.microsoft.com/office/drawing/2014/main" id="{6336014B-5686-B048-8E69-CACB5765466B}"/>
                </a:ext>
              </a:extLst>
            </p:cNvPr>
            <p:cNvSpPr/>
            <p:nvPr/>
          </p:nvSpPr>
          <p:spPr>
            <a:xfrm>
              <a:off x="2442574" y="1640910"/>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8A8F906-C48C-FF4A-9C52-4B7EDB6D8A0E}"/>
                </a:ext>
              </a:extLst>
            </p:cNvPr>
            <p:cNvSpPr/>
            <p:nvPr/>
          </p:nvSpPr>
          <p:spPr>
            <a:xfrm>
              <a:off x="2485103" y="3011628"/>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59AB5A2-6574-824B-9677-6386F13B1C9D}"/>
                </a:ext>
              </a:extLst>
            </p:cNvPr>
            <p:cNvSpPr/>
            <p:nvPr/>
          </p:nvSpPr>
          <p:spPr>
            <a:xfrm>
              <a:off x="2442575" y="4409165"/>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7F089-173B-1345-A545-FEF2DF2A1E0F}"/>
                </a:ext>
              </a:extLst>
            </p:cNvPr>
            <p:cNvSpPr txBox="1"/>
            <p:nvPr/>
          </p:nvSpPr>
          <p:spPr>
            <a:xfrm>
              <a:off x="2629693" y="1810715"/>
              <a:ext cx="389850" cy="584775"/>
            </a:xfrm>
            <a:prstGeom prst="rect">
              <a:avLst/>
            </a:prstGeom>
            <a:noFill/>
          </p:spPr>
          <p:txBody>
            <a:bodyPr wrap="none" rtlCol="0">
              <a:spAutoFit/>
            </a:bodyPr>
            <a:lstStyle/>
            <a:p>
              <a:r>
                <a:rPr lang="en-US" sz="3200" dirty="0"/>
                <a:t>*</a:t>
              </a:r>
            </a:p>
          </p:txBody>
        </p:sp>
        <p:sp>
          <p:nvSpPr>
            <p:cNvPr id="10" name="TextBox 9">
              <a:extLst>
                <a:ext uri="{FF2B5EF4-FFF2-40B4-BE49-F238E27FC236}">
                  <a16:creationId xmlns:a16="http://schemas.microsoft.com/office/drawing/2014/main" id="{53667EE9-60C6-894C-9B8F-FD5DBD384CC6}"/>
                </a:ext>
              </a:extLst>
            </p:cNvPr>
            <p:cNvSpPr txBox="1"/>
            <p:nvPr/>
          </p:nvSpPr>
          <p:spPr>
            <a:xfrm>
              <a:off x="2672222" y="3190941"/>
              <a:ext cx="389850" cy="584775"/>
            </a:xfrm>
            <a:prstGeom prst="rect">
              <a:avLst/>
            </a:prstGeom>
            <a:noFill/>
          </p:spPr>
          <p:txBody>
            <a:bodyPr wrap="none" rtlCol="0">
              <a:spAutoFit/>
            </a:bodyPr>
            <a:lstStyle/>
            <a:p>
              <a:r>
                <a:rPr lang="en-US" sz="3200" dirty="0"/>
                <a:t>*</a:t>
              </a:r>
            </a:p>
          </p:txBody>
        </p:sp>
        <p:sp>
          <p:nvSpPr>
            <p:cNvPr id="11" name="TextBox 10">
              <a:extLst>
                <a:ext uri="{FF2B5EF4-FFF2-40B4-BE49-F238E27FC236}">
                  <a16:creationId xmlns:a16="http://schemas.microsoft.com/office/drawing/2014/main" id="{5B70E570-254C-DF4E-8901-621A1CCFCF67}"/>
                </a:ext>
              </a:extLst>
            </p:cNvPr>
            <p:cNvSpPr txBox="1"/>
            <p:nvPr/>
          </p:nvSpPr>
          <p:spPr>
            <a:xfrm>
              <a:off x="2629694" y="4588478"/>
              <a:ext cx="389850" cy="584775"/>
            </a:xfrm>
            <a:prstGeom prst="rect">
              <a:avLst/>
            </a:prstGeom>
            <a:noFill/>
          </p:spPr>
          <p:txBody>
            <a:bodyPr wrap="none" rtlCol="0">
              <a:spAutoFit/>
            </a:bodyPr>
            <a:lstStyle/>
            <a:p>
              <a:r>
                <a:rPr lang="en-US" sz="3200" dirty="0"/>
                <a:t>*</a:t>
              </a:r>
            </a:p>
          </p:txBody>
        </p:sp>
        <p:sp>
          <p:nvSpPr>
            <p:cNvPr id="17" name="Freeform 16">
              <a:extLst>
                <a:ext uri="{FF2B5EF4-FFF2-40B4-BE49-F238E27FC236}">
                  <a16:creationId xmlns:a16="http://schemas.microsoft.com/office/drawing/2014/main" id="{B4D6E834-1638-2241-ABC4-6BE56835A3C0}"/>
                </a:ext>
              </a:extLst>
            </p:cNvPr>
            <p:cNvSpPr/>
            <p:nvPr/>
          </p:nvSpPr>
          <p:spPr>
            <a:xfrm>
              <a:off x="1385439" y="1743205"/>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50B5816-6580-9149-A022-04F943F23548}"/>
                </a:ext>
              </a:extLst>
            </p:cNvPr>
            <p:cNvSpPr/>
            <p:nvPr/>
          </p:nvSpPr>
          <p:spPr>
            <a:xfrm>
              <a:off x="1427967" y="3151174"/>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DE973843-F9F0-EB42-8D30-6F20393DB52B}"/>
                </a:ext>
              </a:extLst>
            </p:cNvPr>
            <p:cNvSpPr/>
            <p:nvPr/>
          </p:nvSpPr>
          <p:spPr>
            <a:xfrm>
              <a:off x="1385438" y="4586616"/>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68CF98D5-F913-564E-A6C8-04EDEBAACF15}"/>
                </a:ext>
              </a:extLst>
            </p:cNvPr>
            <p:cNvSpPr/>
            <p:nvPr/>
          </p:nvSpPr>
          <p:spPr>
            <a:xfrm flipV="1">
              <a:off x="1385437" y="2143433"/>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5315ABC-58F9-814C-833C-04187CFBB163}"/>
                </a:ext>
              </a:extLst>
            </p:cNvPr>
            <p:cNvSpPr/>
            <p:nvPr/>
          </p:nvSpPr>
          <p:spPr>
            <a:xfrm flipV="1">
              <a:off x="1427965" y="3546072"/>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7796795-3077-5640-9186-F53AACE0F52E}"/>
                </a:ext>
              </a:extLst>
            </p:cNvPr>
            <p:cNvSpPr/>
            <p:nvPr/>
          </p:nvSpPr>
          <p:spPr>
            <a:xfrm flipV="1">
              <a:off x="1385437" y="4956462"/>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37BFF16-D513-8646-ABAA-1582AE275394}"/>
                </a:ext>
              </a:extLst>
            </p:cNvPr>
            <p:cNvSpPr txBox="1"/>
            <p:nvPr/>
          </p:nvSpPr>
          <p:spPr>
            <a:xfrm>
              <a:off x="1415439" y="1394340"/>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1.0</a:t>
              </a:r>
            </a:p>
          </p:txBody>
        </p:sp>
        <p:sp>
          <p:nvSpPr>
            <p:cNvPr id="38" name="TextBox 37">
              <a:extLst>
                <a:ext uri="{FF2B5EF4-FFF2-40B4-BE49-F238E27FC236}">
                  <a16:creationId xmlns:a16="http://schemas.microsoft.com/office/drawing/2014/main" id="{433FC4C3-F50B-424C-B9C1-43EBDCAD6B80}"/>
                </a:ext>
              </a:extLst>
            </p:cNvPr>
            <p:cNvSpPr txBox="1"/>
            <p:nvPr/>
          </p:nvSpPr>
          <p:spPr>
            <a:xfrm>
              <a:off x="1414076" y="2110636"/>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-3.0</a:t>
              </a:r>
            </a:p>
          </p:txBody>
        </p:sp>
        <p:sp>
          <p:nvSpPr>
            <p:cNvPr id="39" name="TextBox 38">
              <a:extLst>
                <a:ext uri="{FF2B5EF4-FFF2-40B4-BE49-F238E27FC236}">
                  <a16:creationId xmlns:a16="http://schemas.microsoft.com/office/drawing/2014/main" id="{D2F8347C-FE5E-DD4D-8817-FFF34414C501}"/>
                </a:ext>
              </a:extLst>
            </p:cNvPr>
            <p:cNvSpPr txBox="1"/>
            <p:nvPr/>
          </p:nvSpPr>
          <p:spPr>
            <a:xfrm>
              <a:off x="1433643" y="2838613"/>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-2.0</a:t>
              </a:r>
            </a:p>
          </p:txBody>
        </p:sp>
        <p:sp>
          <p:nvSpPr>
            <p:cNvPr id="40" name="TextBox 39">
              <a:extLst>
                <a:ext uri="{FF2B5EF4-FFF2-40B4-BE49-F238E27FC236}">
                  <a16:creationId xmlns:a16="http://schemas.microsoft.com/office/drawing/2014/main" id="{10E48E89-B842-2645-BEA8-1121E0A8F776}"/>
                </a:ext>
              </a:extLst>
            </p:cNvPr>
            <p:cNvSpPr txBox="1"/>
            <p:nvPr/>
          </p:nvSpPr>
          <p:spPr>
            <a:xfrm>
              <a:off x="1433644" y="3504285"/>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-1.0</a:t>
              </a:r>
            </a:p>
          </p:txBody>
        </p:sp>
        <p:sp>
          <p:nvSpPr>
            <p:cNvPr id="41" name="TextBox 40">
              <a:extLst>
                <a:ext uri="{FF2B5EF4-FFF2-40B4-BE49-F238E27FC236}">
                  <a16:creationId xmlns:a16="http://schemas.microsoft.com/office/drawing/2014/main" id="{4B830108-079E-2646-B736-05222BD79D45}"/>
                </a:ext>
              </a:extLst>
            </p:cNvPr>
            <p:cNvSpPr txBox="1"/>
            <p:nvPr/>
          </p:nvSpPr>
          <p:spPr>
            <a:xfrm>
              <a:off x="1414076" y="4299604"/>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3.0</a:t>
              </a:r>
            </a:p>
          </p:txBody>
        </p:sp>
        <p:sp>
          <p:nvSpPr>
            <p:cNvPr id="42" name="TextBox 41">
              <a:extLst>
                <a:ext uri="{FF2B5EF4-FFF2-40B4-BE49-F238E27FC236}">
                  <a16:creationId xmlns:a16="http://schemas.microsoft.com/office/drawing/2014/main" id="{B7CF9AD3-0A06-754A-AE56-A3997D60DA50}"/>
                </a:ext>
              </a:extLst>
            </p:cNvPr>
            <p:cNvSpPr txBox="1"/>
            <p:nvPr/>
          </p:nvSpPr>
          <p:spPr>
            <a:xfrm>
              <a:off x="1411242" y="4922394"/>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2.0</a:t>
              </a:r>
            </a:p>
          </p:txBody>
        </p:sp>
      </p:grpSp>
      <p:grpSp>
        <p:nvGrpSpPr>
          <p:cNvPr id="29" name="Group 28">
            <a:extLst>
              <a:ext uri="{FF2B5EF4-FFF2-40B4-BE49-F238E27FC236}">
                <a16:creationId xmlns:a16="http://schemas.microsoft.com/office/drawing/2014/main" id="{59F7EF8E-63B3-A94D-80EE-149DB399DB06}"/>
              </a:ext>
            </a:extLst>
          </p:cNvPr>
          <p:cNvGrpSpPr/>
          <p:nvPr/>
        </p:nvGrpSpPr>
        <p:grpSpPr>
          <a:xfrm>
            <a:off x="1385437" y="1699190"/>
            <a:ext cx="5253359" cy="4230444"/>
            <a:chOff x="1385437" y="1699190"/>
            <a:chExt cx="5253359" cy="4230444"/>
          </a:xfrm>
        </p:grpSpPr>
        <p:sp>
          <p:nvSpPr>
            <p:cNvPr id="12" name="TextBox 11">
              <a:extLst>
                <a:ext uri="{FF2B5EF4-FFF2-40B4-BE49-F238E27FC236}">
                  <a16:creationId xmlns:a16="http://schemas.microsoft.com/office/drawing/2014/main" id="{41ABEDD4-0E4D-5F4E-A53F-E25F1804AE35}"/>
                </a:ext>
              </a:extLst>
            </p:cNvPr>
            <p:cNvSpPr txBox="1"/>
            <p:nvPr/>
          </p:nvSpPr>
          <p:spPr>
            <a:xfrm>
              <a:off x="6056524" y="2931983"/>
              <a:ext cx="389850" cy="584775"/>
            </a:xfrm>
            <a:prstGeom prst="rect">
              <a:avLst/>
            </a:prstGeom>
            <a:noFill/>
          </p:spPr>
          <p:txBody>
            <a:bodyPr wrap="none" rtlCol="0">
              <a:spAutoFit/>
            </a:bodyPr>
            <a:lstStyle/>
            <a:p>
              <a:r>
                <a:rPr lang="en-US" sz="3200" dirty="0">
                  <a:solidFill>
                    <a:srgbClr val="00B050"/>
                  </a:solidFill>
                </a:rPr>
                <a:t>+</a:t>
              </a:r>
            </a:p>
          </p:txBody>
        </p:sp>
        <p:grpSp>
          <p:nvGrpSpPr>
            <p:cNvPr id="16" name="Group 15">
              <a:extLst>
                <a:ext uri="{FF2B5EF4-FFF2-40B4-BE49-F238E27FC236}">
                  <a16:creationId xmlns:a16="http://schemas.microsoft.com/office/drawing/2014/main" id="{6DF289DD-394B-EF42-A4B6-42B5710FC2E0}"/>
                </a:ext>
              </a:extLst>
            </p:cNvPr>
            <p:cNvGrpSpPr/>
            <p:nvPr/>
          </p:nvGrpSpPr>
          <p:grpSpPr>
            <a:xfrm>
              <a:off x="1385437" y="1699190"/>
              <a:ext cx="5253359" cy="4230444"/>
              <a:chOff x="1385437" y="1699190"/>
              <a:chExt cx="5253359" cy="4230444"/>
            </a:xfrm>
          </p:grpSpPr>
          <p:sp>
            <p:nvSpPr>
              <p:cNvPr id="7" name="Oval 6">
                <a:extLst>
                  <a:ext uri="{FF2B5EF4-FFF2-40B4-BE49-F238E27FC236}">
                    <a16:creationId xmlns:a16="http://schemas.microsoft.com/office/drawing/2014/main" id="{00E0BA7C-B549-A046-9FE8-F3EE25FA4FF4}"/>
                  </a:ext>
                </a:extLst>
              </p:cNvPr>
              <p:cNvSpPr/>
              <p:nvPr/>
            </p:nvSpPr>
            <p:spPr>
              <a:xfrm>
                <a:off x="5874708" y="2867369"/>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EA243044-9E64-C045-AC2E-088C824A738E}"/>
                  </a:ext>
                </a:extLst>
              </p:cNvPr>
              <p:cNvSpPr/>
              <p:nvPr/>
            </p:nvSpPr>
            <p:spPr>
              <a:xfrm>
                <a:off x="3180834" y="2098858"/>
                <a:ext cx="2667273" cy="954745"/>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Lst>
                <a:ahLst/>
                <a:cxnLst>
                  <a:cxn ang="0">
                    <a:pos x="connsiteX0" y="connsiteY0"/>
                  </a:cxn>
                  <a:cxn ang="0">
                    <a:pos x="connsiteX1" y="connsiteY1"/>
                  </a:cxn>
                  <a:cxn ang="0">
                    <a:pos x="connsiteX2" y="connsiteY2"/>
                  </a:cxn>
                </a:cxnLst>
                <a:rect l="l" t="t" r="r" b="b"/>
                <a:pathLst>
                  <a:path w="2780777" h="2292465">
                    <a:moveTo>
                      <a:pt x="0" y="0"/>
                    </a:moveTo>
                    <a:lnTo>
                      <a:pt x="1127342" y="12527"/>
                    </a:lnTo>
                    <a:cubicBezTo>
                      <a:pt x="1298531" y="192067"/>
                      <a:pt x="2609588" y="2112925"/>
                      <a:pt x="2780777" y="2292465"/>
                    </a:cubicBez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33E7A45-AA6E-D241-845A-74E437362DD8}"/>
                  </a:ext>
                </a:extLst>
              </p:cNvPr>
              <p:cNvSpPr/>
              <p:nvPr/>
            </p:nvSpPr>
            <p:spPr>
              <a:xfrm flipV="1">
                <a:off x="3206662" y="3488105"/>
                <a:ext cx="2717378" cy="1287187"/>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 name="connsiteX0" fmla="*/ 0 w 2833508"/>
                  <a:gd name="connsiteY0" fmla="*/ 0 h 2561249"/>
                  <a:gd name="connsiteX1" fmla="*/ 1127342 w 2833508"/>
                  <a:gd name="connsiteY1" fmla="*/ 12527 h 2561249"/>
                  <a:gd name="connsiteX2" fmla="*/ 2833508 w 2833508"/>
                  <a:gd name="connsiteY2" fmla="*/ 2561249 h 2561249"/>
                  <a:gd name="connsiteX0" fmla="*/ 0 w 2833508"/>
                  <a:gd name="connsiteY0" fmla="*/ 0 h 2830033"/>
                  <a:gd name="connsiteX1" fmla="*/ 1127342 w 2833508"/>
                  <a:gd name="connsiteY1" fmla="*/ 12527 h 2830033"/>
                  <a:gd name="connsiteX2" fmla="*/ 2833508 w 2833508"/>
                  <a:gd name="connsiteY2" fmla="*/ 2830033 h 2830033"/>
                  <a:gd name="connsiteX0" fmla="*/ 0 w 2859874"/>
                  <a:gd name="connsiteY0" fmla="*/ 0 h 3068952"/>
                  <a:gd name="connsiteX1" fmla="*/ 1127342 w 2859874"/>
                  <a:gd name="connsiteY1" fmla="*/ 12527 h 3068952"/>
                  <a:gd name="connsiteX2" fmla="*/ 2859874 w 2859874"/>
                  <a:gd name="connsiteY2" fmla="*/ 3068952 h 3068952"/>
                </a:gdLst>
                <a:ahLst/>
                <a:cxnLst>
                  <a:cxn ang="0">
                    <a:pos x="connsiteX0" y="connsiteY0"/>
                  </a:cxn>
                  <a:cxn ang="0">
                    <a:pos x="connsiteX1" y="connsiteY1"/>
                  </a:cxn>
                  <a:cxn ang="0">
                    <a:pos x="connsiteX2" y="connsiteY2"/>
                  </a:cxn>
                </a:cxnLst>
                <a:rect l="l" t="t" r="r" b="b"/>
                <a:pathLst>
                  <a:path w="2859874" h="3068952">
                    <a:moveTo>
                      <a:pt x="0" y="0"/>
                    </a:moveTo>
                    <a:lnTo>
                      <a:pt x="1127342" y="12527"/>
                    </a:lnTo>
                    <a:cubicBezTo>
                      <a:pt x="1298531" y="192067"/>
                      <a:pt x="2688685" y="2889412"/>
                      <a:pt x="2859874" y="3068952"/>
                    </a:cubicBez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2F0A13AB-03AC-1148-AF97-E7529877E150}"/>
                  </a:ext>
                </a:extLst>
              </p:cNvPr>
              <p:cNvSpPr/>
              <p:nvPr/>
            </p:nvSpPr>
            <p:spPr>
              <a:xfrm>
                <a:off x="1415440" y="3632821"/>
                <a:ext cx="4570958" cy="2230006"/>
              </a:xfrm>
              <a:custGeom>
                <a:avLst/>
                <a:gdLst>
                  <a:gd name="connsiteX0" fmla="*/ 0 w 5148197"/>
                  <a:gd name="connsiteY0" fmla="*/ 1903957 h 1903957"/>
                  <a:gd name="connsiteX1" fmla="*/ 3444657 w 5148197"/>
                  <a:gd name="connsiteY1" fmla="*/ 1841327 h 1903957"/>
                  <a:gd name="connsiteX2" fmla="*/ 5148197 w 5148197"/>
                  <a:gd name="connsiteY2" fmla="*/ 0 h 1903957"/>
                  <a:gd name="connsiteX0" fmla="*/ 0 w 5148197"/>
                  <a:gd name="connsiteY0" fmla="*/ 1903957 h 1903957"/>
                  <a:gd name="connsiteX1" fmla="*/ 3430550 w 5148197"/>
                  <a:gd name="connsiteY1" fmla="*/ 1884106 h 1903957"/>
                  <a:gd name="connsiteX2" fmla="*/ 5148197 w 5148197"/>
                  <a:gd name="connsiteY2" fmla="*/ 0 h 1903957"/>
                  <a:gd name="connsiteX0" fmla="*/ 0 w 5148197"/>
                  <a:gd name="connsiteY0" fmla="*/ 1903957 h 1903957"/>
                  <a:gd name="connsiteX1" fmla="*/ 3444657 w 5148197"/>
                  <a:gd name="connsiteY1" fmla="*/ 1894801 h 1903957"/>
                  <a:gd name="connsiteX2" fmla="*/ 5148197 w 5148197"/>
                  <a:gd name="connsiteY2" fmla="*/ 0 h 1903957"/>
                </a:gdLst>
                <a:ahLst/>
                <a:cxnLst>
                  <a:cxn ang="0">
                    <a:pos x="connsiteX0" y="connsiteY0"/>
                  </a:cxn>
                  <a:cxn ang="0">
                    <a:pos x="connsiteX1" y="connsiteY1"/>
                  </a:cxn>
                  <a:cxn ang="0">
                    <a:pos x="connsiteX2" y="connsiteY2"/>
                  </a:cxn>
                </a:cxnLst>
                <a:rect l="l" t="t" r="r" b="b"/>
                <a:pathLst>
                  <a:path w="5148197" h="1903957">
                    <a:moveTo>
                      <a:pt x="0" y="1903957"/>
                    </a:moveTo>
                    <a:lnTo>
                      <a:pt x="3444657" y="1894801"/>
                    </a:lnTo>
                    <a:cubicBezTo>
                      <a:pt x="4012504" y="1281025"/>
                      <a:pt x="4580350" y="613776"/>
                      <a:pt x="5148197" y="0"/>
                    </a:cubicBez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FDE674B-8BDC-8E45-8EC3-840EEA411E12}"/>
                  </a:ext>
                </a:extLst>
              </p:cNvPr>
              <p:cNvSpPr txBox="1"/>
              <p:nvPr/>
            </p:nvSpPr>
            <p:spPr>
              <a:xfrm>
                <a:off x="1385437" y="5560302"/>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1.0</a:t>
                </a:r>
              </a:p>
            </p:txBody>
          </p:sp>
          <p:sp>
            <p:nvSpPr>
              <p:cNvPr id="44" name="TextBox 43">
                <a:extLst>
                  <a:ext uri="{FF2B5EF4-FFF2-40B4-BE49-F238E27FC236}">
                    <a16:creationId xmlns:a16="http://schemas.microsoft.com/office/drawing/2014/main" id="{13995F9D-3C96-C94F-82E1-EEA0DB6249D7}"/>
                  </a:ext>
                </a:extLst>
              </p:cNvPr>
              <p:cNvSpPr txBox="1"/>
              <p:nvPr/>
            </p:nvSpPr>
            <p:spPr>
              <a:xfrm>
                <a:off x="3288921" y="1699190"/>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-3.0</a:t>
                </a:r>
              </a:p>
            </p:txBody>
          </p:sp>
          <p:sp>
            <p:nvSpPr>
              <p:cNvPr id="45" name="TextBox 44">
                <a:extLst>
                  <a:ext uri="{FF2B5EF4-FFF2-40B4-BE49-F238E27FC236}">
                    <a16:creationId xmlns:a16="http://schemas.microsoft.com/office/drawing/2014/main" id="{8AF626FA-2BDE-AA4B-99AF-A0AACDA5BD64}"/>
                  </a:ext>
                </a:extLst>
              </p:cNvPr>
              <p:cNvSpPr txBox="1"/>
              <p:nvPr/>
            </p:nvSpPr>
            <p:spPr>
              <a:xfrm>
                <a:off x="3371677" y="3040923"/>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2.0</a:t>
                </a:r>
              </a:p>
            </p:txBody>
          </p:sp>
          <p:cxnSp>
            <p:nvCxnSpPr>
              <p:cNvPr id="47" name="Straight Connector 46">
                <a:extLst>
                  <a:ext uri="{FF2B5EF4-FFF2-40B4-BE49-F238E27FC236}">
                    <a16:creationId xmlns:a16="http://schemas.microsoft.com/office/drawing/2014/main" id="{DAA123CA-5332-4248-A391-55F29C3907DB}"/>
                  </a:ext>
                </a:extLst>
              </p:cNvPr>
              <p:cNvCxnSpPr>
                <a:cxnSpLocks/>
                <a:stCxn id="5" idx="6"/>
              </p:cNvCxnSpPr>
              <p:nvPr/>
            </p:nvCxnSpPr>
            <p:spPr>
              <a:xfrm flipV="1">
                <a:off x="3249191" y="3387199"/>
                <a:ext cx="2638043" cy="6473"/>
              </a:xfrm>
              <a:prstGeom prst="line">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77C41D9-C52D-2944-9DEA-58BE93B8D1A1}"/>
                  </a:ext>
                </a:extLst>
              </p:cNvPr>
              <p:cNvSpPr txBox="1"/>
              <p:nvPr/>
            </p:nvSpPr>
            <p:spPr>
              <a:xfrm>
                <a:off x="3352095" y="4440886"/>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6.0</a:t>
                </a:r>
              </a:p>
            </p:txBody>
          </p:sp>
        </p:grpSp>
      </p:grpSp>
      <p:grpSp>
        <p:nvGrpSpPr>
          <p:cNvPr id="23" name="Group 22">
            <a:extLst>
              <a:ext uri="{FF2B5EF4-FFF2-40B4-BE49-F238E27FC236}">
                <a16:creationId xmlns:a16="http://schemas.microsoft.com/office/drawing/2014/main" id="{CD4B785F-61B4-3D4B-B479-BD0DF9EB5727}"/>
              </a:ext>
            </a:extLst>
          </p:cNvPr>
          <p:cNvGrpSpPr/>
          <p:nvPr/>
        </p:nvGrpSpPr>
        <p:grpSpPr>
          <a:xfrm>
            <a:off x="6609801" y="2867369"/>
            <a:ext cx="1902950" cy="764088"/>
            <a:chOff x="6609801" y="2867369"/>
            <a:chExt cx="1902950" cy="764088"/>
          </a:xfrm>
        </p:grpSpPr>
        <p:sp>
          <p:nvSpPr>
            <p:cNvPr id="8" name="Oval 7">
              <a:extLst>
                <a:ext uri="{FF2B5EF4-FFF2-40B4-BE49-F238E27FC236}">
                  <a16:creationId xmlns:a16="http://schemas.microsoft.com/office/drawing/2014/main" id="{72897E04-4E4F-494A-9AE8-B0BAB2B12771}"/>
                </a:ext>
              </a:extLst>
            </p:cNvPr>
            <p:cNvSpPr/>
            <p:nvPr/>
          </p:nvSpPr>
          <p:spPr>
            <a:xfrm>
              <a:off x="7748663" y="2867369"/>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87CE06C9-BE5F-4A42-BA15-7C78F7E8EB53}"/>
                </a:ext>
              </a:extLst>
            </p:cNvPr>
            <p:cNvSpPr/>
            <p:nvPr/>
          </p:nvSpPr>
          <p:spPr>
            <a:xfrm>
              <a:off x="7962380" y="3040636"/>
              <a:ext cx="363255" cy="375781"/>
            </a:xfrm>
            <a:custGeom>
              <a:avLst/>
              <a:gdLst>
                <a:gd name="connsiteX0" fmla="*/ 0 w 363255"/>
                <a:gd name="connsiteY0" fmla="*/ 363255 h 375781"/>
                <a:gd name="connsiteX1" fmla="*/ 237995 w 363255"/>
                <a:gd name="connsiteY1" fmla="*/ 375781 h 375781"/>
                <a:gd name="connsiteX2" fmla="*/ 363255 w 363255"/>
                <a:gd name="connsiteY2" fmla="*/ 0 h 375781"/>
              </a:gdLst>
              <a:ahLst/>
              <a:cxnLst>
                <a:cxn ang="0">
                  <a:pos x="connsiteX0" y="connsiteY0"/>
                </a:cxn>
                <a:cxn ang="0">
                  <a:pos x="connsiteX1" y="connsiteY1"/>
                </a:cxn>
                <a:cxn ang="0">
                  <a:pos x="connsiteX2" y="connsiteY2"/>
                </a:cxn>
              </a:cxnLst>
              <a:rect l="l" t="t" r="r" b="b"/>
              <a:pathLst>
                <a:path w="363255" h="375781">
                  <a:moveTo>
                    <a:pt x="0" y="363255"/>
                  </a:moveTo>
                  <a:lnTo>
                    <a:pt x="237995" y="375781"/>
                  </a:lnTo>
                  <a:lnTo>
                    <a:pt x="363255" y="0"/>
                  </a:ln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19C7940-5E32-5646-8B4D-90FB998D2670}"/>
                </a:ext>
              </a:extLst>
            </p:cNvPr>
            <p:cNvCxnSpPr>
              <a:cxnSpLocks/>
              <a:stCxn id="7" idx="6"/>
              <a:endCxn id="8" idx="2"/>
            </p:cNvCxnSpPr>
            <p:nvPr/>
          </p:nvCxnSpPr>
          <p:spPr>
            <a:xfrm>
              <a:off x="6638796" y="3249413"/>
              <a:ext cx="1109867" cy="0"/>
            </a:xfrm>
            <a:prstGeom prst="line">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30B78B3-5B61-534E-BFE0-DE203A88C947}"/>
                </a:ext>
              </a:extLst>
            </p:cNvPr>
            <p:cNvSpPr txBox="1"/>
            <p:nvPr/>
          </p:nvSpPr>
          <p:spPr>
            <a:xfrm>
              <a:off x="6609801" y="2880081"/>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6.0</a:t>
              </a:r>
            </a:p>
          </p:txBody>
        </p:sp>
      </p:grpSp>
      <p:grpSp>
        <p:nvGrpSpPr>
          <p:cNvPr id="27" name="Group 26">
            <a:extLst>
              <a:ext uri="{FF2B5EF4-FFF2-40B4-BE49-F238E27FC236}">
                <a16:creationId xmlns:a16="http://schemas.microsoft.com/office/drawing/2014/main" id="{2729A1E5-BCC6-8E4E-91AA-92DDE67CCBFD}"/>
              </a:ext>
            </a:extLst>
          </p:cNvPr>
          <p:cNvGrpSpPr/>
          <p:nvPr/>
        </p:nvGrpSpPr>
        <p:grpSpPr>
          <a:xfrm>
            <a:off x="8512751" y="2462454"/>
            <a:ext cx="3217547" cy="801360"/>
            <a:chOff x="8512751" y="2462454"/>
            <a:chExt cx="3217547" cy="801360"/>
          </a:xfrm>
        </p:grpSpPr>
        <p:cxnSp>
          <p:nvCxnSpPr>
            <p:cNvPr id="54" name="Straight Connector 53">
              <a:extLst>
                <a:ext uri="{FF2B5EF4-FFF2-40B4-BE49-F238E27FC236}">
                  <a16:creationId xmlns:a16="http://schemas.microsoft.com/office/drawing/2014/main" id="{96DA7665-ED1E-8E48-AF5F-2342DAFC444D}"/>
                </a:ext>
              </a:extLst>
            </p:cNvPr>
            <p:cNvCxnSpPr/>
            <p:nvPr/>
          </p:nvCxnSpPr>
          <p:spPr>
            <a:xfrm>
              <a:off x="8512751" y="3231621"/>
              <a:ext cx="1109867" cy="0"/>
            </a:xfrm>
            <a:prstGeom prst="line">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996F30-D1A9-7B48-8DF3-C1CA18F5CA59}"/>
                </a:ext>
              </a:extLst>
            </p:cNvPr>
            <p:cNvSpPr txBox="1"/>
            <p:nvPr/>
          </p:nvSpPr>
          <p:spPr>
            <a:xfrm>
              <a:off x="8539352" y="2894482"/>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6.0</a:t>
              </a:r>
            </a:p>
          </p:txBody>
        </p:sp>
        <p:sp>
          <p:nvSpPr>
            <p:cNvPr id="56" name="TextBox 55">
              <a:extLst>
                <a:ext uri="{FF2B5EF4-FFF2-40B4-BE49-F238E27FC236}">
                  <a16:creationId xmlns:a16="http://schemas.microsoft.com/office/drawing/2014/main" id="{977CA1C6-D5C3-5647-87EB-2927C86C9DA0}"/>
                </a:ext>
              </a:extLst>
            </p:cNvPr>
            <p:cNvSpPr txBox="1"/>
            <p:nvPr/>
          </p:nvSpPr>
          <p:spPr>
            <a:xfrm>
              <a:off x="8512751" y="2462454"/>
              <a:ext cx="3217547"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Relu</a:t>
              </a:r>
              <a:r>
                <a:rPr lang="en-US" dirty="0">
                  <a:latin typeface="Courier New" panose="02070309020205020404" pitchFamily="49" charset="0"/>
                  <a:cs typeface="Courier New" panose="02070309020205020404" pitchFamily="49" charset="0"/>
                </a:rPr>
                <a:t> activation output</a:t>
              </a:r>
            </a:p>
          </p:txBody>
        </p:sp>
      </p:grpSp>
      <p:cxnSp>
        <p:nvCxnSpPr>
          <p:cNvPr id="46" name="Straight Connector 45">
            <a:extLst>
              <a:ext uri="{FF2B5EF4-FFF2-40B4-BE49-F238E27FC236}">
                <a16:creationId xmlns:a16="http://schemas.microsoft.com/office/drawing/2014/main" id="{A664C881-A72A-124F-A9C1-110C6B9E7404}"/>
              </a:ext>
            </a:extLst>
          </p:cNvPr>
          <p:cNvCxnSpPr>
            <a:cxnSpLocks/>
          </p:cNvCxnSpPr>
          <p:nvPr/>
        </p:nvCxnSpPr>
        <p:spPr>
          <a:xfrm flipV="1">
            <a:off x="8632891" y="3504285"/>
            <a:ext cx="989727" cy="12473"/>
          </a:xfrm>
          <a:prstGeom prst="line">
            <a:avLst/>
          </a:prstGeom>
          <a:ln w="349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8EE560E-0442-E04B-9BC4-DF49863AB776}"/>
              </a:ext>
            </a:extLst>
          </p:cNvPr>
          <p:cNvSpPr txBox="1"/>
          <p:nvPr/>
        </p:nvSpPr>
        <p:spPr>
          <a:xfrm>
            <a:off x="9932098" y="3332092"/>
            <a:ext cx="826258" cy="369332"/>
          </a:xfrm>
          <a:prstGeom prst="rect">
            <a:avLst/>
          </a:prstGeom>
          <a:noFill/>
        </p:spPr>
        <p:txBody>
          <a:bodyPr wrap="square" rtlCol="0">
            <a:spAutoFit/>
          </a:bodyPr>
          <a:lstStyle/>
          <a:p>
            <a:r>
              <a:rPr lang="en-US" dirty="0">
                <a:solidFill>
                  <a:srgbClr val="FF0000"/>
                </a:solidFill>
                <a:latin typeface="Courier New" panose="02070309020205020404" pitchFamily="49" charset="0"/>
                <a:cs typeface="Courier New" panose="02070309020205020404" pitchFamily="49" charset="0"/>
              </a:rPr>
              <a:t>Loss</a:t>
            </a:r>
          </a:p>
        </p:txBody>
      </p:sp>
      <p:sp>
        <p:nvSpPr>
          <p:cNvPr id="58" name="Rectangle 57">
            <a:extLst>
              <a:ext uri="{FF2B5EF4-FFF2-40B4-BE49-F238E27FC236}">
                <a16:creationId xmlns:a16="http://schemas.microsoft.com/office/drawing/2014/main" id="{1C2448AA-5B0C-4FA8-A01F-B12D122080E4}"/>
              </a:ext>
            </a:extLst>
          </p:cNvPr>
          <p:cNvSpPr/>
          <p:nvPr/>
        </p:nvSpPr>
        <p:spPr>
          <a:xfrm>
            <a:off x="423332" y="6003466"/>
            <a:ext cx="8456161" cy="369332"/>
          </a:xfrm>
          <a:prstGeom prst="rect">
            <a:avLst/>
          </a:prstGeom>
        </p:spPr>
        <p:txBody>
          <a:bodyPr wrap="none">
            <a:spAutoFit/>
          </a:bodyPr>
          <a:lstStyle/>
          <a:p>
            <a:r>
              <a:rPr lang="en-US" dirty="0">
                <a:latin typeface="Courier New" panose="02070309020205020404" pitchFamily="49" charset="0"/>
                <a:cs typeface="Courier New" panose="02070309020205020404" pitchFamily="49" charset="0"/>
              </a:rPr>
              <a:t>output = </a:t>
            </a:r>
            <a:r>
              <a:rPr lang="en-US" dirty="0" err="1">
                <a:latin typeface="Courier New" panose="02070309020205020404" pitchFamily="49" charset="0"/>
                <a:cs typeface="Courier New" panose="02070309020205020404" pitchFamily="49" charset="0"/>
              </a:rPr>
              <a:t>ReLU</a:t>
            </a:r>
            <a:r>
              <a:rPr lang="en-US" dirty="0">
                <a:latin typeface="Courier New" panose="02070309020205020404" pitchFamily="49" charset="0"/>
                <a:cs typeface="Courier New" panose="02070309020205020404" pitchFamily="49" charset="0"/>
              </a:rPr>
              <a:t>(sum(</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(x0, w0), </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(x1, w1), </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(x2, w2), b))</a:t>
            </a:r>
          </a:p>
        </p:txBody>
      </p:sp>
      <p:sp>
        <p:nvSpPr>
          <p:cNvPr id="59" name="Rectangle 58">
            <a:extLst>
              <a:ext uri="{FF2B5EF4-FFF2-40B4-BE49-F238E27FC236}">
                <a16:creationId xmlns:a16="http://schemas.microsoft.com/office/drawing/2014/main" id="{4BB690D2-C13D-4BD1-ADD9-F518DBAB2F8C}"/>
              </a:ext>
            </a:extLst>
          </p:cNvPr>
          <p:cNvSpPr/>
          <p:nvPr/>
        </p:nvSpPr>
        <p:spPr>
          <a:xfrm>
            <a:off x="379430" y="6003115"/>
            <a:ext cx="8459042" cy="369332"/>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05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9277-F9D0-48D8-A9B1-1E7C6A76D298}"/>
              </a:ext>
            </a:extLst>
          </p:cNvPr>
          <p:cNvSpPr>
            <a:spLocks noGrp="1"/>
          </p:cNvSpPr>
          <p:nvPr>
            <p:ph type="title"/>
          </p:nvPr>
        </p:nvSpPr>
        <p:spPr/>
        <p:txBody>
          <a:bodyPr/>
          <a:lstStyle/>
          <a:p>
            <a:r>
              <a:rPr lang="en-GB" dirty="0"/>
              <a:t>Modern History of Artificial Intelligence</a:t>
            </a:r>
          </a:p>
        </p:txBody>
      </p:sp>
      <p:sp>
        <p:nvSpPr>
          <p:cNvPr id="3" name="Content Placeholder 2">
            <a:extLst>
              <a:ext uri="{FF2B5EF4-FFF2-40B4-BE49-F238E27FC236}">
                <a16:creationId xmlns:a16="http://schemas.microsoft.com/office/drawing/2014/main" id="{1B511515-E048-414B-8996-612A10A840CC}"/>
              </a:ext>
            </a:extLst>
          </p:cNvPr>
          <p:cNvSpPr>
            <a:spLocks noGrp="1"/>
          </p:cNvSpPr>
          <p:nvPr>
            <p:ph idx="1"/>
          </p:nvPr>
        </p:nvSpPr>
        <p:spPr>
          <a:xfrm>
            <a:off x="595843" y="1757928"/>
            <a:ext cx="6820957" cy="4057777"/>
          </a:xfrm>
        </p:spPr>
        <p:txBody>
          <a:bodyPr/>
          <a:lstStyle/>
          <a:p>
            <a:pPr marL="12065" marR="5080" indent="0">
              <a:spcBef>
                <a:spcPts val="100"/>
              </a:spcBef>
              <a:buNone/>
            </a:pPr>
            <a:endParaRPr lang="en-GB" dirty="0">
              <a:cs typeface="Calibri"/>
            </a:endParaRPr>
          </a:p>
          <a:p>
            <a:pPr marL="12065" marR="5080" indent="0">
              <a:spcBef>
                <a:spcPts val="100"/>
              </a:spcBef>
              <a:buNone/>
            </a:pPr>
            <a:r>
              <a:rPr lang="en-GB" dirty="0">
                <a:cs typeface="Calibri"/>
              </a:rPr>
              <a:t>A.M. </a:t>
            </a:r>
            <a:r>
              <a:rPr lang="en-GB" spc="-25" dirty="0">
                <a:cs typeface="Calibri"/>
              </a:rPr>
              <a:t>Turing </a:t>
            </a:r>
            <a:r>
              <a:rPr lang="en-GB" dirty="0">
                <a:cs typeface="Calibri"/>
              </a:rPr>
              <a:t>published </a:t>
            </a:r>
            <a:r>
              <a:rPr lang="en-GB" spc="-5" dirty="0">
                <a:cs typeface="Calibri"/>
              </a:rPr>
              <a:t>"Computing </a:t>
            </a:r>
            <a:r>
              <a:rPr lang="en-GB" dirty="0">
                <a:cs typeface="Calibri"/>
              </a:rPr>
              <a:t>Machinery and </a:t>
            </a:r>
            <a:r>
              <a:rPr lang="en-GB" spc="-10" dirty="0">
                <a:cs typeface="Calibri"/>
              </a:rPr>
              <a:t>Intelligence"  </a:t>
            </a:r>
            <a:r>
              <a:rPr lang="en-GB" spc="-5" dirty="0">
                <a:cs typeface="Calibri"/>
              </a:rPr>
              <a:t>(1950). </a:t>
            </a:r>
            <a:r>
              <a:rPr lang="en-GB" dirty="0">
                <a:cs typeface="Calibri"/>
              </a:rPr>
              <a:t>- </a:t>
            </a:r>
            <a:r>
              <a:rPr lang="en-GB" spc="-5" dirty="0">
                <a:cs typeface="Calibri"/>
              </a:rPr>
              <a:t>Introduction </a:t>
            </a:r>
            <a:r>
              <a:rPr lang="en-GB" dirty="0">
                <a:cs typeface="Calibri"/>
              </a:rPr>
              <a:t>of </a:t>
            </a:r>
            <a:r>
              <a:rPr lang="en-GB" spc="-25" dirty="0">
                <a:cs typeface="Calibri"/>
              </a:rPr>
              <a:t>Turing </a:t>
            </a:r>
            <a:r>
              <a:rPr lang="en-GB" spc="-60" dirty="0">
                <a:cs typeface="Calibri"/>
              </a:rPr>
              <a:t>Test </a:t>
            </a:r>
            <a:r>
              <a:rPr lang="en-GB" dirty="0">
                <a:cs typeface="Calibri"/>
              </a:rPr>
              <a:t>as a way of</a:t>
            </a:r>
            <a:r>
              <a:rPr lang="en-GB" spc="80" dirty="0">
                <a:cs typeface="Calibri"/>
              </a:rPr>
              <a:t> </a:t>
            </a:r>
            <a:r>
              <a:rPr lang="en-GB" spc="-5" dirty="0">
                <a:cs typeface="Calibri"/>
              </a:rPr>
              <a:t>operationalizing </a:t>
            </a:r>
            <a:r>
              <a:rPr lang="en-GB" dirty="0">
                <a:cs typeface="Calibri"/>
              </a:rPr>
              <a:t>a </a:t>
            </a:r>
            <a:r>
              <a:rPr lang="en-GB" spc="-15" dirty="0">
                <a:cs typeface="Calibri"/>
              </a:rPr>
              <a:t>test </a:t>
            </a:r>
            <a:r>
              <a:rPr lang="en-GB" dirty="0">
                <a:cs typeface="Calibri"/>
              </a:rPr>
              <a:t>of </a:t>
            </a:r>
            <a:r>
              <a:rPr lang="en-GB" spc="-10" dirty="0">
                <a:cs typeface="Calibri"/>
              </a:rPr>
              <a:t>intelligent</a:t>
            </a:r>
            <a:r>
              <a:rPr lang="en-GB" spc="-40" dirty="0">
                <a:cs typeface="Calibri"/>
              </a:rPr>
              <a:t> </a:t>
            </a:r>
            <a:r>
              <a:rPr lang="en-GB" spc="-25" dirty="0">
                <a:cs typeface="Calibri"/>
              </a:rPr>
              <a:t>behaviour.</a:t>
            </a:r>
          </a:p>
          <a:p>
            <a:pPr marL="12065" marR="5080" indent="0">
              <a:spcBef>
                <a:spcPts val="100"/>
              </a:spcBef>
              <a:buNone/>
            </a:pPr>
            <a:endParaRPr lang="en-GB" i="1" spc="-25" dirty="0">
              <a:cs typeface="Calibri"/>
            </a:endParaRPr>
          </a:p>
          <a:p>
            <a:pPr marL="12065" marR="5080" indent="0">
              <a:spcBef>
                <a:spcPts val="100"/>
              </a:spcBef>
              <a:buNone/>
            </a:pPr>
            <a:r>
              <a:rPr lang="en-GB" i="1" dirty="0"/>
              <a:t>“I believe that the attempt to make a thinking machine will help us greatly in finding out how we think ourselves.” </a:t>
            </a:r>
            <a:endParaRPr lang="en-US" i="1" dirty="0"/>
          </a:p>
          <a:p>
            <a:pPr marL="12065" marR="5080" indent="0">
              <a:spcBef>
                <a:spcPts val="100"/>
              </a:spcBef>
              <a:buNone/>
            </a:pPr>
            <a:endParaRPr lang="en-GB" dirty="0">
              <a:cs typeface="Calibri"/>
            </a:endParaRPr>
          </a:p>
          <a:p>
            <a:endParaRPr lang="en-GB" dirty="0"/>
          </a:p>
        </p:txBody>
      </p:sp>
      <p:sp>
        <p:nvSpPr>
          <p:cNvPr id="4" name="object 4">
            <a:extLst>
              <a:ext uri="{FF2B5EF4-FFF2-40B4-BE49-F238E27FC236}">
                <a16:creationId xmlns:a16="http://schemas.microsoft.com/office/drawing/2014/main" id="{65B277DD-CFEA-498B-933B-06255B53B0C9}"/>
              </a:ext>
            </a:extLst>
          </p:cNvPr>
          <p:cNvSpPr/>
          <p:nvPr/>
        </p:nvSpPr>
        <p:spPr>
          <a:xfrm>
            <a:off x="7305963" y="1783328"/>
            <a:ext cx="4045527" cy="4788651"/>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313781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1A650F1-358B-2B49-98A3-5EDF71D8EFA0}"/>
              </a:ext>
            </a:extLst>
          </p:cNvPr>
          <p:cNvSpPr/>
          <p:nvPr/>
        </p:nvSpPr>
        <p:spPr>
          <a:xfrm>
            <a:off x="7394713" y="4131698"/>
            <a:ext cx="4797287" cy="272630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8EB39-6E7C-304A-ADDE-BCDD271BF86E}"/>
              </a:ext>
            </a:extLst>
          </p:cNvPr>
          <p:cNvSpPr>
            <a:spLocks noGrp="1"/>
          </p:cNvSpPr>
          <p:nvPr>
            <p:ph type="title"/>
          </p:nvPr>
        </p:nvSpPr>
        <p:spPr/>
        <p:txBody>
          <a:bodyPr/>
          <a:lstStyle/>
          <a:p>
            <a:r>
              <a:rPr lang="en-US" dirty="0"/>
              <a:t>Computational Graph – backward pass</a:t>
            </a:r>
          </a:p>
        </p:txBody>
      </p:sp>
      <p:sp>
        <p:nvSpPr>
          <p:cNvPr id="97" name="Oval 96">
            <a:extLst>
              <a:ext uri="{FF2B5EF4-FFF2-40B4-BE49-F238E27FC236}">
                <a16:creationId xmlns:a16="http://schemas.microsoft.com/office/drawing/2014/main" id="{034DF8CE-3B61-4548-BD54-44FF103F60EB}"/>
              </a:ext>
            </a:extLst>
          </p:cNvPr>
          <p:cNvSpPr/>
          <p:nvPr/>
        </p:nvSpPr>
        <p:spPr>
          <a:xfrm>
            <a:off x="2442574" y="1640910"/>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1E6BAE5-CD9F-974A-BDFF-6DC67A514B7B}"/>
              </a:ext>
            </a:extLst>
          </p:cNvPr>
          <p:cNvSpPr/>
          <p:nvPr/>
        </p:nvSpPr>
        <p:spPr>
          <a:xfrm>
            <a:off x="2485103" y="3011628"/>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48DB4F0-AD9B-574E-9E90-1BC880D29CF4}"/>
              </a:ext>
            </a:extLst>
          </p:cNvPr>
          <p:cNvSpPr/>
          <p:nvPr/>
        </p:nvSpPr>
        <p:spPr>
          <a:xfrm>
            <a:off x="2442575" y="4409165"/>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2914E90-AE83-474F-AD1F-F70F93CC1F05}"/>
              </a:ext>
            </a:extLst>
          </p:cNvPr>
          <p:cNvSpPr/>
          <p:nvPr/>
        </p:nvSpPr>
        <p:spPr>
          <a:xfrm>
            <a:off x="5874708" y="2867369"/>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9A736B8-ADC6-1643-A62A-2A420901A7EE}"/>
              </a:ext>
            </a:extLst>
          </p:cNvPr>
          <p:cNvSpPr/>
          <p:nvPr/>
        </p:nvSpPr>
        <p:spPr>
          <a:xfrm>
            <a:off x="7748663" y="2867369"/>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C170288F-3292-6F4F-96F7-7D91943DDD6F}"/>
              </a:ext>
            </a:extLst>
          </p:cNvPr>
          <p:cNvSpPr txBox="1"/>
          <p:nvPr/>
        </p:nvSpPr>
        <p:spPr>
          <a:xfrm>
            <a:off x="2629693" y="1810715"/>
            <a:ext cx="389850" cy="584775"/>
          </a:xfrm>
          <a:prstGeom prst="rect">
            <a:avLst/>
          </a:prstGeom>
          <a:noFill/>
        </p:spPr>
        <p:txBody>
          <a:bodyPr wrap="none" rtlCol="0">
            <a:spAutoFit/>
          </a:bodyPr>
          <a:lstStyle/>
          <a:p>
            <a:r>
              <a:rPr lang="en-US" sz="3200" dirty="0"/>
              <a:t>*</a:t>
            </a:r>
          </a:p>
        </p:txBody>
      </p:sp>
      <p:sp>
        <p:nvSpPr>
          <p:cNvPr id="103" name="TextBox 102">
            <a:extLst>
              <a:ext uri="{FF2B5EF4-FFF2-40B4-BE49-F238E27FC236}">
                <a16:creationId xmlns:a16="http://schemas.microsoft.com/office/drawing/2014/main" id="{4DFFAAE0-1A07-CB4C-AAE9-ECA307BAE955}"/>
              </a:ext>
            </a:extLst>
          </p:cNvPr>
          <p:cNvSpPr txBox="1"/>
          <p:nvPr/>
        </p:nvSpPr>
        <p:spPr>
          <a:xfrm>
            <a:off x="2672222" y="3190941"/>
            <a:ext cx="389850" cy="584775"/>
          </a:xfrm>
          <a:prstGeom prst="rect">
            <a:avLst/>
          </a:prstGeom>
          <a:noFill/>
        </p:spPr>
        <p:txBody>
          <a:bodyPr wrap="none" rtlCol="0">
            <a:spAutoFit/>
          </a:bodyPr>
          <a:lstStyle/>
          <a:p>
            <a:r>
              <a:rPr lang="en-US" sz="3200" dirty="0"/>
              <a:t>*</a:t>
            </a:r>
          </a:p>
        </p:txBody>
      </p:sp>
      <p:sp>
        <p:nvSpPr>
          <p:cNvPr id="104" name="TextBox 103">
            <a:extLst>
              <a:ext uri="{FF2B5EF4-FFF2-40B4-BE49-F238E27FC236}">
                <a16:creationId xmlns:a16="http://schemas.microsoft.com/office/drawing/2014/main" id="{4C6E867B-7D23-F44A-8B07-1BF1A2CD715C}"/>
              </a:ext>
            </a:extLst>
          </p:cNvPr>
          <p:cNvSpPr txBox="1"/>
          <p:nvPr/>
        </p:nvSpPr>
        <p:spPr>
          <a:xfrm>
            <a:off x="2629694" y="4588478"/>
            <a:ext cx="389850" cy="584775"/>
          </a:xfrm>
          <a:prstGeom prst="rect">
            <a:avLst/>
          </a:prstGeom>
          <a:noFill/>
        </p:spPr>
        <p:txBody>
          <a:bodyPr wrap="none" rtlCol="0">
            <a:spAutoFit/>
          </a:bodyPr>
          <a:lstStyle/>
          <a:p>
            <a:r>
              <a:rPr lang="en-US" sz="3200" dirty="0"/>
              <a:t>*</a:t>
            </a:r>
          </a:p>
        </p:txBody>
      </p:sp>
      <p:sp>
        <p:nvSpPr>
          <p:cNvPr id="105" name="TextBox 104">
            <a:extLst>
              <a:ext uri="{FF2B5EF4-FFF2-40B4-BE49-F238E27FC236}">
                <a16:creationId xmlns:a16="http://schemas.microsoft.com/office/drawing/2014/main" id="{DDBB5F54-0913-2749-AC11-A682CBD6FD91}"/>
              </a:ext>
            </a:extLst>
          </p:cNvPr>
          <p:cNvSpPr txBox="1"/>
          <p:nvPr/>
        </p:nvSpPr>
        <p:spPr>
          <a:xfrm>
            <a:off x="6056524" y="2931983"/>
            <a:ext cx="389850" cy="584775"/>
          </a:xfrm>
          <a:prstGeom prst="rect">
            <a:avLst/>
          </a:prstGeom>
          <a:noFill/>
        </p:spPr>
        <p:txBody>
          <a:bodyPr wrap="none" rtlCol="0">
            <a:spAutoFit/>
          </a:bodyPr>
          <a:lstStyle/>
          <a:p>
            <a:r>
              <a:rPr lang="en-US" sz="3200" dirty="0">
                <a:solidFill>
                  <a:srgbClr val="00B050"/>
                </a:solidFill>
              </a:rPr>
              <a:t>+</a:t>
            </a:r>
          </a:p>
        </p:txBody>
      </p:sp>
      <p:sp>
        <p:nvSpPr>
          <p:cNvPr id="106" name="Freeform 105">
            <a:extLst>
              <a:ext uri="{FF2B5EF4-FFF2-40B4-BE49-F238E27FC236}">
                <a16:creationId xmlns:a16="http://schemas.microsoft.com/office/drawing/2014/main" id="{9CDFD59C-9282-1F47-ADEA-64C295E1B409}"/>
              </a:ext>
            </a:extLst>
          </p:cNvPr>
          <p:cNvSpPr/>
          <p:nvPr/>
        </p:nvSpPr>
        <p:spPr>
          <a:xfrm>
            <a:off x="7962380" y="3040636"/>
            <a:ext cx="363255" cy="375781"/>
          </a:xfrm>
          <a:custGeom>
            <a:avLst/>
            <a:gdLst>
              <a:gd name="connsiteX0" fmla="*/ 0 w 363255"/>
              <a:gd name="connsiteY0" fmla="*/ 363255 h 375781"/>
              <a:gd name="connsiteX1" fmla="*/ 237995 w 363255"/>
              <a:gd name="connsiteY1" fmla="*/ 375781 h 375781"/>
              <a:gd name="connsiteX2" fmla="*/ 363255 w 363255"/>
              <a:gd name="connsiteY2" fmla="*/ 0 h 375781"/>
            </a:gdLst>
            <a:ahLst/>
            <a:cxnLst>
              <a:cxn ang="0">
                <a:pos x="connsiteX0" y="connsiteY0"/>
              </a:cxn>
              <a:cxn ang="0">
                <a:pos x="connsiteX1" y="connsiteY1"/>
              </a:cxn>
              <a:cxn ang="0">
                <a:pos x="connsiteX2" y="connsiteY2"/>
              </a:cxn>
            </a:cxnLst>
            <a:rect l="l" t="t" r="r" b="b"/>
            <a:pathLst>
              <a:path w="363255" h="375781">
                <a:moveTo>
                  <a:pt x="0" y="363255"/>
                </a:moveTo>
                <a:lnTo>
                  <a:pt x="237995" y="375781"/>
                </a:lnTo>
                <a:lnTo>
                  <a:pt x="363255" y="0"/>
                </a:ln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a:extLst>
              <a:ext uri="{FF2B5EF4-FFF2-40B4-BE49-F238E27FC236}">
                <a16:creationId xmlns:a16="http://schemas.microsoft.com/office/drawing/2014/main" id="{887B22BA-A1FB-0347-92BB-CA8A51123A77}"/>
              </a:ext>
            </a:extLst>
          </p:cNvPr>
          <p:cNvSpPr/>
          <p:nvPr/>
        </p:nvSpPr>
        <p:spPr>
          <a:xfrm>
            <a:off x="1385439" y="1743205"/>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FAB65FE7-3765-D946-80BF-3B63F146F196}"/>
              </a:ext>
            </a:extLst>
          </p:cNvPr>
          <p:cNvSpPr/>
          <p:nvPr/>
        </p:nvSpPr>
        <p:spPr>
          <a:xfrm>
            <a:off x="1427967" y="3151174"/>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a:extLst>
              <a:ext uri="{FF2B5EF4-FFF2-40B4-BE49-F238E27FC236}">
                <a16:creationId xmlns:a16="http://schemas.microsoft.com/office/drawing/2014/main" id="{51C7E108-C1A7-A04F-84EF-AEFD64E9B8B6}"/>
              </a:ext>
            </a:extLst>
          </p:cNvPr>
          <p:cNvSpPr/>
          <p:nvPr/>
        </p:nvSpPr>
        <p:spPr>
          <a:xfrm>
            <a:off x="1385438" y="4586616"/>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38ABB709-E57B-E342-BDE9-70186E0170F3}"/>
              </a:ext>
            </a:extLst>
          </p:cNvPr>
          <p:cNvSpPr/>
          <p:nvPr/>
        </p:nvSpPr>
        <p:spPr>
          <a:xfrm flipV="1">
            <a:off x="1385437" y="2143433"/>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a:extLst>
              <a:ext uri="{FF2B5EF4-FFF2-40B4-BE49-F238E27FC236}">
                <a16:creationId xmlns:a16="http://schemas.microsoft.com/office/drawing/2014/main" id="{21D47FC1-A136-D74F-84CD-28962FF4960C}"/>
              </a:ext>
            </a:extLst>
          </p:cNvPr>
          <p:cNvSpPr/>
          <p:nvPr/>
        </p:nvSpPr>
        <p:spPr>
          <a:xfrm flipV="1">
            <a:off x="1427965" y="3546072"/>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a:extLst>
              <a:ext uri="{FF2B5EF4-FFF2-40B4-BE49-F238E27FC236}">
                <a16:creationId xmlns:a16="http://schemas.microsoft.com/office/drawing/2014/main" id="{D4F6DD6F-300B-EE4A-98A3-5C587E724151}"/>
              </a:ext>
            </a:extLst>
          </p:cNvPr>
          <p:cNvSpPr/>
          <p:nvPr/>
        </p:nvSpPr>
        <p:spPr>
          <a:xfrm flipV="1">
            <a:off x="1385437" y="4956462"/>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a:extLst>
              <a:ext uri="{FF2B5EF4-FFF2-40B4-BE49-F238E27FC236}">
                <a16:creationId xmlns:a16="http://schemas.microsoft.com/office/drawing/2014/main" id="{639E20FD-604F-9B45-B9FC-50B8B0FAD1E2}"/>
              </a:ext>
            </a:extLst>
          </p:cNvPr>
          <p:cNvSpPr/>
          <p:nvPr/>
        </p:nvSpPr>
        <p:spPr>
          <a:xfrm>
            <a:off x="3180834" y="2098858"/>
            <a:ext cx="2667273" cy="954745"/>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Lst>
            <a:ahLst/>
            <a:cxnLst>
              <a:cxn ang="0">
                <a:pos x="connsiteX0" y="connsiteY0"/>
              </a:cxn>
              <a:cxn ang="0">
                <a:pos x="connsiteX1" y="connsiteY1"/>
              </a:cxn>
              <a:cxn ang="0">
                <a:pos x="connsiteX2" y="connsiteY2"/>
              </a:cxn>
            </a:cxnLst>
            <a:rect l="l" t="t" r="r" b="b"/>
            <a:pathLst>
              <a:path w="2780777" h="2292465">
                <a:moveTo>
                  <a:pt x="0" y="0"/>
                </a:moveTo>
                <a:lnTo>
                  <a:pt x="1127342" y="12527"/>
                </a:lnTo>
                <a:cubicBezTo>
                  <a:pt x="1298531" y="192067"/>
                  <a:pt x="2609588" y="2112925"/>
                  <a:pt x="2780777" y="2292465"/>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a:extLst>
              <a:ext uri="{FF2B5EF4-FFF2-40B4-BE49-F238E27FC236}">
                <a16:creationId xmlns:a16="http://schemas.microsoft.com/office/drawing/2014/main" id="{5AFBE1EF-F01A-8C44-9F1E-89F68CAA0CDD}"/>
              </a:ext>
            </a:extLst>
          </p:cNvPr>
          <p:cNvSpPr/>
          <p:nvPr/>
        </p:nvSpPr>
        <p:spPr>
          <a:xfrm flipV="1">
            <a:off x="3206662" y="3488105"/>
            <a:ext cx="2717378" cy="1287187"/>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 name="connsiteX0" fmla="*/ 0 w 2833508"/>
              <a:gd name="connsiteY0" fmla="*/ 0 h 2561249"/>
              <a:gd name="connsiteX1" fmla="*/ 1127342 w 2833508"/>
              <a:gd name="connsiteY1" fmla="*/ 12527 h 2561249"/>
              <a:gd name="connsiteX2" fmla="*/ 2833508 w 2833508"/>
              <a:gd name="connsiteY2" fmla="*/ 2561249 h 2561249"/>
              <a:gd name="connsiteX0" fmla="*/ 0 w 2833508"/>
              <a:gd name="connsiteY0" fmla="*/ 0 h 2830033"/>
              <a:gd name="connsiteX1" fmla="*/ 1127342 w 2833508"/>
              <a:gd name="connsiteY1" fmla="*/ 12527 h 2830033"/>
              <a:gd name="connsiteX2" fmla="*/ 2833508 w 2833508"/>
              <a:gd name="connsiteY2" fmla="*/ 2830033 h 2830033"/>
              <a:gd name="connsiteX0" fmla="*/ 0 w 2859874"/>
              <a:gd name="connsiteY0" fmla="*/ 0 h 3068952"/>
              <a:gd name="connsiteX1" fmla="*/ 1127342 w 2859874"/>
              <a:gd name="connsiteY1" fmla="*/ 12527 h 3068952"/>
              <a:gd name="connsiteX2" fmla="*/ 2859874 w 2859874"/>
              <a:gd name="connsiteY2" fmla="*/ 3068952 h 3068952"/>
            </a:gdLst>
            <a:ahLst/>
            <a:cxnLst>
              <a:cxn ang="0">
                <a:pos x="connsiteX0" y="connsiteY0"/>
              </a:cxn>
              <a:cxn ang="0">
                <a:pos x="connsiteX1" y="connsiteY1"/>
              </a:cxn>
              <a:cxn ang="0">
                <a:pos x="connsiteX2" y="connsiteY2"/>
              </a:cxn>
            </a:cxnLst>
            <a:rect l="l" t="t" r="r" b="b"/>
            <a:pathLst>
              <a:path w="2859874" h="3068952">
                <a:moveTo>
                  <a:pt x="0" y="0"/>
                </a:moveTo>
                <a:lnTo>
                  <a:pt x="1127342" y="12527"/>
                </a:lnTo>
                <a:cubicBezTo>
                  <a:pt x="1298531" y="192067"/>
                  <a:pt x="2688685" y="2889412"/>
                  <a:pt x="2859874" y="3068952"/>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5543009B-6205-ED48-8193-319E2A1E3B78}"/>
              </a:ext>
            </a:extLst>
          </p:cNvPr>
          <p:cNvSpPr/>
          <p:nvPr/>
        </p:nvSpPr>
        <p:spPr>
          <a:xfrm>
            <a:off x="1415440" y="3632821"/>
            <a:ext cx="4570958" cy="2230006"/>
          </a:xfrm>
          <a:custGeom>
            <a:avLst/>
            <a:gdLst>
              <a:gd name="connsiteX0" fmla="*/ 0 w 5148197"/>
              <a:gd name="connsiteY0" fmla="*/ 1903957 h 1903957"/>
              <a:gd name="connsiteX1" fmla="*/ 3444657 w 5148197"/>
              <a:gd name="connsiteY1" fmla="*/ 1841327 h 1903957"/>
              <a:gd name="connsiteX2" fmla="*/ 5148197 w 5148197"/>
              <a:gd name="connsiteY2" fmla="*/ 0 h 1903957"/>
              <a:gd name="connsiteX0" fmla="*/ 0 w 5148197"/>
              <a:gd name="connsiteY0" fmla="*/ 1903957 h 1903957"/>
              <a:gd name="connsiteX1" fmla="*/ 3430550 w 5148197"/>
              <a:gd name="connsiteY1" fmla="*/ 1884106 h 1903957"/>
              <a:gd name="connsiteX2" fmla="*/ 5148197 w 5148197"/>
              <a:gd name="connsiteY2" fmla="*/ 0 h 1903957"/>
              <a:gd name="connsiteX0" fmla="*/ 0 w 5148197"/>
              <a:gd name="connsiteY0" fmla="*/ 1903957 h 1903957"/>
              <a:gd name="connsiteX1" fmla="*/ 3444657 w 5148197"/>
              <a:gd name="connsiteY1" fmla="*/ 1894801 h 1903957"/>
              <a:gd name="connsiteX2" fmla="*/ 5148197 w 5148197"/>
              <a:gd name="connsiteY2" fmla="*/ 0 h 1903957"/>
            </a:gdLst>
            <a:ahLst/>
            <a:cxnLst>
              <a:cxn ang="0">
                <a:pos x="connsiteX0" y="connsiteY0"/>
              </a:cxn>
              <a:cxn ang="0">
                <a:pos x="connsiteX1" y="connsiteY1"/>
              </a:cxn>
              <a:cxn ang="0">
                <a:pos x="connsiteX2" y="connsiteY2"/>
              </a:cxn>
            </a:cxnLst>
            <a:rect l="l" t="t" r="r" b="b"/>
            <a:pathLst>
              <a:path w="5148197" h="1903957">
                <a:moveTo>
                  <a:pt x="0" y="1903957"/>
                </a:moveTo>
                <a:lnTo>
                  <a:pt x="3444657" y="1894801"/>
                </a:lnTo>
                <a:cubicBezTo>
                  <a:pt x="4012504" y="1281025"/>
                  <a:pt x="4580350" y="613776"/>
                  <a:pt x="5148197"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CCA7272A-AF03-5E4D-B2FA-ADEB4B88DB56}"/>
              </a:ext>
            </a:extLst>
          </p:cNvPr>
          <p:cNvCxnSpPr>
            <a:stCxn id="100" idx="6"/>
            <a:endCxn id="101" idx="2"/>
          </p:cNvCxnSpPr>
          <p:nvPr/>
        </p:nvCxnSpPr>
        <p:spPr>
          <a:xfrm>
            <a:off x="6638796" y="3249413"/>
            <a:ext cx="1109867"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8167A90-E188-E044-B03B-9A01DFA8E363}"/>
              </a:ext>
            </a:extLst>
          </p:cNvPr>
          <p:cNvSpPr txBox="1"/>
          <p:nvPr/>
        </p:nvSpPr>
        <p:spPr>
          <a:xfrm>
            <a:off x="580479" y="15585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118" name="TextBox 117">
            <a:extLst>
              <a:ext uri="{FF2B5EF4-FFF2-40B4-BE49-F238E27FC236}">
                <a16:creationId xmlns:a16="http://schemas.microsoft.com/office/drawing/2014/main" id="{D771AF12-28CD-904D-A2B3-EF9B85B2126E}"/>
              </a:ext>
            </a:extLst>
          </p:cNvPr>
          <p:cNvSpPr txBox="1"/>
          <p:nvPr/>
        </p:nvSpPr>
        <p:spPr>
          <a:xfrm>
            <a:off x="580479" y="207519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w[0]</a:t>
            </a:r>
          </a:p>
        </p:txBody>
      </p:sp>
      <p:sp>
        <p:nvSpPr>
          <p:cNvPr id="119" name="TextBox 118">
            <a:extLst>
              <a:ext uri="{FF2B5EF4-FFF2-40B4-BE49-F238E27FC236}">
                <a16:creationId xmlns:a16="http://schemas.microsoft.com/office/drawing/2014/main" id="{97EDCEF3-D731-0844-989B-42A84B0F8F28}"/>
              </a:ext>
            </a:extLst>
          </p:cNvPr>
          <p:cNvSpPr txBox="1"/>
          <p:nvPr/>
        </p:nvSpPr>
        <p:spPr>
          <a:xfrm>
            <a:off x="593005" y="292118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120" name="TextBox 119">
            <a:extLst>
              <a:ext uri="{FF2B5EF4-FFF2-40B4-BE49-F238E27FC236}">
                <a16:creationId xmlns:a16="http://schemas.microsoft.com/office/drawing/2014/main" id="{BE61364D-51C1-7C43-86F6-ECE2564A8E30}"/>
              </a:ext>
            </a:extLst>
          </p:cNvPr>
          <p:cNvSpPr txBox="1"/>
          <p:nvPr/>
        </p:nvSpPr>
        <p:spPr>
          <a:xfrm>
            <a:off x="593005" y="3518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w[1]</a:t>
            </a:r>
          </a:p>
        </p:txBody>
      </p:sp>
      <p:sp>
        <p:nvSpPr>
          <p:cNvPr id="121" name="TextBox 120">
            <a:extLst>
              <a:ext uri="{FF2B5EF4-FFF2-40B4-BE49-F238E27FC236}">
                <a16:creationId xmlns:a16="http://schemas.microsoft.com/office/drawing/2014/main" id="{B0A32CFE-7806-4A43-9C17-C9C2F890F525}"/>
              </a:ext>
            </a:extLst>
          </p:cNvPr>
          <p:cNvSpPr txBox="1"/>
          <p:nvPr/>
        </p:nvSpPr>
        <p:spPr>
          <a:xfrm>
            <a:off x="580479" y="44013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122" name="TextBox 121">
            <a:extLst>
              <a:ext uri="{FF2B5EF4-FFF2-40B4-BE49-F238E27FC236}">
                <a16:creationId xmlns:a16="http://schemas.microsoft.com/office/drawing/2014/main" id="{3B833A26-4069-F143-BF1D-5C550BDEB429}"/>
              </a:ext>
            </a:extLst>
          </p:cNvPr>
          <p:cNvSpPr txBox="1"/>
          <p:nvPr/>
        </p:nvSpPr>
        <p:spPr>
          <a:xfrm>
            <a:off x="580479" y="504506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w[2]</a:t>
            </a:r>
          </a:p>
        </p:txBody>
      </p:sp>
      <p:sp>
        <p:nvSpPr>
          <p:cNvPr id="123" name="TextBox 122">
            <a:extLst>
              <a:ext uri="{FF2B5EF4-FFF2-40B4-BE49-F238E27FC236}">
                <a16:creationId xmlns:a16="http://schemas.microsoft.com/office/drawing/2014/main" id="{02E779B2-468E-214C-BA96-696E9FE963BD}"/>
              </a:ext>
            </a:extLst>
          </p:cNvPr>
          <p:cNvSpPr txBox="1"/>
          <p:nvPr/>
        </p:nvSpPr>
        <p:spPr>
          <a:xfrm>
            <a:off x="799792" y="5678161"/>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
        <p:nvSpPr>
          <p:cNvPr id="124" name="TextBox 123">
            <a:extLst>
              <a:ext uri="{FF2B5EF4-FFF2-40B4-BE49-F238E27FC236}">
                <a16:creationId xmlns:a16="http://schemas.microsoft.com/office/drawing/2014/main" id="{660DDECD-E4FC-654A-AA53-A41BC9825BA1}"/>
              </a:ext>
            </a:extLst>
          </p:cNvPr>
          <p:cNvSpPr txBox="1"/>
          <p:nvPr/>
        </p:nvSpPr>
        <p:spPr>
          <a:xfrm>
            <a:off x="1415439" y="1394340"/>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1.0</a:t>
            </a:r>
          </a:p>
        </p:txBody>
      </p:sp>
      <p:sp>
        <p:nvSpPr>
          <p:cNvPr id="125" name="TextBox 124">
            <a:extLst>
              <a:ext uri="{FF2B5EF4-FFF2-40B4-BE49-F238E27FC236}">
                <a16:creationId xmlns:a16="http://schemas.microsoft.com/office/drawing/2014/main" id="{CC4C67FE-3FE9-A540-AE87-170906B47ED7}"/>
              </a:ext>
            </a:extLst>
          </p:cNvPr>
          <p:cNvSpPr txBox="1"/>
          <p:nvPr/>
        </p:nvSpPr>
        <p:spPr>
          <a:xfrm>
            <a:off x="1414076" y="2110636"/>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-3.0</a:t>
            </a:r>
          </a:p>
        </p:txBody>
      </p:sp>
      <p:sp>
        <p:nvSpPr>
          <p:cNvPr id="126" name="TextBox 125">
            <a:extLst>
              <a:ext uri="{FF2B5EF4-FFF2-40B4-BE49-F238E27FC236}">
                <a16:creationId xmlns:a16="http://schemas.microsoft.com/office/drawing/2014/main" id="{B974D3DB-49F4-7547-B40A-83E14D5245FF}"/>
              </a:ext>
            </a:extLst>
          </p:cNvPr>
          <p:cNvSpPr txBox="1"/>
          <p:nvPr/>
        </p:nvSpPr>
        <p:spPr>
          <a:xfrm>
            <a:off x="1433643" y="2838613"/>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-2.0</a:t>
            </a:r>
          </a:p>
        </p:txBody>
      </p:sp>
      <p:sp>
        <p:nvSpPr>
          <p:cNvPr id="127" name="TextBox 126">
            <a:extLst>
              <a:ext uri="{FF2B5EF4-FFF2-40B4-BE49-F238E27FC236}">
                <a16:creationId xmlns:a16="http://schemas.microsoft.com/office/drawing/2014/main" id="{A9C76C49-71C9-754F-989F-52F2F8B4EDBF}"/>
              </a:ext>
            </a:extLst>
          </p:cNvPr>
          <p:cNvSpPr txBox="1"/>
          <p:nvPr/>
        </p:nvSpPr>
        <p:spPr>
          <a:xfrm>
            <a:off x="1433644" y="3504285"/>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-1.0</a:t>
            </a:r>
          </a:p>
        </p:txBody>
      </p:sp>
      <p:sp>
        <p:nvSpPr>
          <p:cNvPr id="128" name="TextBox 127">
            <a:extLst>
              <a:ext uri="{FF2B5EF4-FFF2-40B4-BE49-F238E27FC236}">
                <a16:creationId xmlns:a16="http://schemas.microsoft.com/office/drawing/2014/main" id="{B9BB595C-9284-8843-A32D-697E5A850F46}"/>
              </a:ext>
            </a:extLst>
          </p:cNvPr>
          <p:cNvSpPr txBox="1"/>
          <p:nvPr/>
        </p:nvSpPr>
        <p:spPr>
          <a:xfrm>
            <a:off x="1414076" y="4299604"/>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3.0</a:t>
            </a:r>
          </a:p>
        </p:txBody>
      </p:sp>
      <p:sp>
        <p:nvSpPr>
          <p:cNvPr id="129" name="TextBox 128">
            <a:extLst>
              <a:ext uri="{FF2B5EF4-FFF2-40B4-BE49-F238E27FC236}">
                <a16:creationId xmlns:a16="http://schemas.microsoft.com/office/drawing/2014/main" id="{A29F0804-D453-1A4C-B902-38C2FC557C1A}"/>
              </a:ext>
            </a:extLst>
          </p:cNvPr>
          <p:cNvSpPr txBox="1"/>
          <p:nvPr/>
        </p:nvSpPr>
        <p:spPr>
          <a:xfrm>
            <a:off x="1411242" y="4922394"/>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2.0</a:t>
            </a:r>
          </a:p>
        </p:txBody>
      </p:sp>
      <p:sp>
        <p:nvSpPr>
          <p:cNvPr id="130" name="TextBox 129">
            <a:extLst>
              <a:ext uri="{FF2B5EF4-FFF2-40B4-BE49-F238E27FC236}">
                <a16:creationId xmlns:a16="http://schemas.microsoft.com/office/drawing/2014/main" id="{F82D2BFF-843A-CC4C-9D9D-FABEFDD35B37}"/>
              </a:ext>
            </a:extLst>
          </p:cNvPr>
          <p:cNvSpPr txBox="1"/>
          <p:nvPr/>
        </p:nvSpPr>
        <p:spPr>
          <a:xfrm>
            <a:off x="1385437" y="5560302"/>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1.0</a:t>
            </a:r>
          </a:p>
        </p:txBody>
      </p:sp>
      <p:sp>
        <p:nvSpPr>
          <p:cNvPr id="131" name="TextBox 130">
            <a:extLst>
              <a:ext uri="{FF2B5EF4-FFF2-40B4-BE49-F238E27FC236}">
                <a16:creationId xmlns:a16="http://schemas.microsoft.com/office/drawing/2014/main" id="{B0AB959B-EFC2-6C46-A757-AFE550F7D1CA}"/>
              </a:ext>
            </a:extLst>
          </p:cNvPr>
          <p:cNvSpPr txBox="1"/>
          <p:nvPr/>
        </p:nvSpPr>
        <p:spPr>
          <a:xfrm>
            <a:off x="3288921" y="1699190"/>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-3.0</a:t>
            </a:r>
          </a:p>
        </p:txBody>
      </p:sp>
      <p:sp>
        <p:nvSpPr>
          <p:cNvPr id="132" name="TextBox 131">
            <a:extLst>
              <a:ext uri="{FF2B5EF4-FFF2-40B4-BE49-F238E27FC236}">
                <a16:creationId xmlns:a16="http://schemas.microsoft.com/office/drawing/2014/main" id="{8B11CD4E-921E-4249-B3CC-A4328F11795D}"/>
              </a:ext>
            </a:extLst>
          </p:cNvPr>
          <p:cNvSpPr txBox="1"/>
          <p:nvPr/>
        </p:nvSpPr>
        <p:spPr>
          <a:xfrm>
            <a:off x="3371677" y="3040923"/>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2.0</a:t>
            </a:r>
          </a:p>
        </p:txBody>
      </p:sp>
      <p:cxnSp>
        <p:nvCxnSpPr>
          <p:cNvPr id="133" name="Straight Connector 132">
            <a:extLst>
              <a:ext uri="{FF2B5EF4-FFF2-40B4-BE49-F238E27FC236}">
                <a16:creationId xmlns:a16="http://schemas.microsoft.com/office/drawing/2014/main" id="{D8410153-B0C6-4640-8F10-7E8A8C989F92}"/>
              </a:ext>
            </a:extLst>
          </p:cNvPr>
          <p:cNvCxnSpPr>
            <a:cxnSpLocks/>
            <a:stCxn id="98" idx="6"/>
          </p:cNvCxnSpPr>
          <p:nvPr/>
        </p:nvCxnSpPr>
        <p:spPr>
          <a:xfrm flipV="1">
            <a:off x="3249191" y="3387199"/>
            <a:ext cx="2638043" cy="6473"/>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20DB8C3B-A2D0-D749-8B78-569B098FFA54}"/>
              </a:ext>
            </a:extLst>
          </p:cNvPr>
          <p:cNvSpPr txBox="1"/>
          <p:nvPr/>
        </p:nvSpPr>
        <p:spPr>
          <a:xfrm>
            <a:off x="3352095" y="4440886"/>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6.0</a:t>
            </a:r>
          </a:p>
        </p:txBody>
      </p:sp>
      <p:sp>
        <p:nvSpPr>
          <p:cNvPr id="135" name="TextBox 134">
            <a:extLst>
              <a:ext uri="{FF2B5EF4-FFF2-40B4-BE49-F238E27FC236}">
                <a16:creationId xmlns:a16="http://schemas.microsoft.com/office/drawing/2014/main" id="{1FEB79BC-CD57-EE4E-9F81-3D78EC377127}"/>
              </a:ext>
            </a:extLst>
          </p:cNvPr>
          <p:cNvSpPr txBox="1"/>
          <p:nvPr/>
        </p:nvSpPr>
        <p:spPr>
          <a:xfrm>
            <a:off x="6609801" y="2880081"/>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6.0</a:t>
            </a:r>
          </a:p>
        </p:txBody>
      </p:sp>
      <p:cxnSp>
        <p:nvCxnSpPr>
          <p:cNvPr id="136" name="Straight Connector 135">
            <a:extLst>
              <a:ext uri="{FF2B5EF4-FFF2-40B4-BE49-F238E27FC236}">
                <a16:creationId xmlns:a16="http://schemas.microsoft.com/office/drawing/2014/main" id="{306D3483-33AC-B94E-BC16-72F4196A3D05}"/>
              </a:ext>
            </a:extLst>
          </p:cNvPr>
          <p:cNvCxnSpPr/>
          <p:nvPr/>
        </p:nvCxnSpPr>
        <p:spPr>
          <a:xfrm>
            <a:off x="8512751" y="3231621"/>
            <a:ext cx="1109867"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DBD9C747-1551-8E41-AA8F-960438873674}"/>
              </a:ext>
            </a:extLst>
          </p:cNvPr>
          <p:cNvSpPr txBox="1"/>
          <p:nvPr/>
        </p:nvSpPr>
        <p:spPr>
          <a:xfrm>
            <a:off x="8539352" y="2894482"/>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6.0</a:t>
            </a:r>
          </a:p>
        </p:txBody>
      </p:sp>
      <p:sp>
        <p:nvSpPr>
          <p:cNvPr id="138" name="TextBox 137">
            <a:extLst>
              <a:ext uri="{FF2B5EF4-FFF2-40B4-BE49-F238E27FC236}">
                <a16:creationId xmlns:a16="http://schemas.microsoft.com/office/drawing/2014/main" id="{5936CBCF-790D-A940-9295-4F53071CAC64}"/>
              </a:ext>
            </a:extLst>
          </p:cNvPr>
          <p:cNvSpPr txBox="1"/>
          <p:nvPr/>
        </p:nvSpPr>
        <p:spPr>
          <a:xfrm>
            <a:off x="8512751" y="2462454"/>
            <a:ext cx="3217547"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Relu</a:t>
            </a:r>
            <a:r>
              <a:rPr lang="en-US" dirty="0">
                <a:latin typeface="Courier New" panose="02070309020205020404" pitchFamily="49" charset="0"/>
                <a:cs typeface="Courier New" panose="02070309020205020404" pitchFamily="49" charset="0"/>
              </a:rPr>
              <a:t> activation output</a:t>
            </a:r>
          </a:p>
        </p:txBody>
      </p:sp>
      <p:grpSp>
        <p:nvGrpSpPr>
          <p:cNvPr id="3" name="Group 2">
            <a:extLst>
              <a:ext uri="{FF2B5EF4-FFF2-40B4-BE49-F238E27FC236}">
                <a16:creationId xmlns:a16="http://schemas.microsoft.com/office/drawing/2014/main" id="{08FD4C35-69C2-024A-8604-7F00134F4A3D}"/>
              </a:ext>
            </a:extLst>
          </p:cNvPr>
          <p:cNvGrpSpPr/>
          <p:nvPr/>
        </p:nvGrpSpPr>
        <p:grpSpPr>
          <a:xfrm>
            <a:off x="8549557" y="3359289"/>
            <a:ext cx="1142969" cy="371449"/>
            <a:chOff x="8549557" y="3359289"/>
            <a:chExt cx="1142969" cy="371449"/>
          </a:xfrm>
        </p:grpSpPr>
        <p:sp>
          <p:nvSpPr>
            <p:cNvPr id="139" name="TextBox 138">
              <a:extLst>
                <a:ext uri="{FF2B5EF4-FFF2-40B4-BE49-F238E27FC236}">
                  <a16:creationId xmlns:a16="http://schemas.microsoft.com/office/drawing/2014/main" id="{3292D6C6-8443-DF40-ADB7-E49317A104EC}"/>
                </a:ext>
              </a:extLst>
            </p:cNvPr>
            <p:cNvSpPr txBox="1"/>
            <p:nvPr/>
          </p:nvSpPr>
          <p:spPr>
            <a:xfrm>
              <a:off x="8549557" y="3361406"/>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cxnSp>
          <p:nvCxnSpPr>
            <p:cNvPr id="59" name="Straight Connector 58">
              <a:extLst>
                <a:ext uri="{FF2B5EF4-FFF2-40B4-BE49-F238E27FC236}">
                  <a16:creationId xmlns:a16="http://schemas.microsoft.com/office/drawing/2014/main" id="{3DF5DAE8-4C34-9440-9D0C-D6B12FF36EF9}"/>
                </a:ext>
              </a:extLst>
            </p:cNvPr>
            <p:cNvCxnSpPr/>
            <p:nvPr/>
          </p:nvCxnSpPr>
          <p:spPr>
            <a:xfrm>
              <a:off x="8582659" y="3359289"/>
              <a:ext cx="1109867" cy="0"/>
            </a:xfrm>
            <a:prstGeom prst="line">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882E71C-9251-924A-8717-4588031FBC11}"/>
              </a:ext>
            </a:extLst>
          </p:cNvPr>
          <p:cNvGrpSpPr/>
          <p:nvPr/>
        </p:nvGrpSpPr>
        <p:grpSpPr>
          <a:xfrm>
            <a:off x="6638557" y="3374601"/>
            <a:ext cx="1111591" cy="418652"/>
            <a:chOff x="6638557" y="3374601"/>
            <a:chExt cx="1111591" cy="418652"/>
          </a:xfrm>
        </p:grpSpPr>
        <p:sp>
          <p:nvSpPr>
            <p:cNvPr id="140" name="TextBox 139">
              <a:extLst>
                <a:ext uri="{FF2B5EF4-FFF2-40B4-BE49-F238E27FC236}">
                  <a16:creationId xmlns:a16="http://schemas.microsoft.com/office/drawing/2014/main" id="{18308D3C-C9CD-0840-949C-2D70F7570B95}"/>
                </a:ext>
              </a:extLst>
            </p:cNvPr>
            <p:cNvSpPr txBox="1"/>
            <p:nvPr/>
          </p:nvSpPr>
          <p:spPr>
            <a:xfrm>
              <a:off x="6638557" y="3423921"/>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cxnSp>
          <p:nvCxnSpPr>
            <p:cNvPr id="60" name="Straight Connector 59">
              <a:extLst>
                <a:ext uri="{FF2B5EF4-FFF2-40B4-BE49-F238E27FC236}">
                  <a16:creationId xmlns:a16="http://schemas.microsoft.com/office/drawing/2014/main" id="{7FEE1758-4543-E241-8797-22B8A357B270}"/>
                </a:ext>
              </a:extLst>
            </p:cNvPr>
            <p:cNvCxnSpPr/>
            <p:nvPr/>
          </p:nvCxnSpPr>
          <p:spPr>
            <a:xfrm>
              <a:off x="6640281" y="3374601"/>
              <a:ext cx="1109867" cy="0"/>
            </a:xfrm>
            <a:prstGeom prst="line">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F74C1C24-4AAF-5E4A-81EB-E34EE8F43019}"/>
              </a:ext>
            </a:extLst>
          </p:cNvPr>
          <p:cNvGrpSpPr/>
          <p:nvPr/>
        </p:nvGrpSpPr>
        <p:grpSpPr>
          <a:xfrm>
            <a:off x="3189794" y="2162099"/>
            <a:ext cx="2667273" cy="980395"/>
            <a:chOff x="3189794" y="2162099"/>
            <a:chExt cx="2667273" cy="980395"/>
          </a:xfrm>
        </p:grpSpPr>
        <p:sp>
          <p:nvSpPr>
            <p:cNvPr id="144" name="TextBox 143">
              <a:extLst>
                <a:ext uri="{FF2B5EF4-FFF2-40B4-BE49-F238E27FC236}">
                  <a16:creationId xmlns:a16="http://schemas.microsoft.com/office/drawing/2014/main" id="{0F61B5CE-0B5C-224D-ADE4-161D1C58B41C}"/>
                </a:ext>
              </a:extLst>
            </p:cNvPr>
            <p:cNvSpPr txBox="1"/>
            <p:nvPr/>
          </p:nvSpPr>
          <p:spPr>
            <a:xfrm>
              <a:off x="3401798" y="2162099"/>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sp>
          <p:nvSpPr>
            <p:cNvPr id="61" name="Freeform 60">
              <a:extLst>
                <a:ext uri="{FF2B5EF4-FFF2-40B4-BE49-F238E27FC236}">
                  <a16:creationId xmlns:a16="http://schemas.microsoft.com/office/drawing/2014/main" id="{E7041271-2B14-3642-9DE7-BC95DA5E0F83}"/>
                </a:ext>
              </a:extLst>
            </p:cNvPr>
            <p:cNvSpPr/>
            <p:nvPr/>
          </p:nvSpPr>
          <p:spPr>
            <a:xfrm>
              <a:off x="3189794" y="2187749"/>
              <a:ext cx="2667273" cy="954745"/>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Lst>
              <a:ahLst/>
              <a:cxnLst>
                <a:cxn ang="0">
                  <a:pos x="connsiteX0" y="connsiteY0"/>
                </a:cxn>
                <a:cxn ang="0">
                  <a:pos x="connsiteX1" y="connsiteY1"/>
                </a:cxn>
                <a:cxn ang="0">
                  <a:pos x="connsiteX2" y="connsiteY2"/>
                </a:cxn>
              </a:cxnLst>
              <a:rect l="l" t="t" r="r" b="b"/>
              <a:pathLst>
                <a:path w="2780777" h="2292465">
                  <a:moveTo>
                    <a:pt x="0" y="0"/>
                  </a:moveTo>
                  <a:lnTo>
                    <a:pt x="1127342" y="12527"/>
                  </a:lnTo>
                  <a:cubicBezTo>
                    <a:pt x="1298531" y="192067"/>
                    <a:pt x="2609588" y="2112925"/>
                    <a:pt x="2780777" y="2292465"/>
                  </a:cubicBez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214B3CA7-453E-314B-B685-A3AC843528B3}"/>
              </a:ext>
            </a:extLst>
          </p:cNvPr>
          <p:cNvGrpSpPr/>
          <p:nvPr/>
        </p:nvGrpSpPr>
        <p:grpSpPr>
          <a:xfrm>
            <a:off x="3227927" y="3589400"/>
            <a:ext cx="2717378" cy="1620394"/>
            <a:chOff x="3227927" y="3589400"/>
            <a:chExt cx="2717378" cy="1620394"/>
          </a:xfrm>
        </p:grpSpPr>
        <p:sp>
          <p:nvSpPr>
            <p:cNvPr id="142" name="TextBox 141">
              <a:extLst>
                <a:ext uri="{FF2B5EF4-FFF2-40B4-BE49-F238E27FC236}">
                  <a16:creationId xmlns:a16="http://schemas.microsoft.com/office/drawing/2014/main" id="{A0C86967-3251-0E42-BE88-913C7FC35F41}"/>
                </a:ext>
              </a:extLst>
            </p:cNvPr>
            <p:cNvSpPr txBox="1"/>
            <p:nvPr/>
          </p:nvSpPr>
          <p:spPr>
            <a:xfrm>
              <a:off x="3337800" y="4840462"/>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sp>
          <p:nvSpPr>
            <p:cNvPr id="62" name="Freeform 61">
              <a:extLst>
                <a:ext uri="{FF2B5EF4-FFF2-40B4-BE49-F238E27FC236}">
                  <a16:creationId xmlns:a16="http://schemas.microsoft.com/office/drawing/2014/main" id="{7A0DA016-D1E7-2447-B5D1-A8602CA12BBE}"/>
                </a:ext>
              </a:extLst>
            </p:cNvPr>
            <p:cNvSpPr/>
            <p:nvPr/>
          </p:nvSpPr>
          <p:spPr>
            <a:xfrm flipV="1">
              <a:off x="3227927" y="3589400"/>
              <a:ext cx="2717378" cy="1287187"/>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 name="connsiteX0" fmla="*/ 0 w 2833508"/>
                <a:gd name="connsiteY0" fmla="*/ 0 h 2561249"/>
                <a:gd name="connsiteX1" fmla="*/ 1127342 w 2833508"/>
                <a:gd name="connsiteY1" fmla="*/ 12527 h 2561249"/>
                <a:gd name="connsiteX2" fmla="*/ 2833508 w 2833508"/>
                <a:gd name="connsiteY2" fmla="*/ 2561249 h 2561249"/>
                <a:gd name="connsiteX0" fmla="*/ 0 w 2833508"/>
                <a:gd name="connsiteY0" fmla="*/ 0 h 2830033"/>
                <a:gd name="connsiteX1" fmla="*/ 1127342 w 2833508"/>
                <a:gd name="connsiteY1" fmla="*/ 12527 h 2830033"/>
                <a:gd name="connsiteX2" fmla="*/ 2833508 w 2833508"/>
                <a:gd name="connsiteY2" fmla="*/ 2830033 h 2830033"/>
                <a:gd name="connsiteX0" fmla="*/ 0 w 2859874"/>
                <a:gd name="connsiteY0" fmla="*/ 0 h 3068952"/>
                <a:gd name="connsiteX1" fmla="*/ 1127342 w 2859874"/>
                <a:gd name="connsiteY1" fmla="*/ 12527 h 3068952"/>
                <a:gd name="connsiteX2" fmla="*/ 2859874 w 2859874"/>
                <a:gd name="connsiteY2" fmla="*/ 3068952 h 3068952"/>
              </a:gdLst>
              <a:ahLst/>
              <a:cxnLst>
                <a:cxn ang="0">
                  <a:pos x="connsiteX0" y="connsiteY0"/>
                </a:cxn>
                <a:cxn ang="0">
                  <a:pos x="connsiteX1" y="connsiteY1"/>
                </a:cxn>
                <a:cxn ang="0">
                  <a:pos x="connsiteX2" y="connsiteY2"/>
                </a:cxn>
              </a:cxnLst>
              <a:rect l="l" t="t" r="r" b="b"/>
              <a:pathLst>
                <a:path w="2859874" h="3068952">
                  <a:moveTo>
                    <a:pt x="0" y="0"/>
                  </a:moveTo>
                  <a:lnTo>
                    <a:pt x="1127342" y="12527"/>
                  </a:lnTo>
                  <a:cubicBezTo>
                    <a:pt x="1298531" y="192067"/>
                    <a:pt x="2688685" y="2889412"/>
                    <a:pt x="2859874" y="3068952"/>
                  </a:cubicBez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321AC55-74AB-DB48-BA09-D5CC38C3E583}"/>
              </a:ext>
            </a:extLst>
          </p:cNvPr>
          <p:cNvGrpSpPr/>
          <p:nvPr/>
        </p:nvGrpSpPr>
        <p:grpSpPr>
          <a:xfrm>
            <a:off x="1343290" y="3711673"/>
            <a:ext cx="4679914" cy="2587040"/>
            <a:chOff x="1343290" y="3711673"/>
            <a:chExt cx="4679914" cy="2587040"/>
          </a:xfrm>
        </p:grpSpPr>
        <p:sp>
          <p:nvSpPr>
            <p:cNvPr id="141" name="TextBox 140">
              <a:extLst>
                <a:ext uri="{FF2B5EF4-FFF2-40B4-BE49-F238E27FC236}">
                  <a16:creationId xmlns:a16="http://schemas.microsoft.com/office/drawing/2014/main" id="{0DB7358E-EC70-8640-8A43-2C86054305D4}"/>
                </a:ext>
              </a:extLst>
            </p:cNvPr>
            <p:cNvSpPr txBox="1"/>
            <p:nvPr/>
          </p:nvSpPr>
          <p:spPr>
            <a:xfrm>
              <a:off x="1343290" y="5929381"/>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sp>
          <p:nvSpPr>
            <p:cNvPr id="63" name="Freeform 62">
              <a:extLst>
                <a:ext uri="{FF2B5EF4-FFF2-40B4-BE49-F238E27FC236}">
                  <a16:creationId xmlns:a16="http://schemas.microsoft.com/office/drawing/2014/main" id="{8E456EAF-1C74-E544-93BE-93641B283048}"/>
                </a:ext>
              </a:extLst>
            </p:cNvPr>
            <p:cNvSpPr/>
            <p:nvPr/>
          </p:nvSpPr>
          <p:spPr>
            <a:xfrm>
              <a:off x="1452246" y="3711673"/>
              <a:ext cx="4570958" cy="2230006"/>
            </a:xfrm>
            <a:custGeom>
              <a:avLst/>
              <a:gdLst>
                <a:gd name="connsiteX0" fmla="*/ 0 w 5148197"/>
                <a:gd name="connsiteY0" fmla="*/ 1903957 h 1903957"/>
                <a:gd name="connsiteX1" fmla="*/ 3444657 w 5148197"/>
                <a:gd name="connsiteY1" fmla="*/ 1841327 h 1903957"/>
                <a:gd name="connsiteX2" fmla="*/ 5148197 w 5148197"/>
                <a:gd name="connsiteY2" fmla="*/ 0 h 1903957"/>
                <a:gd name="connsiteX0" fmla="*/ 0 w 5148197"/>
                <a:gd name="connsiteY0" fmla="*/ 1903957 h 1903957"/>
                <a:gd name="connsiteX1" fmla="*/ 3430550 w 5148197"/>
                <a:gd name="connsiteY1" fmla="*/ 1884106 h 1903957"/>
                <a:gd name="connsiteX2" fmla="*/ 5148197 w 5148197"/>
                <a:gd name="connsiteY2" fmla="*/ 0 h 1903957"/>
                <a:gd name="connsiteX0" fmla="*/ 0 w 5148197"/>
                <a:gd name="connsiteY0" fmla="*/ 1903957 h 1903957"/>
                <a:gd name="connsiteX1" fmla="*/ 3444657 w 5148197"/>
                <a:gd name="connsiteY1" fmla="*/ 1894801 h 1903957"/>
                <a:gd name="connsiteX2" fmla="*/ 5148197 w 5148197"/>
                <a:gd name="connsiteY2" fmla="*/ 0 h 1903957"/>
              </a:gdLst>
              <a:ahLst/>
              <a:cxnLst>
                <a:cxn ang="0">
                  <a:pos x="connsiteX0" y="connsiteY0"/>
                </a:cxn>
                <a:cxn ang="0">
                  <a:pos x="connsiteX1" y="connsiteY1"/>
                </a:cxn>
                <a:cxn ang="0">
                  <a:pos x="connsiteX2" y="connsiteY2"/>
                </a:cxn>
              </a:cxnLst>
              <a:rect l="l" t="t" r="r" b="b"/>
              <a:pathLst>
                <a:path w="5148197" h="1903957">
                  <a:moveTo>
                    <a:pt x="0" y="1903957"/>
                  </a:moveTo>
                  <a:lnTo>
                    <a:pt x="3444657" y="1894801"/>
                  </a:lnTo>
                  <a:cubicBezTo>
                    <a:pt x="4012504" y="1281025"/>
                    <a:pt x="4580350" y="613776"/>
                    <a:pt x="5148197" y="0"/>
                  </a:cubicBez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FA6D945-86A5-8B4B-BEE5-C0AB746EA40C}"/>
              </a:ext>
            </a:extLst>
          </p:cNvPr>
          <p:cNvGrpSpPr/>
          <p:nvPr/>
        </p:nvGrpSpPr>
        <p:grpSpPr>
          <a:xfrm>
            <a:off x="3280476" y="3447473"/>
            <a:ext cx="2638043" cy="369332"/>
            <a:chOff x="3280476" y="3447473"/>
            <a:chExt cx="2638043" cy="369332"/>
          </a:xfrm>
        </p:grpSpPr>
        <p:sp>
          <p:nvSpPr>
            <p:cNvPr id="143" name="TextBox 142">
              <a:extLst>
                <a:ext uri="{FF2B5EF4-FFF2-40B4-BE49-F238E27FC236}">
                  <a16:creationId xmlns:a16="http://schemas.microsoft.com/office/drawing/2014/main" id="{4E044CA9-562D-D74B-8880-B8D43D04CC7E}"/>
                </a:ext>
              </a:extLst>
            </p:cNvPr>
            <p:cNvSpPr txBox="1"/>
            <p:nvPr/>
          </p:nvSpPr>
          <p:spPr>
            <a:xfrm>
              <a:off x="3357849" y="3447473"/>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cxnSp>
          <p:nvCxnSpPr>
            <p:cNvPr id="64" name="Straight Connector 63">
              <a:extLst>
                <a:ext uri="{FF2B5EF4-FFF2-40B4-BE49-F238E27FC236}">
                  <a16:creationId xmlns:a16="http://schemas.microsoft.com/office/drawing/2014/main" id="{F4C88C75-C864-894D-895F-989D32DD1372}"/>
                </a:ext>
              </a:extLst>
            </p:cNvPr>
            <p:cNvCxnSpPr>
              <a:cxnSpLocks/>
            </p:cNvCxnSpPr>
            <p:nvPr/>
          </p:nvCxnSpPr>
          <p:spPr>
            <a:xfrm flipV="1">
              <a:off x="3280476" y="3458197"/>
              <a:ext cx="2638043" cy="6473"/>
            </a:xfrm>
            <a:prstGeom prst="line">
              <a:avLst/>
            </a:prstGeom>
            <a:ln w="95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AF080C6-20E4-F94B-A49A-EA95BD5A7A39}"/>
                  </a:ext>
                </a:extLst>
              </p:cNvPr>
              <p:cNvSpPr txBox="1"/>
              <p:nvPr/>
            </p:nvSpPr>
            <p:spPr>
              <a:xfrm>
                <a:off x="7594768" y="4484270"/>
                <a:ext cx="5975318" cy="264489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000" b="0" i="1" smtClean="0">
                              <a:solidFill>
                                <a:srgbClr val="0432FF"/>
                              </a:solidFill>
                              <a:latin typeface="Cambria Math" panose="02040503050406030204" pitchFamily="18" charset="0"/>
                            </a:rPr>
                          </m:ctrlPr>
                        </m:sSubPr>
                        <m:e>
                          <m:r>
                            <a:rPr lang="en-GB" sz="2000" b="0" i="1" smtClean="0">
                              <a:solidFill>
                                <a:srgbClr val="0432FF"/>
                              </a:solidFill>
                              <a:latin typeface="Cambria Math" panose="02040503050406030204" pitchFamily="18" charset="0"/>
                            </a:rPr>
                            <m:t>𝑓</m:t>
                          </m:r>
                        </m:e>
                        <m:sub>
                          <m:r>
                            <a:rPr lang="en-GB" sz="2000" b="0" i="1" smtClean="0">
                              <a:solidFill>
                                <a:srgbClr val="0432FF"/>
                              </a:solidFill>
                              <a:latin typeface="Cambria Math" panose="02040503050406030204" pitchFamily="18" charset="0"/>
                            </a:rPr>
                            <m:t>𝑎</m:t>
                          </m:r>
                        </m:sub>
                      </m:sSub>
                      <m:d>
                        <m:dPr>
                          <m:ctrlPr>
                            <a:rPr lang="en-GB" sz="2000" b="0" i="1" smtClean="0">
                              <a:solidFill>
                                <a:srgbClr val="0432FF"/>
                              </a:solidFill>
                              <a:latin typeface="Cambria Math" panose="02040503050406030204" pitchFamily="18" charset="0"/>
                            </a:rPr>
                          </m:ctrlPr>
                        </m:dPr>
                        <m:e>
                          <m:r>
                            <a:rPr lang="en-GB" sz="2000" b="0" i="1" smtClean="0">
                              <a:solidFill>
                                <a:srgbClr val="0432FF"/>
                              </a:solidFill>
                              <a:latin typeface="Cambria Math" panose="02040503050406030204" pitchFamily="18" charset="0"/>
                            </a:rPr>
                            <m:t>𝑥</m:t>
                          </m:r>
                        </m:e>
                      </m:d>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𝑎</m:t>
                      </m:r>
                      <m:r>
                        <a:rPr lang="en-GB" sz="2000" b="0" i="1" smtClean="0">
                          <a:solidFill>
                            <a:srgbClr val="0432FF"/>
                          </a:solidFill>
                          <a:latin typeface="Cambria Math" panose="02040503050406030204" pitchFamily="18" charset="0"/>
                        </a:rPr>
                        <m:t>            → </m:t>
                      </m:r>
                      <m:f>
                        <m:fPr>
                          <m:ctrlPr>
                            <a:rPr lang="en-GB" sz="2000" b="0" i="1" smtClean="0">
                              <a:solidFill>
                                <a:srgbClr val="0432FF"/>
                              </a:solidFill>
                              <a:latin typeface="Cambria Math" panose="02040503050406030204" pitchFamily="18" charset="0"/>
                            </a:rPr>
                          </m:ctrlPr>
                        </m:fPr>
                        <m:num>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𝑓</m:t>
                          </m:r>
                        </m:num>
                        <m:den>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𝑥</m:t>
                          </m:r>
                        </m:den>
                      </m:f>
                      <m:r>
                        <a:rPr lang="en-GB" sz="2000" b="0" i="1" smtClean="0">
                          <a:solidFill>
                            <a:srgbClr val="0432FF"/>
                          </a:solidFill>
                          <a:latin typeface="Cambria Math" panose="02040503050406030204" pitchFamily="18" charset="0"/>
                        </a:rPr>
                        <m:t>=1</m:t>
                      </m:r>
                    </m:oMath>
                  </m:oMathPara>
                </a14:m>
                <a:endParaRPr lang="en-GB" sz="2000" b="0" dirty="0">
                  <a:solidFill>
                    <a:srgbClr val="0432FF"/>
                  </a:solidFill>
                </a:endParaRPr>
              </a:p>
              <a:p>
                <a:endParaRPr lang="en-US" sz="2000" dirty="0">
                  <a:solidFill>
                    <a:srgbClr val="0432FF"/>
                  </a:solidFill>
                </a:endParaRPr>
              </a:p>
              <a:p>
                <a14:m>
                  <m:oMath xmlns:m="http://schemas.openxmlformats.org/officeDocument/2006/math">
                    <m:sSub>
                      <m:sSubPr>
                        <m:ctrlPr>
                          <a:rPr lang="en-GB" sz="2000" b="0" i="1" smtClean="0">
                            <a:solidFill>
                              <a:srgbClr val="0432FF"/>
                            </a:solidFill>
                            <a:latin typeface="Cambria Math" panose="02040503050406030204" pitchFamily="18" charset="0"/>
                          </a:rPr>
                        </m:ctrlPr>
                      </m:sSubPr>
                      <m:e>
                        <m:r>
                          <a:rPr lang="en-GB" sz="2000" b="0" i="1" smtClean="0">
                            <a:solidFill>
                              <a:srgbClr val="0432FF"/>
                            </a:solidFill>
                            <a:latin typeface="Cambria Math" panose="02040503050406030204" pitchFamily="18" charset="0"/>
                          </a:rPr>
                          <m:t>𝑓</m:t>
                        </m:r>
                      </m:e>
                      <m:sub>
                        <m:r>
                          <a:rPr lang="en-GB" sz="2000" b="0" i="1" smtClean="0">
                            <a:solidFill>
                              <a:srgbClr val="0432FF"/>
                            </a:solidFill>
                            <a:latin typeface="Cambria Math" panose="02040503050406030204" pitchFamily="18" charset="0"/>
                          </a:rPr>
                          <m:t>𝑎</m:t>
                        </m:r>
                      </m:sub>
                    </m:sSub>
                    <m:d>
                      <m:dPr>
                        <m:ctrlPr>
                          <a:rPr lang="en-GB" sz="2000" b="0" i="1" smtClean="0">
                            <a:solidFill>
                              <a:srgbClr val="0432FF"/>
                            </a:solidFill>
                            <a:latin typeface="Cambria Math" panose="02040503050406030204" pitchFamily="18" charset="0"/>
                          </a:rPr>
                        </m:ctrlPr>
                      </m:dPr>
                      <m:e>
                        <m:r>
                          <a:rPr lang="en-GB" sz="2000" b="0" i="1" smtClean="0">
                            <a:solidFill>
                              <a:srgbClr val="0432FF"/>
                            </a:solidFill>
                            <a:latin typeface="Cambria Math" panose="02040503050406030204" pitchFamily="18" charset="0"/>
                          </a:rPr>
                          <m:t>𝑥</m:t>
                        </m:r>
                      </m:e>
                    </m:d>
                    <m:r>
                      <a:rPr lang="en-GB" sz="2000" b="0" i="1" smtClean="0">
                        <a:solidFill>
                          <a:srgbClr val="0432FF"/>
                        </a:solidFill>
                        <a:latin typeface="Cambria Math" panose="02040503050406030204" pitchFamily="18" charset="0"/>
                      </a:rPr>
                      <m:t> =</m:t>
                    </m:r>
                  </m:oMath>
                </a14:m>
                <a:r>
                  <a:rPr lang="en-US" sz="2000" dirty="0">
                    <a:solidFill>
                      <a:srgbClr val="0432FF"/>
                    </a:solidFill>
                  </a:rPr>
                  <a:t> </a:t>
                </a:r>
                <a14:m>
                  <m:oMath xmlns:m="http://schemas.openxmlformats.org/officeDocument/2006/math">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𝑎</m:t>
                    </m:r>
                  </m:oMath>
                </a14:m>
                <a:r>
                  <a:rPr lang="en-US" sz="2000" dirty="0">
                    <a:solidFill>
                      <a:srgbClr val="0432FF"/>
                    </a:solidFill>
                  </a:rPr>
                  <a:t>              </a:t>
                </a:r>
                <a14:m>
                  <m:oMath xmlns:m="http://schemas.openxmlformats.org/officeDocument/2006/math">
                    <m:r>
                      <a:rPr lang="en-GB" sz="2000" b="0" i="1" smtClean="0">
                        <a:solidFill>
                          <a:srgbClr val="0432FF"/>
                        </a:solidFill>
                        <a:latin typeface="Cambria Math" panose="02040503050406030204" pitchFamily="18" charset="0"/>
                      </a:rPr>
                      <m:t>→</m:t>
                    </m:r>
                  </m:oMath>
                </a14:m>
                <a:r>
                  <a:rPr lang="en-US" sz="2000" dirty="0">
                    <a:solidFill>
                      <a:srgbClr val="0432FF"/>
                    </a:solidFill>
                  </a:rPr>
                  <a:t>  </a:t>
                </a:r>
                <a14:m>
                  <m:oMath xmlns:m="http://schemas.openxmlformats.org/officeDocument/2006/math">
                    <m:f>
                      <m:fPr>
                        <m:ctrlPr>
                          <a:rPr lang="en-GB" sz="2000" b="0" i="1" smtClean="0">
                            <a:solidFill>
                              <a:srgbClr val="0432FF"/>
                            </a:solidFill>
                            <a:latin typeface="Cambria Math" panose="02040503050406030204" pitchFamily="18" charset="0"/>
                          </a:rPr>
                        </m:ctrlPr>
                      </m:fPr>
                      <m:num>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𝑓</m:t>
                        </m:r>
                      </m:num>
                      <m:den>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𝑥</m:t>
                        </m:r>
                      </m:den>
                    </m:f>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𝑎</m:t>
                    </m:r>
                  </m:oMath>
                </a14:m>
                <a:endParaRPr lang="en-GB" sz="2000" b="0" dirty="0">
                  <a:solidFill>
                    <a:srgbClr val="0432FF"/>
                  </a:solidFill>
                </a:endParaRPr>
              </a:p>
              <a:p>
                <a:endParaRPr lang="en-GB" sz="2000" b="0" dirty="0">
                  <a:solidFill>
                    <a:srgbClr val="0432FF"/>
                  </a:solidFill>
                </a:endParaRPr>
              </a:p>
              <a:p>
                <a14:m>
                  <m:oMath xmlns:m="http://schemas.openxmlformats.org/officeDocument/2006/math">
                    <m:sSub>
                      <m:sSubPr>
                        <m:ctrlPr>
                          <a:rPr lang="en-GB" sz="2000" b="0" i="1" smtClean="0">
                            <a:solidFill>
                              <a:srgbClr val="0432FF"/>
                            </a:solidFill>
                            <a:latin typeface="Cambria Math" panose="02040503050406030204" pitchFamily="18" charset="0"/>
                          </a:rPr>
                        </m:ctrlPr>
                      </m:sSubPr>
                      <m:e>
                        <m:r>
                          <a:rPr lang="en-GB" sz="2000" b="0" i="1" smtClean="0">
                            <a:solidFill>
                              <a:srgbClr val="0432FF"/>
                            </a:solidFill>
                            <a:latin typeface="Cambria Math" panose="02040503050406030204" pitchFamily="18" charset="0"/>
                          </a:rPr>
                          <m:t>𝑓</m:t>
                        </m:r>
                      </m:e>
                      <m:sub>
                        <m:r>
                          <a:rPr lang="en-GB" sz="2000" b="0" i="1" smtClean="0">
                            <a:solidFill>
                              <a:srgbClr val="0432FF"/>
                            </a:solidFill>
                            <a:latin typeface="Cambria Math" panose="02040503050406030204" pitchFamily="18" charset="0"/>
                          </a:rPr>
                          <m:t>𝑎</m:t>
                        </m:r>
                      </m:sub>
                    </m:sSub>
                    <m:d>
                      <m:dPr>
                        <m:ctrlPr>
                          <a:rPr lang="en-GB" sz="2000" b="0" i="1" smtClean="0">
                            <a:solidFill>
                              <a:srgbClr val="0432FF"/>
                            </a:solidFill>
                            <a:latin typeface="Cambria Math" panose="02040503050406030204" pitchFamily="18" charset="0"/>
                          </a:rPr>
                        </m:ctrlPr>
                      </m:dPr>
                      <m:e>
                        <m:r>
                          <a:rPr lang="en-GB" sz="2000" b="0" i="1" smtClean="0">
                            <a:solidFill>
                              <a:srgbClr val="0432FF"/>
                            </a:solidFill>
                            <a:latin typeface="Cambria Math" panose="02040503050406030204" pitchFamily="18" charset="0"/>
                          </a:rPr>
                          <m:t>𝑥</m:t>
                        </m:r>
                      </m:e>
                    </m:d>
                    <m:r>
                      <a:rPr lang="en-GB" sz="2000" b="0" i="1" smtClean="0">
                        <a:solidFill>
                          <a:srgbClr val="0432FF"/>
                        </a:solidFill>
                        <a:latin typeface="Cambria Math" panose="02040503050406030204" pitchFamily="18" charset="0"/>
                      </a:rPr>
                      <m:t> =</m:t>
                    </m:r>
                  </m:oMath>
                </a14:m>
                <a:r>
                  <a:rPr lang="en-US" sz="2000" dirty="0">
                    <a:solidFill>
                      <a:srgbClr val="0432FF"/>
                    </a:solidFill>
                  </a:rPr>
                  <a:t> </a:t>
                </a:r>
                <a14:m>
                  <m:oMath xmlns:m="http://schemas.openxmlformats.org/officeDocument/2006/math">
                    <m:r>
                      <m:rPr>
                        <m:sty m:val="p"/>
                      </m:rPr>
                      <a:rPr lang="en-GB" sz="2000" b="0" i="0" smtClean="0">
                        <a:solidFill>
                          <a:srgbClr val="0432FF"/>
                        </a:solidFill>
                        <a:latin typeface="Cambria Math" panose="02040503050406030204" pitchFamily="18" charset="0"/>
                      </a:rPr>
                      <m:t>max</m:t>
                    </m:r>
                    <m:r>
                      <a:rPr lang="en-GB" sz="2000" b="0" i="0" smtClean="0">
                        <a:solidFill>
                          <a:srgbClr val="0432FF"/>
                        </a:solidFill>
                        <a:latin typeface="Cambria Math" panose="02040503050406030204" pitchFamily="18" charset="0"/>
                      </a:rPr>
                      <m:t>(0,</m:t>
                    </m:r>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rPr>
                      <m:t>)</m:t>
                    </m:r>
                  </m:oMath>
                </a14:m>
                <a:r>
                  <a:rPr lang="en-GB" sz="2000" b="0" dirty="0">
                    <a:solidFill>
                      <a:srgbClr val="0432FF"/>
                    </a:solidFill>
                  </a:rPr>
                  <a:t> </a:t>
                </a:r>
                <a14:m>
                  <m:oMath xmlns:m="http://schemas.openxmlformats.org/officeDocument/2006/math">
                    <m:r>
                      <a:rPr lang="en-GB" sz="2000" b="0" i="0" smtClean="0">
                        <a:solidFill>
                          <a:srgbClr val="0432FF"/>
                        </a:solidFill>
                        <a:latin typeface="Cambria Math" panose="02040503050406030204" pitchFamily="18" charset="0"/>
                      </a:rPr>
                      <m:t>    </m:t>
                    </m:r>
                    <m:r>
                      <a:rPr lang="en-GB" sz="2000" b="0" i="1" smtClean="0">
                        <a:solidFill>
                          <a:srgbClr val="0432FF"/>
                        </a:solidFill>
                        <a:latin typeface="Cambria Math" panose="02040503050406030204" pitchFamily="18" charset="0"/>
                      </a:rPr>
                      <m:t>→</m:t>
                    </m:r>
                  </m:oMath>
                </a14:m>
                <a:r>
                  <a:rPr lang="en-US" sz="2000" dirty="0">
                    <a:solidFill>
                      <a:srgbClr val="0432FF"/>
                    </a:solidFill>
                  </a:rPr>
                  <a:t>  </a:t>
                </a:r>
                <a14:m>
                  <m:oMath xmlns:m="http://schemas.openxmlformats.org/officeDocument/2006/math">
                    <m:f>
                      <m:fPr>
                        <m:ctrlPr>
                          <a:rPr lang="en-GB" sz="2000" b="0" i="1" smtClean="0">
                            <a:solidFill>
                              <a:srgbClr val="0432FF"/>
                            </a:solidFill>
                            <a:latin typeface="Cambria Math" panose="02040503050406030204" pitchFamily="18" charset="0"/>
                          </a:rPr>
                        </m:ctrlPr>
                      </m:fPr>
                      <m:num>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𝑓</m:t>
                        </m:r>
                      </m:num>
                      <m:den>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𝑥</m:t>
                        </m:r>
                      </m:den>
                    </m:f>
                    <m:r>
                      <a:rPr lang="en-GB" sz="2000" b="0" i="1" smtClean="0">
                        <a:solidFill>
                          <a:srgbClr val="0432FF"/>
                        </a:solidFill>
                        <a:latin typeface="Cambria Math" panose="02040503050406030204" pitchFamily="18" charset="0"/>
                      </a:rPr>
                      <m:t>=</m:t>
                    </m:r>
                    <m:d>
                      <m:dPr>
                        <m:begChr m:val="{"/>
                        <m:endChr m:val=""/>
                        <m:ctrlPr>
                          <a:rPr lang="en-GB" sz="2000" b="0" i="1" smtClean="0">
                            <a:solidFill>
                              <a:srgbClr val="0432FF"/>
                            </a:solidFill>
                            <a:latin typeface="Cambria Math" panose="02040503050406030204" pitchFamily="18" charset="0"/>
                          </a:rPr>
                        </m:ctrlPr>
                      </m:dPr>
                      <m:e>
                        <m:eqArr>
                          <m:eqArrPr>
                            <m:ctrlPr>
                              <a:rPr lang="en-GB" sz="2000" b="0" i="1" smtClean="0">
                                <a:solidFill>
                                  <a:srgbClr val="0432FF"/>
                                </a:solidFill>
                                <a:latin typeface="Cambria Math" panose="02040503050406030204" pitchFamily="18" charset="0"/>
                              </a:rPr>
                            </m:ctrlPr>
                          </m:eqArrPr>
                          <m:e>
                            <m:r>
                              <a:rPr lang="en-GB" sz="2000" b="0" i="1" smtClean="0">
                                <a:solidFill>
                                  <a:srgbClr val="0432FF"/>
                                </a:solidFill>
                                <a:latin typeface="Cambria Math" panose="02040503050406030204" pitchFamily="18" charset="0"/>
                              </a:rPr>
                              <m:t>0 </m:t>
                            </m:r>
                            <m:r>
                              <a:rPr lang="en-GB" sz="2000" b="0" i="1" smtClean="0">
                                <a:solidFill>
                                  <a:srgbClr val="0432FF"/>
                                </a:solidFill>
                                <a:latin typeface="Cambria Math" panose="02040503050406030204" pitchFamily="18" charset="0"/>
                              </a:rPr>
                              <m:t>𝑖𝑓</m:t>
                            </m:r>
                            <m:r>
                              <a:rPr lang="en-GB" sz="2000" b="0" i="1" smtClean="0">
                                <a:solidFill>
                                  <a:srgbClr val="0432FF"/>
                                </a:solidFill>
                                <a:latin typeface="Cambria Math" panose="02040503050406030204" pitchFamily="18" charset="0"/>
                              </a:rPr>
                              <m:t> </m:t>
                            </m:r>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ea typeface="Cambria Math" panose="02040503050406030204" pitchFamily="18" charset="0"/>
                              </a:rPr>
                              <m:t>≤</m:t>
                            </m:r>
                            <m:r>
                              <a:rPr lang="en-GB" sz="2000" b="0" i="1" smtClean="0">
                                <a:solidFill>
                                  <a:srgbClr val="0432FF"/>
                                </a:solidFill>
                                <a:latin typeface="Cambria Math" panose="02040503050406030204" pitchFamily="18" charset="0"/>
                              </a:rPr>
                              <m:t>0</m:t>
                            </m:r>
                          </m:e>
                          <m:e>
                            <m:r>
                              <a:rPr lang="en-GB" sz="2000" b="0" i="1" smtClean="0">
                                <a:solidFill>
                                  <a:srgbClr val="0432FF"/>
                                </a:solidFill>
                                <a:latin typeface="Cambria Math" panose="02040503050406030204" pitchFamily="18" charset="0"/>
                              </a:rPr>
                              <m:t>1 </m:t>
                            </m:r>
                            <m:r>
                              <a:rPr lang="en-GB" sz="2000" b="0" i="1" smtClean="0">
                                <a:solidFill>
                                  <a:srgbClr val="0432FF"/>
                                </a:solidFill>
                                <a:latin typeface="Cambria Math" panose="02040503050406030204" pitchFamily="18" charset="0"/>
                              </a:rPr>
                              <m:t>𝑖𝑓</m:t>
                            </m:r>
                            <m:r>
                              <a:rPr lang="en-GB" sz="2000" b="0" i="1" smtClean="0">
                                <a:solidFill>
                                  <a:srgbClr val="0432FF"/>
                                </a:solidFill>
                                <a:latin typeface="Cambria Math" panose="02040503050406030204" pitchFamily="18" charset="0"/>
                              </a:rPr>
                              <m:t> </m:t>
                            </m:r>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rPr>
                              <m:t>&gt;0</m:t>
                            </m:r>
                          </m:e>
                        </m:eqArr>
                      </m:e>
                    </m:d>
                    <m:r>
                      <a:rPr lang="en-GB" sz="2000" b="0" i="1" smtClean="0">
                        <a:solidFill>
                          <a:srgbClr val="0432FF"/>
                        </a:solidFill>
                        <a:latin typeface="Cambria Math" panose="02040503050406030204" pitchFamily="18" charset="0"/>
                      </a:rPr>
                      <m:t> </m:t>
                    </m:r>
                  </m:oMath>
                </a14:m>
                <a:endParaRPr lang="en-GB" sz="2000" b="0" dirty="0">
                  <a:solidFill>
                    <a:srgbClr val="0432FF"/>
                  </a:solidFill>
                </a:endParaRPr>
              </a:p>
              <a:p>
                <a:endParaRPr lang="en-US" sz="2000" dirty="0">
                  <a:solidFill>
                    <a:srgbClr val="0432FF"/>
                  </a:solidFill>
                </a:endParaRPr>
              </a:p>
            </p:txBody>
          </p:sp>
        </mc:Choice>
        <mc:Fallback xmlns="">
          <p:sp>
            <p:nvSpPr>
              <p:cNvPr id="71" name="TextBox 70">
                <a:extLst>
                  <a:ext uri="{FF2B5EF4-FFF2-40B4-BE49-F238E27FC236}">
                    <a16:creationId xmlns:a16="http://schemas.microsoft.com/office/drawing/2014/main" id="{1AF080C6-20E4-F94B-A49A-EA95BD5A7A39}"/>
                  </a:ext>
                </a:extLst>
              </p:cNvPr>
              <p:cNvSpPr txBox="1">
                <a:spLocks noRot="1" noChangeAspect="1" noMove="1" noResize="1" noEditPoints="1" noAdjustHandles="1" noChangeArrowheads="1" noChangeShapeType="1" noTextEdit="1"/>
              </p:cNvSpPr>
              <p:nvPr/>
            </p:nvSpPr>
            <p:spPr>
              <a:xfrm>
                <a:off x="7594768" y="4484270"/>
                <a:ext cx="5975318" cy="2644891"/>
              </a:xfrm>
              <a:prstGeom prst="rect">
                <a:avLst/>
              </a:prstGeom>
              <a:blipFill>
                <a:blip r:embed="rId3"/>
                <a:stretch>
                  <a:fillRect l="-2123" t="-957" b="-7368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259C1A5-D48F-AD44-90A0-18F237D31950}"/>
              </a:ext>
            </a:extLst>
          </p:cNvPr>
          <p:cNvSpPr txBox="1"/>
          <p:nvPr/>
        </p:nvSpPr>
        <p:spPr>
          <a:xfrm>
            <a:off x="7554128" y="4188816"/>
            <a:ext cx="1513556" cy="369332"/>
          </a:xfrm>
          <a:prstGeom prst="rect">
            <a:avLst/>
          </a:prstGeom>
          <a:noFill/>
        </p:spPr>
        <p:txBody>
          <a:bodyPr wrap="none" rtlCol="0">
            <a:spAutoFit/>
          </a:bodyPr>
          <a:lstStyle/>
          <a:p>
            <a:r>
              <a:rPr lang="en-US" dirty="0"/>
              <a:t>Calculus Rules</a:t>
            </a:r>
          </a:p>
        </p:txBody>
      </p:sp>
      <p:sp>
        <p:nvSpPr>
          <p:cNvPr id="17" name="Rectangle 16">
            <a:extLst>
              <a:ext uri="{FF2B5EF4-FFF2-40B4-BE49-F238E27FC236}">
                <a16:creationId xmlns:a16="http://schemas.microsoft.com/office/drawing/2014/main" id="{DA410B5F-C7DA-894B-A85D-A1B273440446}"/>
              </a:ext>
            </a:extLst>
          </p:cNvPr>
          <p:cNvSpPr/>
          <p:nvPr/>
        </p:nvSpPr>
        <p:spPr>
          <a:xfrm>
            <a:off x="7594768" y="4499340"/>
            <a:ext cx="3523806" cy="71045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7FAA024C-6A28-274C-99B0-116E034C41BE}"/>
              </a:ext>
            </a:extLst>
          </p:cNvPr>
          <p:cNvSpPr/>
          <p:nvPr/>
        </p:nvSpPr>
        <p:spPr>
          <a:xfrm>
            <a:off x="7554128" y="6105815"/>
            <a:ext cx="4505350" cy="71045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80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subTnLst>
                                    <p:set>
                                      <p:cBhvr override="childStyle">
                                        <p:cTn dur="1" fill="hold" display="0" masterRel="nextClick" afterEffect="1"/>
                                        <p:tgtEl>
                                          <p:spTgt spid="8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1A650F1-358B-2B49-98A3-5EDF71D8EFA0}"/>
              </a:ext>
            </a:extLst>
          </p:cNvPr>
          <p:cNvSpPr/>
          <p:nvPr/>
        </p:nvSpPr>
        <p:spPr>
          <a:xfrm>
            <a:off x="7394713" y="4131698"/>
            <a:ext cx="4797287" cy="272630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8EB39-6E7C-304A-ADDE-BCDD271BF86E}"/>
              </a:ext>
            </a:extLst>
          </p:cNvPr>
          <p:cNvSpPr>
            <a:spLocks noGrp="1"/>
          </p:cNvSpPr>
          <p:nvPr>
            <p:ph type="title"/>
          </p:nvPr>
        </p:nvSpPr>
        <p:spPr/>
        <p:txBody>
          <a:bodyPr/>
          <a:lstStyle/>
          <a:p>
            <a:r>
              <a:rPr lang="en-US" dirty="0"/>
              <a:t>Computational Graph – backward pass</a:t>
            </a:r>
          </a:p>
        </p:txBody>
      </p:sp>
      <p:sp>
        <p:nvSpPr>
          <p:cNvPr id="97" name="Oval 96">
            <a:extLst>
              <a:ext uri="{FF2B5EF4-FFF2-40B4-BE49-F238E27FC236}">
                <a16:creationId xmlns:a16="http://schemas.microsoft.com/office/drawing/2014/main" id="{034DF8CE-3B61-4548-BD54-44FF103F60EB}"/>
              </a:ext>
            </a:extLst>
          </p:cNvPr>
          <p:cNvSpPr/>
          <p:nvPr/>
        </p:nvSpPr>
        <p:spPr>
          <a:xfrm>
            <a:off x="2442574" y="1640910"/>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1E6BAE5-CD9F-974A-BDFF-6DC67A514B7B}"/>
              </a:ext>
            </a:extLst>
          </p:cNvPr>
          <p:cNvSpPr/>
          <p:nvPr/>
        </p:nvSpPr>
        <p:spPr>
          <a:xfrm>
            <a:off x="2485103" y="3011628"/>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48DB4F0-AD9B-574E-9E90-1BC880D29CF4}"/>
              </a:ext>
            </a:extLst>
          </p:cNvPr>
          <p:cNvSpPr/>
          <p:nvPr/>
        </p:nvSpPr>
        <p:spPr>
          <a:xfrm>
            <a:off x="2442575" y="4409165"/>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2914E90-AE83-474F-AD1F-F70F93CC1F05}"/>
              </a:ext>
            </a:extLst>
          </p:cNvPr>
          <p:cNvSpPr/>
          <p:nvPr/>
        </p:nvSpPr>
        <p:spPr>
          <a:xfrm>
            <a:off x="5874708" y="2867369"/>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9A736B8-ADC6-1643-A62A-2A420901A7EE}"/>
              </a:ext>
            </a:extLst>
          </p:cNvPr>
          <p:cNvSpPr/>
          <p:nvPr/>
        </p:nvSpPr>
        <p:spPr>
          <a:xfrm>
            <a:off x="7748663" y="2867369"/>
            <a:ext cx="764088" cy="764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C170288F-3292-6F4F-96F7-7D91943DDD6F}"/>
              </a:ext>
            </a:extLst>
          </p:cNvPr>
          <p:cNvSpPr txBox="1"/>
          <p:nvPr/>
        </p:nvSpPr>
        <p:spPr>
          <a:xfrm>
            <a:off x="2629693" y="1810715"/>
            <a:ext cx="389850" cy="584775"/>
          </a:xfrm>
          <a:prstGeom prst="rect">
            <a:avLst/>
          </a:prstGeom>
          <a:noFill/>
        </p:spPr>
        <p:txBody>
          <a:bodyPr wrap="none" rtlCol="0">
            <a:spAutoFit/>
          </a:bodyPr>
          <a:lstStyle/>
          <a:p>
            <a:r>
              <a:rPr lang="en-US" sz="3200" dirty="0"/>
              <a:t>*</a:t>
            </a:r>
          </a:p>
        </p:txBody>
      </p:sp>
      <p:sp>
        <p:nvSpPr>
          <p:cNvPr id="103" name="TextBox 102">
            <a:extLst>
              <a:ext uri="{FF2B5EF4-FFF2-40B4-BE49-F238E27FC236}">
                <a16:creationId xmlns:a16="http://schemas.microsoft.com/office/drawing/2014/main" id="{4DFFAAE0-1A07-CB4C-AAE9-ECA307BAE955}"/>
              </a:ext>
            </a:extLst>
          </p:cNvPr>
          <p:cNvSpPr txBox="1"/>
          <p:nvPr/>
        </p:nvSpPr>
        <p:spPr>
          <a:xfrm>
            <a:off x="2672222" y="3190941"/>
            <a:ext cx="389850" cy="584775"/>
          </a:xfrm>
          <a:prstGeom prst="rect">
            <a:avLst/>
          </a:prstGeom>
          <a:noFill/>
        </p:spPr>
        <p:txBody>
          <a:bodyPr wrap="none" rtlCol="0">
            <a:spAutoFit/>
          </a:bodyPr>
          <a:lstStyle/>
          <a:p>
            <a:r>
              <a:rPr lang="en-US" sz="3200" dirty="0"/>
              <a:t>*</a:t>
            </a:r>
          </a:p>
        </p:txBody>
      </p:sp>
      <p:sp>
        <p:nvSpPr>
          <p:cNvPr id="104" name="TextBox 103">
            <a:extLst>
              <a:ext uri="{FF2B5EF4-FFF2-40B4-BE49-F238E27FC236}">
                <a16:creationId xmlns:a16="http://schemas.microsoft.com/office/drawing/2014/main" id="{4C6E867B-7D23-F44A-8B07-1BF1A2CD715C}"/>
              </a:ext>
            </a:extLst>
          </p:cNvPr>
          <p:cNvSpPr txBox="1"/>
          <p:nvPr/>
        </p:nvSpPr>
        <p:spPr>
          <a:xfrm>
            <a:off x="2629694" y="4588478"/>
            <a:ext cx="389850" cy="584775"/>
          </a:xfrm>
          <a:prstGeom prst="rect">
            <a:avLst/>
          </a:prstGeom>
          <a:noFill/>
        </p:spPr>
        <p:txBody>
          <a:bodyPr wrap="none" rtlCol="0">
            <a:spAutoFit/>
          </a:bodyPr>
          <a:lstStyle/>
          <a:p>
            <a:r>
              <a:rPr lang="en-US" sz="3200" dirty="0"/>
              <a:t>*</a:t>
            </a:r>
          </a:p>
        </p:txBody>
      </p:sp>
      <p:sp>
        <p:nvSpPr>
          <p:cNvPr id="105" name="TextBox 104">
            <a:extLst>
              <a:ext uri="{FF2B5EF4-FFF2-40B4-BE49-F238E27FC236}">
                <a16:creationId xmlns:a16="http://schemas.microsoft.com/office/drawing/2014/main" id="{DDBB5F54-0913-2749-AC11-A682CBD6FD91}"/>
              </a:ext>
            </a:extLst>
          </p:cNvPr>
          <p:cNvSpPr txBox="1"/>
          <p:nvPr/>
        </p:nvSpPr>
        <p:spPr>
          <a:xfrm>
            <a:off x="6056524" y="2931983"/>
            <a:ext cx="389850" cy="584775"/>
          </a:xfrm>
          <a:prstGeom prst="rect">
            <a:avLst/>
          </a:prstGeom>
          <a:noFill/>
        </p:spPr>
        <p:txBody>
          <a:bodyPr wrap="none" rtlCol="0">
            <a:spAutoFit/>
          </a:bodyPr>
          <a:lstStyle/>
          <a:p>
            <a:r>
              <a:rPr lang="en-US" sz="3200" dirty="0">
                <a:solidFill>
                  <a:srgbClr val="00B050"/>
                </a:solidFill>
              </a:rPr>
              <a:t>+</a:t>
            </a:r>
          </a:p>
        </p:txBody>
      </p:sp>
      <p:sp>
        <p:nvSpPr>
          <p:cNvPr id="106" name="Freeform 105">
            <a:extLst>
              <a:ext uri="{FF2B5EF4-FFF2-40B4-BE49-F238E27FC236}">
                <a16:creationId xmlns:a16="http://schemas.microsoft.com/office/drawing/2014/main" id="{9CDFD59C-9282-1F47-ADEA-64C295E1B409}"/>
              </a:ext>
            </a:extLst>
          </p:cNvPr>
          <p:cNvSpPr/>
          <p:nvPr/>
        </p:nvSpPr>
        <p:spPr>
          <a:xfrm>
            <a:off x="7962380" y="3040636"/>
            <a:ext cx="363255" cy="375781"/>
          </a:xfrm>
          <a:custGeom>
            <a:avLst/>
            <a:gdLst>
              <a:gd name="connsiteX0" fmla="*/ 0 w 363255"/>
              <a:gd name="connsiteY0" fmla="*/ 363255 h 375781"/>
              <a:gd name="connsiteX1" fmla="*/ 237995 w 363255"/>
              <a:gd name="connsiteY1" fmla="*/ 375781 h 375781"/>
              <a:gd name="connsiteX2" fmla="*/ 363255 w 363255"/>
              <a:gd name="connsiteY2" fmla="*/ 0 h 375781"/>
            </a:gdLst>
            <a:ahLst/>
            <a:cxnLst>
              <a:cxn ang="0">
                <a:pos x="connsiteX0" y="connsiteY0"/>
              </a:cxn>
              <a:cxn ang="0">
                <a:pos x="connsiteX1" y="connsiteY1"/>
              </a:cxn>
              <a:cxn ang="0">
                <a:pos x="connsiteX2" y="connsiteY2"/>
              </a:cxn>
            </a:cxnLst>
            <a:rect l="l" t="t" r="r" b="b"/>
            <a:pathLst>
              <a:path w="363255" h="375781">
                <a:moveTo>
                  <a:pt x="0" y="363255"/>
                </a:moveTo>
                <a:lnTo>
                  <a:pt x="237995" y="375781"/>
                </a:lnTo>
                <a:lnTo>
                  <a:pt x="363255" y="0"/>
                </a:ln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a:extLst>
              <a:ext uri="{FF2B5EF4-FFF2-40B4-BE49-F238E27FC236}">
                <a16:creationId xmlns:a16="http://schemas.microsoft.com/office/drawing/2014/main" id="{887B22BA-A1FB-0347-92BB-CA8A51123A77}"/>
              </a:ext>
            </a:extLst>
          </p:cNvPr>
          <p:cNvSpPr/>
          <p:nvPr/>
        </p:nvSpPr>
        <p:spPr>
          <a:xfrm>
            <a:off x="1385439" y="1743205"/>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FAB65FE7-3765-D946-80BF-3B63F146F196}"/>
              </a:ext>
            </a:extLst>
          </p:cNvPr>
          <p:cNvSpPr/>
          <p:nvPr/>
        </p:nvSpPr>
        <p:spPr>
          <a:xfrm>
            <a:off x="1427967" y="3151174"/>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a:extLst>
              <a:ext uri="{FF2B5EF4-FFF2-40B4-BE49-F238E27FC236}">
                <a16:creationId xmlns:a16="http://schemas.microsoft.com/office/drawing/2014/main" id="{51C7E108-C1A7-A04F-84EF-AEFD64E9B8B6}"/>
              </a:ext>
            </a:extLst>
          </p:cNvPr>
          <p:cNvSpPr/>
          <p:nvPr/>
        </p:nvSpPr>
        <p:spPr>
          <a:xfrm>
            <a:off x="1385438" y="4586616"/>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38ABB709-E57B-E342-BDE9-70186E0170F3}"/>
              </a:ext>
            </a:extLst>
          </p:cNvPr>
          <p:cNvSpPr/>
          <p:nvPr/>
        </p:nvSpPr>
        <p:spPr>
          <a:xfrm flipV="1">
            <a:off x="1385437" y="2143433"/>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a:extLst>
              <a:ext uri="{FF2B5EF4-FFF2-40B4-BE49-F238E27FC236}">
                <a16:creationId xmlns:a16="http://schemas.microsoft.com/office/drawing/2014/main" id="{21D47FC1-A136-D74F-84CD-28962FF4960C}"/>
              </a:ext>
            </a:extLst>
          </p:cNvPr>
          <p:cNvSpPr/>
          <p:nvPr/>
        </p:nvSpPr>
        <p:spPr>
          <a:xfrm flipV="1">
            <a:off x="1427965" y="3546072"/>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a:extLst>
              <a:ext uri="{FF2B5EF4-FFF2-40B4-BE49-F238E27FC236}">
                <a16:creationId xmlns:a16="http://schemas.microsoft.com/office/drawing/2014/main" id="{D4F6DD6F-300B-EE4A-98A3-5C587E724151}"/>
              </a:ext>
            </a:extLst>
          </p:cNvPr>
          <p:cNvSpPr/>
          <p:nvPr/>
        </p:nvSpPr>
        <p:spPr>
          <a:xfrm flipV="1">
            <a:off x="1385437" y="4956462"/>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a:extLst>
              <a:ext uri="{FF2B5EF4-FFF2-40B4-BE49-F238E27FC236}">
                <a16:creationId xmlns:a16="http://schemas.microsoft.com/office/drawing/2014/main" id="{639E20FD-604F-9B45-B9FC-50B8B0FAD1E2}"/>
              </a:ext>
            </a:extLst>
          </p:cNvPr>
          <p:cNvSpPr/>
          <p:nvPr/>
        </p:nvSpPr>
        <p:spPr>
          <a:xfrm>
            <a:off x="3180834" y="2098858"/>
            <a:ext cx="2667273" cy="954745"/>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Lst>
            <a:ahLst/>
            <a:cxnLst>
              <a:cxn ang="0">
                <a:pos x="connsiteX0" y="connsiteY0"/>
              </a:cxn>
              <a:cxn ang="0">
                <a:pos x="connsiteX1" y="connsiteY1"/>
              </a:cxn>
              <a:cxn ang="0">
                <a:pos x="connsiteX2" y="connsiteY2"/>
              </a:cxn>
            </a:cxnLst>
            <a:rect l="l" t="t" r="r" b="b"/>
            <a:pathLst>
              <a:path w="2780777" h="2292465">
                <a:moveTo>
                  <a:pt x="0" y="0"/>
                </a:moveTo>
                <a:lnTo>
                  <a:pt x="1127342" y="12527"/>
                </a:lnTo>
                <a:cubicBezTo>
                  <a:pt x="1298531" y="192067"/>
                  <a:pt x="2609588" y="2112925"/>
                  <a:pt x="2780777" y="2292465"/>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a:extLst>
              <a:ext uri="{FF2B5EF4-FFF2-40B4-BE49-F238E27FC236}">
                <a16:creationId xmlns:a16="http://schemas.microsoft.com/office/drawing/2014/main" id="{5AFBE1EF-F01A-8C44-9F1E-89F68CAA0CDD}"/>
              </a:ext>
            </a:extLst>
          </p:cNvPr>
          <p:cNvSpPr/>
          <p:nvPr/>
        </p:nvSpPr>
        <p:spPr>
          <a:xfrm flipV="1">
            <a:off x="3206662" y="3488105"/>
            <a:ext cx="2717378" cy="1287187"/>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 name="connsiteX0" fmla="*/ 0 w 2833508"/>
              <a:gd name="connsiteY0" fmla="*/ 0 h 2561249"/>
              <a:gd name="connsiteX1" fmla="*/ 1127342 w 2833508"/>
              <a:gd name="connsiteY1" fmla="*/ 12527 h 2561249"/>
              <a:gd name="connsiteX2" fmla="*/ 2833508 w 2833508"/>
              <a:gd name="connsiteY2" fmla="*/ 2561249 h 2561249"/>
              <a:gd name="connsiteX0" fmla="*/ 0 w 2833508"/>
              <a:gd name="connsiteY0" fmla="*/ 0 h 2830033"/>
              <a:gd name="connsiteX1" fmla="*/ 1127342 w 2833508"/>
              <a:gd name="connsiteY1" fmla="*/ 12527 h 2830033"/>
              <a:gd name="connsiteX2" fmla="*/ 2833508 w 2833508"/>
              <a:gd name="connsiteY2" fmla="*/ 2830033 h 2830033"/>
              <a:gd name="connsiteX0" fmla="*/ 0 w 2859874"/>
              <a:gd name="connsiteY0" fmla="*/ 0 h 3068952"/>
              <a:gd name="connsiteX1" fmla="*/ 1127342 w 2859874"/>
              <a:gd name="connsiteY1" fmla="*/ 12527 h 3068952"/>
              <a:gd name="connsiteX2" fmla="*/ 2859874 w 2859874"/>
              <a:gd name="connsiteY2" fmla="*/ 3068952 h 3068952"/>
            </a:gdLst>
            <a:ahLst/>
            <a:cxnLst>
              <a:cxn ang="0">
                <a:pos x="connsiteX0" y="connsiteY0"/>
              </a:cxn>
              <a:cxn ang="0">
                <a:pos x="connsiteX1" y="connsiteY1"/>
              </a:cxn>
              <a:cxn ang="0">
                <a:pos x="connsiteX2" y="connsiteY2"/>
              </a:cxn>
            </a:cxnLst>
            <a:rect l="l" t="t" r="r" b="b"/>
            <a:pathLst>
              <a:path w="2859874" h="3068952">
                <a:moveTo>
                  <a:pt x="0" y="0"/>
                </a:moveTo>
                <a:lnTo>
                  <a:pt x="1127342" y="12527"/>
                </a:lnTo>
                <a:cubicBezTo>
                  <a:pt x="1298531" y="192067"/>
                  <a:pt x="2688685" y="2889412"/>
                  <a:pt x="2859874" y="3068952"/>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5543009B-6205-ED48-8193-319E2A1E3B78}"/>
              </a:ext>
            </a:extLst>
          </p:cNvPr>
          <p:cNvSpPr/>
          <p:nvPr/>
        </p:nvSpPr>
        <p:spPr>
          <a:xfrm>
            <a:off x="1415440" y="3632821"/>
            <a:ext cx="4570958" cy="2230006"/>
          </a:xfrm>
          <a:custGeom>
            <a:avLst/>
            <a:gdLst>
              <a:gd name="connsiteX0" fmla="*/ 0 w 5148197"/>
              <a:gd name="connsiteY0" fmla="*/ 1903957 h 1903957"/>
              <a:gd name="connsiteX1" fmla="*/ 3444657 w 5148197"/>
              <a:gd name="connsiteY1" fmla="*/ 1841327 h 1903957"/>
              <a:gd name="connsiteX2" fmla="*/ 5148197 w 5148197"/>
              <a:gd name="connsiteY2" fmla="*/ 0 h 1903957"/>
              <a:gd name="connsiteX0" fmla="*/ 0 w 5148197"/>
              <a:gd name="connsiteY0" fmla="*/ 1903957 h 1903957"/>
              <a:gd name="connsiteX1" fmla="*/ 3430550 w 5148197"/>
              <a:gd name="connsiteY1" fmla="*/ 1884106 h 1903957"/>
              <a:gd name="connsiteX2" fmla="*/ 5148197 w 5148197"/>
              <a:gd name="connsiteY2" fmla="*/ 0 h 1903957"/>
              <a:gd name="connsiteX0" fmla="*/ 0 w 5148197"/>
              <a:gd name="connsiteY0" fmla="*/ 1903957 h 1903957"/>
              <a:gd name="connsiteX1" fmla="*/ 3444657 w 5148197"/>
              <a:gd name="connsiteY1" fmla="*/ 1894801 h 1903957"/>
              <a:gd name="connsiteX2" fmla="*/ 5148197 w 5148197"/>
              <a:gd name="connsiteY2" fmla="*/ 0 h 1903957"/>
            </a:gdLst>
            <a:ahLst/>
            <a:cxnLst>
              <a:cxn ang="0">
                <a:pos x="connsiteX0" y="connsiteY0"/>
              </a:cxn>
              <a:cxn ang="0">
                <a:pos x="connsiteX1" y="connsiteY1"/>
              </a:cxn>
              <a:cxn ang="0">
                <a:pos x="connsiteX2" y="connsiteY2"/>
              </a:cxn>
            </a:cxnLst>
            <a:rect l="l" t="t" r="r" b="b"/>
            <a:pathLst>
              <a:path w="5148197" h="1903957">
                <a:moveTo>
                  <a:pt x="0" y="1903957"/>
                </a:moveTo>
                <a:lnTo>
                  <a:pt x="3444657" y="1894801"/>
                </a:lnTo>
                <a:cubicBezTo>
                  <a:pt x="4012504" y="1281025"/>
                  <a:pt x="4580350" y="613776"/>
                  <a:pt x="5148197"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CCA7272A-AF03-5E4D-B2FA-ADEB4B88DB56}"/>
              </a:ext>
            </a:extLst>
          </p:cNvPr>
          <p:cNvCxnSpPr>
            <a:stCxn id="100" idx="6"/>
            <a:endCxn id="101" idx="2"/>
          </p:cNvCxnSpPr>
          <p:nvPr/>
        </p:nvCxnSpPr>
        <p:spPr>
          <a:xfrm>
            <a:off x="6638796" y="3249413"/>
            <a:ext cx="1109867"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18167A90-E188-E044-B03B-9A01DFA8E363}"/>
              </a:ext>
            </a:extLst>
          </p:cNvPr>
          <p:cNvSpPr txBox="1"/>
          <p:nvPr/>
        </p:nvSpPr>
        <p:spPr>
          <a:xfrm>
            <a:off x="580479" y="15585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118" name="TextBox 117">
            <a:extLst>
              <a:ext uri="{FF2B5EF4-FFF2-40B4-BE49-F238E27FC236}">
                <a16:creationId xmlns:a16="http://schemas.microsoft.com/office/drawing/2014/main" id="{D771AF12-28CD-904D-A2B3-EF9B85B2126E}"/>
              </a:ext>
            </a:extLst>
          </p:cNvPr>
          <p:cNvSpPr txBox="1"/>
          <p:nvPr/>
        </p:nvSpPr>
        <p:spPr>
          <a:xfrm>
            <a:off x="580479" y="207519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w[0]</a:t>
            </a:r>
          </a:p>
        </p:txBody>
      </p:sp>
      <p:sp>
        <p:nvSpPr>
          <p:cNvPr id="119" name="TextBox 118">
            <a:extLst>
              <a:ext uri="{FF2B5EF4-FFF2-40B4-BE49-F238E27FC236}">
                <a16:creationId xmlns:a16="http://schemas.microsoft.com/office/drawing/2014/main" id="{97EDCEF3-D731-0844-989B-42A84B0F8F28}"/>
              </a:ext>
            </a:extLst>
          </p:cNvPr>
          <p:cNvSpPr txBox="1"/>
          <p:nvPr/>
        </p:nvSpPr>
        <p:spPr>
          <a:xfrm>
            <a:off x="593005" y="292118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120" name="TextBox 119">
            <a:extLst>
              <a:ext uri="{FF2B5EF4-FFF2-40B4-BE49-F238E27FC236}">
                <a16:creationId xmlns:a16="http://schemas.microsoft.com/office/drawing/2014/main" id="{BE61364D-51C1-7C43-86F6-ECE2564A8E30}"/>
              </a:ext>
            </a:extLst>
          </p:cNvPr>
          <p:cNvSpPr txBox="1"/>
          <p:nvPr/>
        </p:nvSpPr>
        <p:spPr>
          <a:xfrm>
            <a:off x="593005" y="3518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w[1]</a:t>
            </a:r>
          </a:p>
        </p:txBody>
      </p:sp>
      <p:sp>
        <p:nvSpPr>
          <p:cNvPr id="121" name="TextBox 120">
            <a:extLst>
              <a:ext uri="{FF2B5EF4-FFF2-40B4-BE49-F238E27FC236}">
                <a16:creationId xmlns:a16="http://schemas.microsoft.com/office/drawing/2014/main" id="{B0A32CFE-7806-4A43-9C17-C9C2F890F525}"/>
              </a:ext>
            </a:extLst>
          </p:cNvPr>
          <p:cNvSpPr txBox="1"/>
          <p:nvPr/>
        </p:nvSpPr>
        <p:spPr>
          <a:xfrm>
            <a:off x="580479" y="44013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122" name="TextBox 121">
            <a:extLst>
              <a:ext uri="{FF2B5EF4-FFF2-40B4-BE49-F238E27FC236}">
                <a16:creationId xmlns:a16="http://schemas.microsoft.com/office/drawing/2014/main" id="{3B833A26-4069-F143-BF1D-5C550BDEB429}"/>
              </a:ext>
            </a:extLst>
          </p:cNvPr>
          <p:cNvSpPr txBox="1"/>
          <p:nvPr/>
        </p:nvSpPr>
        <p:spPr>
          <a:xfrm>
            <a:off x="580479" y="504506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w[2]</a:t>
            </a:r>
          </a:p>
        </p:txBody>
      </p:sp>
      <p:sp>
        <p:nvSpPr>
          <p:cNvPr id="123" name="TextBox 122">
            <a:extLst>
              <a:ext uri="{FF2B5EF4-FFF2-40B4-BE49-F238E27FC236}">
                <a16:creationId xmlns:a16="http://schemas.microsoft.com/office/drawing/2014/main" id="{02E779B2-468E-214C-BA96-696E9FE963BD}"/>
              </a:ext>
            </a:extLst>
          </p:cNvPr>
          <p:cNvSpPr txBox="1"/>
          <p:nvPr/>
        </p:nvSpPr>
        <p:spPr>
          <a:xfrm>
            <a:off x="799792" y="5678161"/>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
        <p:nvSpPr>
          <p:cNvPr id="124" name="TextBox 123">
            <a:extLst>
              <a:ext uri="{FF2B5EF4-FFF2-40B4-BE49-F238E27FC236}">
                <a16:creationId xmlns:a16="http://schemas.microsoft.com/office/drawing/2014/main" id="{660DDECD-E4FC-654A-AA53-A41BC9825BA1}"/>
              </a:ext>
            </a:extLst>
          </p:cNvPr>
          <p:cNvSpPr txBox="1"/>
          <p:nvPr/>
        </p:nvSpPr>
        <p:spPr>
          <a:xfrm>
            <a:off x="1415439" y="1394340"/>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1.0</a:t>
            </a:r>
          </a:p>
        </p:txBody>
      </p:sp>
      <p:sp>
        <p:nvSpPr>
          <p:cNvPr id="125" name="TextBox 124">
            <a:extLst>
              <a:ext uri="{FF2B5EF4-FFF2-40B4-BE49-F238E27FC236}">
                <a16:creationId xmlns:a16="http://schemas.microsoft.com/office/drawing/2014/main" id="{CC4C67FE-3FE9-A540-AE87-170906B47ED7}"/>
              </a:ext>
            </a:extLst>
          </p:cNvPr>
          <p:cNvSpPr txBox="1"/>
          <p:nvPr/>
        </p:nvSpPr>
        <p:spPr>
          <a:xfrm>
            <a:off x="1414076" y="2110636"/>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-3.0</a:t>
            </a:r>
          </a:p>
        </p:txBody>
      </p:sp>
      <p:sp>
        <p:nvSpPr>
          <p:cNvPr id="126" name="TextBox 125">
            <a:extLst>
              <a:ext uri="{FF2B5EF4-FFF2-40B4-BE49-F238E27FC236}">
                <a16:creationId xmlns:a16="http://schemas.microsoft.com/office/drawing/2014/main" id="{B974D3DB-49F4-7547-B40A-83E14D5245FF}"/>
              </a:ext>
            </a:extLst>
          </p:cNvPr>
          <p:cNvSpPr txBox="1"/>
          <p:nvPr/>
        </p:nvSpPr>
        <p:spPr>
          <a:xfrm>
            <a:off x="1433643" y="2838613"/>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-2.0</a:t>
            </a:r>
          </a:p>
        </p:txBody>
      </p:sp>
      <p:sp>
        <p:nvSpPr>
          <p:cNvPr id="127" name="TextBox 126">
            <a:extLst>
              <a:ext uri="{FF2B5EF4-FFF2-40B4-BE49-F238E27FC236}">
                <a16:creationId xmlns:a16="http://schemas.microsoft.com/office/drawing/2014/main" id="{A9C76C49-71C9-754F-989F-52F2F8B4EDBF}"/>
              </a:ext>
            </a:extLst>
          </p:cNvPr>
          <p:cNvSpPr txBox="1"/>
          <p:nvPr/>
        </p:nvSpPr>
        <p:spPr>
          <a:xfrm>
            <a:off x="1433644" y="3504285"/>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-1.0</a:t>
            </a:r>
          </a:p>
        </p:txBody>
      </p:sp>
      <p:sp>
        <p:nvSpPr>
          <p:cNvPr id="128" name="TextBox 127">
            <a:extLst>
              <a:ext uri="{FF2B5EF4-FFF2-40B4-BE49-F238E27FC236}">
                <a16:creationId xmlns:a16="http://schemas.microsoft.com/office/drawing/2014/main" id="{B9BB595C-9284-8843-A32D-697E5A850F46}"/>
              </a:ext>
            </a:extLst>
          </p:cNvPr>
          <p:cNvSpPr txBox="1"/>
          <p:nvPr/>
        </p:nvSpPr>
        <p:spPr>
          <a:xfrm>
            <a:off x="1414076" y="4299604"/>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3.0</a:t>
            </a:r>
          </a:p>
        </p:txBody>
      </p:sp>
      <p:sp>
        <p:nvSpPr>
          <p:cNvPr id="129" name="TextBox 128">
            <a:extLst>
              <a:ext uri="{FF2B5EF4-FFF2-40B4-BE49-F238E27FC236}">
                <a16:creationId xmlns:a16="http://schemas.microsoft.com/office/drawing/2014/main" id="{A29F0804-D453-1A4C-B902-38C2FC557C1A}"/>
              </a:ext>
            </a:extLst>
          </p:cNvPr>
          <p:cNvSpPr txBox="1"/>
          <p:nvPr/>
        </p:nvSpPr>
        <p:spPr>
          <a:xfrm>
            <a:off x="1411242" y="4922394"/>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2.0</a:t>
            </a:r>
          </a:p>
        </p:txBody>
      </p:sp>
      <p:sp>
        <p:nvSpPr>
          <p:cNvPr id="130" name="TextBox 129">
            <a:extLst>
              <a:ext uri="{FF2B5EF4-FFF2-40B4-BE49-F238E27FC236}">
                <a16:creationId xmlns:a16="http://schemas.microsoft.com/office/drawing/2014/main" id="{F82D2BFF-843A-CC4C-9D9D-FABEFDD35B37}"/>
              </a:ext>
            </a:extLst>
          </p:cNvPr>
          <p:cNvSpPr txBox="1"/>
          <p:nvPr/>
        </p:nvSpPr>
        <p:spPr>
          <a:xfrm>
            <a:off x="1385437" y="5560302"/>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1.0</a:t>
            </a:r>
          </a:p>
        </p:txBody>
      </p:sp>
      <p:sp>
        <p:nvSpPr>
          <p:cNvPr id="131" name="TextBox 130">
            <a:extLst>
              <a:ext uri="{FF2B5EF4-FFF2-40B4-BE49-F238E27FC236}">
                <a16:creationId xmlns:a16="http://schemas.microsoft.com/office/drawing/2014/main" id="{B0AB959B-EFC2-6C46-A757-AFE550F7D1CA}"/>
              </a:ext>
            </a:extLst>
          </p:cNvPr>
          <p:cNvSpPr txBox="1"/>
          <p:nvPr/>
        </p:nvSpPr>
        <p:spPr>
          <a:xfrm>
            <a:off x="3288921" y="1699190"/>
            <a:ext cx="736099"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-3.0</a:t>
            </a:r>
          </a:p>
        </p:txBody>
      </p:sp>
      <p:sp>
        <p:nvSpPr>
          <p:cNvPr id="132" name="TextBox 131">
            <a:extLst>
              <a:ext uri="{FF2B5EF4-FFF2-40B4-BE49-F238E27FC236}">
                <a16:creationId xmlns:a16="http://schemas.microsoft.com/office/drawing/2014/main" id="{8B11CD4E-921E-4249-B3CC-A4328F11795D}"/>
              </a:ext>
            </a:extLst>
          </p:cNvPr>
          <p:cNvSpPr txBox="1"/>
          <p:nvPr/>
        </p:nvSpPr>
        <p:spPr>
          <a:xfrm>
            <a:off x="3371677" y="3040923"/>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2.0</a:t>
            </a:r>
          </a:p>
        </p:txBody>
      </p:sp>
      <p:cxnSp>
        <p:nvCxnSpPr>
          <p:cNvPr id="133" name="Straight Connector 132">
            <a:extLst>
              <a:ext uri="{FF2B5EF4-FFF2-40B4-BE49-F238E27FC236}">
                <a16:creationId xmlns:a16="http://schemas.microsoft.com/office/drawing/2014/main" id="{D8410153-B0C6-4640-8F10-7E8A8C989F92}"/>
              </a:ext>
            </a:extLst>
          </p:cNvPr>
          <p:cNvCxnSpPr>
            <a:cxnSpLocks/>
            <a:stCxn id="98" idx="6"/>
          </p:cNvCxnSpPr>
          <p:nvPr/>
        </p:nvCxnSpPr>
        <p:spPr>
          <a:xfrm flipV="1">
            <a:off x="3249191" y="3387199"/>
            <a:ext cx="2638043" cy="6473"/>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20DB8C3B-A2D0-D749-8B78-569B098FFA54}"/>
              </a:ext>
            </a:extLst>
          </p:cNvPr>
          <p:cNvSpPr txBox="1"/>
          <p:nvPr/>
        </p:nvSpPr>
        <p:spPr>
          <a:xfrm>
            <a:off x="3352095" y="4440886"/>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6.0</a:t>
            </a:r>
          </a:p>
        </p:txBody>
      </p:sp>
      <p:sp>
        <p:nvSpPr>
          <p:cNvPr id="135" name="TextBox 134">
            <a:extLst>
              <a:ext uri="{FF2B5EF4-FFF2-40B4-BE49-F238E27FC236}">
                <a16:creationId xmlns:a16="http://schemas.microsoft.com/office/drawing/2014/main" id="{1FEB79BC-CD57-EE4E-9F81-3D78EC377127}"/>
              </a:ext>
            </a:extLst>
          </p:cNvPr>
          <p:cNvSpPr txBox="1"/>
          <p:nvPr/>
        </p:nvSpPr>
        <p:spPr>
          <a:xfrm>
            <a:off x="6609801" y="2880081"/>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6.0</a:t>
            </a:r>
          </a:p>
        </p:txBody>
      </p:sp>
      <p:cxnSp>
        <p:nvCxnSpPr>
          <p:cNvPr id="136" name="Straight Connector 135">
            <a:extLst>
              <a:ext uri="{FF2B5EF4-FFF2-40B4-BE49-F238E27FC236}">
                <a16:creationId xmlns:a16="http://schemas.microsoft.com/office/drawing/2014/main" id="{306D3483-33AC-B94E-BC16-72F4196A3D05}"/>
              </a:ext>
            </a:extLst>
          </p:cNvPr>
          <p:cNvCxnSpPr/>
          <p:nvPr/>
        </p:nvCxnSpPr>
        <p:spPr>
          <a:xfrm>
            <a:off x="8512751" y="3231621"/>
            <a:ext cx="1109867"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DBD9C747-1551-8E41-AA8F-960438873674}"/>
              </a:ext>
            </a:extLst>
          </p:cNvPr>
          <p:cNvSpPr txBox="1"/>
          <p:nvPr/>
        </p:nvSpPr>
        <p:spPr>
          <a:xfrm>
            <a:off x="8539352" y="2894482"/>
            <a:ext cx="598241" cy="369332"/>
          </a:xfrm>
          <a:prstGeom prst="rect">
            <a:avLst/>
          </a:prstGeom>
          <a:noFill/>
        </p:spPr>
        <p:txBody>
          <a:bodyPr wrap="none" rtlCol="0">
            <a:spAutoFit/>
          </a:bodyPr>
          <a:lstStyle/>
          <a:p>
            <a:r>
              <a:rPr lang="en-US" dirty="0">
                <a:solidFill>
                  <a:srgbClr val="00B050"/>
                </a:solidFill>
                <a:latin typeface="Courier New" panose="02070309020205020404" pitchFamily="49" charset="0"/>
                <a:cs typeface="Courier New" panose="02070309020205020404" pitchFamily="49" charset="0"/>
              </a:rPr>
              <a:t>6.0</a:t>
            </a:r>
          </a:p>
        </p:txBody>
      </p:sp>
      <p:sp>
        <p:nvSpPr>
          <p:cNvPr id="138" name="TextBox 137">
            <a:extLst>
              <a:ext uri="{FF2B5EF4-FFF2-40B4-BE49-F238E27FC236}">
                <a16:creationId xmlns:a16="http://schemas.microsoft.com/office/drawing/2014/main" id="{5936CBCF-790D-A940-9295-4F53071CAC64}"/>
              </a:ext>
            </a:extLst>
          </p:cNvPr>
          <p:cNvSpPr txBox="1"/>
          <p:nvPr/>
        </p:nvSpPr>
        <p:spPr>
          <a:xfrm>
            <a:off x="8512751" y="2462454"/>
            <a:ext cx="3217547"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Relu</a:t>
            </a:r>
            <a:r>
              <a:rPr lang="en-US" dirty="0">
                <a:latin typeface="Courier New" panose="02070309020205020404" pitchFamily="49" charset="0"/>
                <a:cs typeface="Courier New" panose="02070309020205020404" pitchFamily="49" charset="0"/>
              </a:rPr>
              <a:t> activation output</a:t>
            </a:r>
          </a:p>
        </p:txBody>
      </p:sp>
      <p:grpSp>
        <p:nvGrpSpPr>
          <p:cNvPr id="3" name="Group 2">
            <a:extLst>
              <a:ext uri="{FF2B5EF4-FFF2-40B4-BE49-F238E27FC236}">
                <a16:creationId xmlns:a16="http://schemas.microsoft.com/office/drawing/2014/main" id="{08FD4C35-69C2-024A-8604-7F00134F4A3D}"/>
              </a:ext>
            </a:extLst>
          </p:cNvPr>
          <p:cNvGrpSpPr/>
          <p:nvPr/>
        </p:nvGrpSpPr>
        <p:grpSpPr>
          <a:xfrm>
            <a:off x="8549557" y="3359289"/>
            <a:ext cx="1142969" cy="371449"/>
            <a:chOff x="8549557" y="3359289"/>
            <a:chExt cx="1142969" cy="371449"/>
          </a:xfrm>
        </p:grpSpPr>
        <p:sp>
          <p:nvSpPr>
            <p:cNvPr id="139" name="TextBox 138">
              <a:extLst>
                <a:ext uri="{FF2B5EF4-FFF2-40B4-BE49-F238E27FC236}">
                  <a16:creationId xmlns:a16="http://schemas.microsoft.com/office/drawing/2014/main" id="{3292D6C6-8443-DF40-ADB7-E49317A104EC}"/>
                </a:ext>
              </a:extLst>
            </p:cNvPr>
            <p:cNvSpPr txBox="1"/>
            <p:nvPr/>
          </p:nvSpPr>
          <p:spPr>
            <a:xfrm>
              <a:off x="8549557" y="3361406"/>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cxnSp>
          <p:nvCxnSpPr>
            <p:cNvPr id="59" name="Straight Connector 58">
              <a:extLst>
                <a:ext uri="{FF2B5EF4-FFF2-40B4-BE49-F238E27FC236}">
                  <a16:creationId xmlns:a16="http://schemas.microsoft.com/office/drawing/2014/main" id="{3DF5DAE8-4C34-9440-9D0C-D6B12FF36EF9}"/>
                </a:ext>
              </a:extLst>
            </p:cNvPr>
            <p:cNvCxnSpPr/>
            <p:nvPr/>
          </p:nvCxnSpPr>
          <p:spPr>
            <a:xfrm>
              <a:off x="8582659" y="3359289"/>
              <a:ext cx="1109867" cy="0"/>
            </a:xfrm>
            <a:prstGeom prst="line">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882E71C-9251-924A-8717-4588031FBC11}"/>
              </a:ext>
            </a:extLst>
          </p:cNvPr>
          <p:cNvGrpSpPr/>
          <p:nvPr/>
        </p:nvGrpSpPr>
        <p:grpSpPr>
          <a:xfrm>
            <a:off x="6638557" y="3374601"/>
            <a:ext cx="1111591" cy="418652"/>
            <a:chOff x="6638557" y="3374601"/>
            <a:chExt cx="1111591" cy="418652"/>
          </a:xfrm>
        </p:grpSpPr>
        <p:sp>
          <p:nvSpPr>
            <p:cNvPr id="140" name="TextBox 139">
              <a:extLst>
                <a:ext uri="{FF2B5EF4-FFF2-40B4-BE49-F238E27FC236}">
                  <a16:creationId xmlns:a16="http://schemas.microsoft.com/office/drawing/2014/main" id="{18308D3C-C9CD-0840-949C-2D70F7570B95}"/>
                </a:ext>
              </a:extLst>
            </p:cNvPr>
            <p:cNvSpPr txBox="1"/>
            <p:nvPr/>
          </p:nvSpPr>
          <p:spPr>
            <a:xfrm>
              <a:off x="6638557" y="3423921"/>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cxnSp>
          <p:nvCxnSpPr>
            <p:cNvPr id="60" name="Straight Connector 59">
              <a:extLst>
                <a:ext uri="{FF2B5EF4-FFF2-40B4-BE49-F238E27FC236}">
                  <a16:creationId xmlns:a16="http://schemas.microsoft.com/office/drawing/2014/main" id="{7FEE1758-4543-E241-8797-22B8A357B270}"/>
                </a:ext>
              </a:extLst>
            </p:cNvPr>
            <p:cNvCxnSpPr/>
            <p:nvPr/>
          </p:nvCxnSpPr>
          <p:spPr>
            <a:xfrm>
              <a:off x="6640281" y="3374601"/>
              <a:ext cx="1109867" cy="0"/>
            </a:xfrm>
            <a:prstGeom prst="line">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F74C1C24-4AAF-5E4A-81EB-E34EE8F43019}"/>
              </a:ext>
            </a:extLst>
          </p:cNvPr>
          <p:cNvGrpSpPr/>
          <p:nvPr/>
        </p:nvGrpSpPr>
        <p:grpSpPr>
          <a:xfrm>
            <a:off x="3189794" y="2162099"/>
            <a:ext cx="2667273" cy="980395"/>
            <a:chOff x="3189794" y="2162099"/>
            <a:chExt cx="2667273" cy="980395"/>
          </a:xfrm>
        </p:grpSpPr>
        <p:sp>
          <p:nvSpPr>
            <p:cNvPr id="144" name="TextBox 143">
              <a:extLst>
                <a:ext uri="{FF2B5EF4-FFF2-40B4-BE49-F238E27FC236}">
                  <a16:creationId xmlns:a16="http://schemas.microsoft.com/office/drawing/2014/main" id="{0F61B5CE-0B5C-224D-ADE4-161D1C58B41C}"/>
                </a:ext>
              </a:extLst>
            </p:cNvPr>
            <p:cNvSpPr txBox="1"/>
            <p:nvPr/>
          </p:nvSpPr>
          <p:spPr>
            <a:xfrm>
              <a:off x="3401798" y="2162099"/>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sp>
          <p:nvSpPr>
            <p:cNvPr id="61" name="Freeform 60">
              <a:extLst>
                <a:ext uri="{FF2B5EF4-FFF2-40B4-BE49-F238E27FC236}">
                  <a16:creationId xmlns:a16="http://schemas.microsoft.com/office/drawing/2014/main" id="{E7041271-2B14-3642-9DE7-BC95DA5E0F83}"/>
                </a:ext>
              </a:extLst>
            </p:cNvPr>
            <p:cNvSpPr/>
            <p:nvPr/>
          </p:nvSpPr>
          <p:spPr>
            <a:xfrm>
              <a:off x="3189794" y="2187749"/>
              <a:ext cx="2667273" cy="954745"/>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Lst>
              <a:ahLst/>
              <a:cxnLst>
                <a:cxn ang="0">
                  <a:pos x="connsiteX0" y="connsiteY0"/>
                </a:cxn>
                <a:cxn ang="0">
                  <a:pos x="connsiteX1" y="connsiteY1"/>
                </a:cxn>
                <a:cxn ang="0">
                  <a:pos x="connsiteX2" y="connsiteY2"/>
                </a:cxn>
              </a:cxnLst>
              <a:rect l="l" t="t" r="r" b="b"/>
              <a:pathLst>
                <a:path w="2780777" h="2292465">
                  <a:moveTo>
                    <a:pt x="0" y="0"/>
                  </a:moveTo>
                  <a:lnTo>
                    <a:pt x="1127342" y="12527"/>
                  </a:lnTo>
                  <a:cubicBezTo>
                    <a:pt x="1298531" y="192067"/>
                    <a:pt x="2609588" y="2112925"/>
                    <a:pt x="2780777" y="2292465"/>
                  </a:cubicBez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214B3CA7-453E-314B-B685-A3AC843528B3}"/>
              </a:ext>
            </a:extLst>
          </p:cNvPr>
          <p:cNvGrpSpPr/>
          <p:nvPr/>
        </p:nvGrpSpPr>
        <p:grpSpPr>
          <a:xfrm>
            <a:off x="3227927" y="3589400"/>
            <a:ext cx="2717378" cy="1620394"/>
            <a:chOff x="3227927" y="3589400"/>
            <a:chExt cx="2717378" cy="1620394"/>
          </a:xfrm>
        </p:grpSpPr>
        <p:sp>
          <p:nvSpPr>
            <p:cNvPr id="142" name="TextBox 141">
              <a:extLst>
                <a:ext uri="{FF2B5EF4-FFF2-40B4-BE49-F238E27FC236}">
                  <a16:creationId xmlns:a16="http://schemas.microsoft.com/office/drawing/2014/main" id="{A0C86967-3251-0E42-BE88-913C7FC35F41}"/>
                </a:ext>
              </a:extLst>
            </p:cNvPr>
            <p:cNvSpPr txBox="1"/>
            <p:nvPr/>
          </p:nvSpPr>
          <p:spPr>
            <a:xfrm>
              <a:off x="3337800" y="4840462"/>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sp>
          <p:nvSpPr>
            <p:cNvPr id="62" name="Freeform 61">
              <a:extLst>
                <a:ext uri="{FF2B5EF4-FFF2-40B4-BE49-F238E27FC236}">
                  <a16:creationId xmlns:a16="http://schemas.microsoft.com/office/drawing/2014/main" id="{7A0DA016-D1E7-2447-B5D1-A8602CA12BBE}"/>
                </a:ext>
              </a:extLst>
            </p:cNvPr>
            <p:cNvSpPr/>
            <p:nvPr/>
          </p:nvSpPr>
          <p:spPr>
            <a:xfrm flipV="1">
              <a:off x="3227927" y="3589400"/>
              <a:ext cx="2717378" cy="1287187"/>
            </a:xfrm>
            <a:custGeom>
              <a:avLst/>
              <a:gdLst>
                <a:gd name="connsiteX0" fmla="*/ 0 w 1640909"/>
                <a:gd name="connsiteY0" fmla="*/ 0 h 551146"/>
                <a:gd name="connsiteX1" fmla="*/ 1127342 w 1640909"/>
                <a:gd name="connsiteY1" fmla="*/ 12527 h 551146"/>
                <a:gd name="connsiteX2" fmla="*/ 1640909 w 1640909"/>
                <a:gd name="connsiteY2" fmla="*/ 551146 h 551146"/>
                <a:gd name="connsiteX0" fmla="*/ 0 w 2780777"/>
                <a:gd name="connsiteY0" fmla="*/ 0 h 2292465"/>
                <a:gd name="connsiteX1" fmla="*/ 1127342 w 2780777"/>
                <a:gd name="connsiteY1" fmla="*/ 12527 h 2292465"/>
                <a:gd name="connsiteX2" fmla="*/ 2780777 w 2780777"/>
                <a:gd name="connsiteY2" fmla="*/ 2292465 h 2292465"/>
                <a:gd name="connsiteX0" fmla="*/ 0 w 2833508"/>
                <a:gd name="connsiteY0" fmla="*/ 0 h 2561249"/>
                <a:gd name="connsiteX1" fmla="*/ 1127342 w 2833508"/>
                <a:gd name="connsiteY1" fmla="*/ 12527 h 2561249"/>
                <a:gd name="connsiteX2" fmla="*/ 2833508 w 2833508"/>
                <a:gd name="connsiteY2" fmla="*/ 2561249 h 2561249"/>
                <a:gd name="connsiteX0" fmla="*/ 0 w 2833508"/>
                <a:gd name="connsiteY0" fmla="*/ 0 h 2830033"/>
                <a:gd name="connsiteX1" fmla="*/ 1127342 w 2833508"/>
                <a:gd name="connsiteY1" fmla="*/ 12527 h 2830033"/>
                <a:gd name="connsiteX2" fmla="*/ 2833508 w 2833508"/>
                <a:gd name="connsiteY2" fmla="*/ 2830033 h 2830033"/>
                <a:gd name="connsiteX0" fmla="*/ 0 w 2859874"/>
                <a:gd name="connsiteY0" fmla="*/ 0 h 3068952"/>
                <a:gd name="connsiteX1" fmla="*/ 1127342 w 2859874"/>
                <a:gd name="connsiteY1" fmla="*/ 12527 h 3068952"/>
                <a:gd name="connsiteX2" fmla="*/ 2859874 w 2859874"/>
                <a:gd name="connsiteY2" fmla="*/ 3068952 h 3068952"/>
              </a:gdLst>
              <a:ahLst/>
              <a:cxnLst>
                <a:cxn ang="0">
                  <a:pos x="connsiteX0" y="connsiteY0"/>
                </a:cxn>
                <a:cxn ang="0">
                  <a:pos x="connsiteX1" y="connsiteY1"/>
                </a:cxn>
                <a:cxn ang="0">
                  <a:pos x="connsiteX2" y="connsiteY2"/>
                </a:cxn>
              </a:cxnLst>
              <a:rect l="l" t="t" r="r" b="b"/>
              <a:pathLst>
                <a:path w="2859874" h="3068952">
                  <a:moveTo>
                    <a:pt x="0" y="0"/>
                  </a:moveTo>
                  <a:lnTo>
                    <a:pt x="1127342" y="12527"/>
                  </a:lnTo>
                  <a:cubicBezTo>
                    <a:pt x="1298531" y="192067"/>
                    <a:pt x="2688685" y="2889412"/>
                    <a:pt x="2859874" y="3068952"/>
                  </a:cubicBez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321AC55-74AB-DB48-BA09-D5CC38C3E583}"/>
              </a:ext>
            </a:extLst>
          </p:cNvPr>
          <p:cNvGrpSpPr/>
          <p:nvPr/>
        </p:nvGrpSpPr>
        <p:grpSpPr>
          <a:xfrm>
            <a:off x="1343290" y="3711673"/>
            <a:ext cx="4679914" cy="2587040"/>
            <a:chOff x="1343290" y="3711673"/>
            <a:chExt cx="4679914" cy="2587040"/>
          </a:xfrm>
        </p:grpSpPr>
        <p:sp>
          <p:nvSpPr>
            <p:cNvPr id="141" name="TextBox 140">
              <a:extLst>
                <a:ext uri="{FF2B5EF4-FFF2-40B4-BE49-F238E27FC236}">
                  <a16:creationId xmlns:a16="http://schemas.microsoft.com/office/drawing/2014/main" id="{0DB7358E-EC70-8640-8A43-2C86054305D4}"/>
                </a:ext>
              </a:extLst>
            </p:cNvPr>
            <p:cNvSpPr txBox="1"/>
            <p:nvPr/>
          </p:nvSpPr>
          <p:spPr>
            <a:xfrm>
              <a:off x="1343290" y="5929381"/>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sp>
          <p:nvSpPr>
            <p:cNvPr id="63" name="Freeform 62">
              <a:extLst>
                <a:ext uri="{FF2B5EF4-FFF2-40B4-BE49-F238E27FC236}">
                  <a16:creationId xmlns:a16="http://schemas.microsoft.com/office/drawing/2014/main" id="{8E456EAF-1C74-E544-93BE-93641B283048}"/>
                </a:ext>
              </a:extLst>
            </p:cNvPr>
            <p:cNvSpPr/>
            <p:nvPr/>
          </p:nvSpPr>
          <p:spPr>
            <a:xfrm>
              <a:off x="1452246" y="3711673"/>
              <a:ext cx="4570958" cy="2230006"/>
            </a:xfrm>
            <a:custGeom>
              <a:avLst/>
              <a:gdLst>
                <a:gd name="connsiteX0" fmla="*/ 0 w 5148197"/>
                <a:gd name="connsiteY0" fmla="*/ 1903957 h 1903957"/>
                <a:gd name="connsiteX1" fmla="*/ 3444657 w 5148197"/>
                <a:gd name="connsiteY1" fmla="*/ 1841327 h 1903957"/>
                <a:gd name="connsiteX2" fmla="*/ 5148197 w 5148197"/>
                <a:gd name="connsiteY2" fmla="*/ 0 h 1903957"/>
                <a:gd name="connsiteX0" fmla="*/ 0 w 5148197"/>
                <a:gd name="connsiteY0" fmla="*/ 1903957 h 1903957"/>
                <a:gd name="connsiteX1" fmla="*/ 3430550 w 5148197"/>
                <a:gd name="connsiteY1" fmla="*/ 1884106 h 1903957"/>
                <a:gd name="connsiteX2" fmla="*/ 5148197 w 5148197"/>
                <a:gd name="connsiteY2" fmla="*/ 0 h 1903957"/>
                <a:gd name="connsiteX0" fmla="*/ 0 w 5148197"/>
                <a:gd name="connsiteY0" fmla="*/ 1903957 h 1903957"/>
                <a:gd name="connsiteX1" fmla="*/ 3444657 w 5148197"/>
                <a:gd name="connsiteY1" fmla="*/ 1894801 h 1903957"/>
                <a:gd name="connsiteX2" fmla="*/ 5148197 w 5148197"/>
                <a:gd name="connsiteY2" fmla="*/ 0 h 1903957"/>
              </a:gdLst>
              <a:ahLst/>
              <a:cxnLst>
                <a:cxn ang="0">
                  <a:pos x="connsiteX0" y="connsiteY0"/>
                </a:cxn>
                <a:cxn ang="0">
                  <a:pos x="connsiteX1" y="connsiteY1"/>
                </a:cxn>
                <a:cxn ang="0">
                  <a:pos x="connsiteX2" y="connsiteY2"/>
                </a:cxn>
              </a:cxnLst>
              <a:rect l="l" t="t" r="r" b="b"/>
              <a:pathLst>
                <a:path w="5148197" h="1903957">
                  <a:moveTo>
                    <a:pt x="0" y="1903957"/>
                  </a:moveTo>
                  <a:lnTo>
                    <a:pt x="3444657" y="1894801"/>
                  </a:lnTo>
                  <a:cubicBezTo>
                    <a:pt x="4012504" y="1281025"/>
                    <a:pt x="4580350" y="613776"/>
                    <a:pt x="5148197" y="0"/>
                  </a:cubicBez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FA6D945-86A5-8B4B-BEE5-C0AB746EA40C}"/>
              </a:ext>
            </a:extLst>
          </p:cNvPr>
          <p:cNvGrpSpPr/>
          <p:nvPr/>
        </p:nvGrpSpPr>
        <p:grpSpPr>
          <a:xfrm>
            <a:off x="3280476" y="3447473"/>
            <a:ext cx="2638043" cy="369332"/>
            <a:chOff x="3280476" y="3447473"/>
            <a:chExt cx="2638043" cy="369332"/>
          </a:xfrm>
        </p:grpSpPr>
        <p:sp>
          <p:nvSpPr>
            <p:cNvPr id="143" name="TextBox 142">
              <a:extLst>
                <a:ext uri="{FF2B5EF4-FFF2-40B4-BE49-F238E27FC236}">
                  <a16:creationId xmlns:a16="http://schemas.microsoft.com/office/drawing/2014/main" id="{4E044CA9-562D-D74B-8880-B8D43D04CC7E}"/>
                </a:ext>
              </a:extLst>
            </p:cNvPr>
            <p:cNvSpPr txBox="1"/>
            <p:nvPr/>
          </p:nvSpPr>
          <p:spPr>
            <a:xfrm>
              <a:off x="3357849" y="3447473"/>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cxnSp>
          <p:nvCxnSpPr>
            <p:cNvPr id="64" name="Straight Connector 63">
              <a:extLst>
                <a:ext uri="{FF2B5EF4-FFF2-40B4-BE49-F238E27FC236}">
                  <a16:creationId xmlns:a16="http://schemas.microsoft.com/office/drawing/2014/main" id="{F4C88C75-C864-894D-895F-989D32DD1372}"/>
                </a:ext>
              </a:extLst>
            </p:cNvPr>
            <p:cNvCxnSpPr>
              <a:cxnSpLocks/>
            </p:cNvCxnSpPr>
            <p:nvPr/>
          </p:nvCxnSpPr>
          <p:spPr>
            <a:xfrm flipV="1">
              <a:off x="3280476" y="3458197"/>
              <a:ext cx="2638043" cy="6473"/>
            </a:xfrm>
            <a:prstGeom prst="line">
              <a:avLst/>
            </a:prstGeom>
            <a:ln w="95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27CD4F4-C860-2647-A1BE-565836F13386}"/>
              </a:ext>
            </a:extLst>
          </p:cNvPr>
          <p:cNvGrpSpPr/>
          <p:nvPr/>
        </p:nvGrpSpPr>
        <p:grpSpPr>
          <a:xfrm>
            <a:off x="1385437" y="1779555"/>
            <a:ext cx="1037295" cy="369332"/>
            <a:chOff x="1385437" y="1779555"/>
            <a:chExt cx="1037295" cy="369332"/>
          </a:xfrm>
        </p:grpSpPr>
        <p:sp>
          <p:nvSpPr>
            <p:cNvPr id="145" name="TextBox 144">
              <a:extLst>
                <a:ext uri="{FF2B5EF4-FFF2-40B4-BE49-F238E27FC236}">
                  <a16:creationId xmlns:a16="http://schemas.microsoft.com/office/drawing/2014/main" id="{8E070A6A-5E5A-514E-B2D4-950525C8FB93}"/>
                </a:ext>
              </a:extLst>
            </p:cNvPr>
            <p:cNvSpPr txBox="1"/>
            <p:nvPr/>
          </p:nvSpPr>
          <p:spPr>
            <a:xfrm>
              <a:off x="1385437" y="1779555"/>
              <a:ext cx="736099"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-3.0</a:t>
              </a:r>
            </a:p>
          </p:txBody>
        </p:sp>
        <p:sp>
          <p:nvSpPr>
            <p:cNvPr id="65" name="Freeform 64">
              <a:extLst>
                <a:ext uri="{FF2B5EF4-FFF2-40B4-BE49-F238E27FC236}">
                  <a16:creationId xmlns:a16="http://schemas.microsoft.com/office/drawing/2014/main" id="{7A88A9DD-9C71-064E-B3FE-EE23D0029486}"/>
                </a:ext>
              </a:extLst>
            </p:cNvPr>
            <p:cNvSpPr/>
            <p:nvPr/>
          </p:nvSpPr>
          <p:spPr>
            <a:xfrm>
              <a:off x="1395599" y="1834645"/>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47903A5-5A2B-8B44-AB2A-7E8A487F391C}"/>
              </a:ext>
            </a:extLst>
          </p:cNvPr>
          <p:cNvGrpSpPr/>
          <p:nvPr/>
        </p:nvGrpSpPr>
        <p:grpSpPr>
          <a:xfrm>
            <a:off x="1417217" y="3186922"/>
            <a:ext cx="1027723" cy="369332"/>
            <a:chOff x="1417217" y="3186922"/>
            <a:chExt cx="1027723" cy="369332"/>
          </a:xfrm>
        </p:grpSpPr>
        <p:sp>
          <p:nvSpPr>
            <p:cNvPr id="147" name="TextBox 146">
              <a:extLst>
                <a:ext uri="{FF2B5EF4-FFF2-40B4-BE49-F238E27FC236}">
                  <a16:creationId xmlns:a16="http://schemas.microsoft.com/office/drawing/2014/main" id="{EE5EFA81-2BFA-A94C-B5DE-4E877297C80C}"/>
                </a:ext>
              </a:extLst>
            </p:cNvPr>
            <p:cNvSpPr txBox="1"/>
            <p:nvPr/>
          </p:nvSpPr>
          <p:spPr>
            <a:xfrm>
              <a:off x="1417217" y="3186922"/>
              <a:ext cx="736099"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sp>
          <p:nvSpPr>
            <p:cNvPr id="66" name="Freeform 65">
              <a:extLst>
                <a:ext uri="{FF2B5EF4-FFF2-40B4-BE49-F238E27FC236}">
                  <a16:creationId xmlns:a16="http://schemas.microsoft.com/office/drawing/2014/main" id="{459F122D-09D8-4446-A06D-004DBD5D4693}"/>
                </a:ext>
              </a:extLst>
            </p:cNvPr>
            <p:cNvSpPr/>
            <p:nvPr/>
          </p:nvSpPr>
          <p:spPr>
            <a:xfrm>
              <a:off x="1417807" y="3232454"/>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397A2BB4-F79C-1149-9761-350FF4125178}"/>
              </a:ext>
            </a:extLst>
          </p:cNvPr>
          <p:cNvGrpSpPr/>
          <p:nvPr/>
        </p:nvGrpSpPr>
        <p:grpSpPr>
          <a:xfrm>
            <a:off x="1415918" y="4640051"/>
            <a:ext cx="1027133" cy="369332"/>
            <a:chOff x="1415918" y="4640051"/>
            <a:chExt cx="1027133" cy="369332"/>
          </a:xfrm>
        </p:grpSpPr>
        <p:sp>
          <p:nvSpPr>
            <p:cNvPr id="149" name="TextBox 148">
              <a:extLst>
                <a:ext uri="{FF2B5EF4-FFF2-40B4-BE49-F238E27FC236}">
                  <a16:creationId xmlns:a16="http://schemas.microsoft.com/office/drawing/2014/main" id="{0A80CA70-BF5D-3340-9815-CB4DB4B62A00}"/>
                </a:ext>
              </a:extLst>
            </p:cNvPr>
            <p:cNvSpPr txBox="1"/>
            <p:nvPr/>
          </p:nvSpPr>
          <p:spPr>
            <a:xfrm>
              <a:off x="1418055" y="4640051"/>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2.0</a:t>
              </a:r>
            </a:p>
          </p:txBody>
        </p:sp>
        <p:sp>
          <p:nvSpPr>
            <p:cNvPr id="67" name="Freeform 66">
              <a:extLst>
                <a:ext uri="{FF2B5EF4-FFF2-40B4-BE49-F238E27FC236}">
                  <a16:creationId xmlns:a16="http://schemas.microsoft.com/office/drawing/2014/main" id="{BBA0B7C3-F3DD-6B45-9587-731FE4C7FE1A}"/>
                </a:ext>
              </a:extLst>
            </p:cNvPr>
            <p:cNvSpPr/>
            <p:nvPr/>
          </p:nvSpPr>
          <p:spPr>
            <a:xfrm>
              <a:off x="1415918" y="4678056"/>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93A37765-D37D-944C-BD60-98BFBDF0730A}"/>
              </a:ext>
            </a:extLst>
          </p:cNvPr>
          <p:cNvGrpSpPr/>
          <p:nvPr/>
        </p:nvGrpSpPr>
        <p:grpSpPr>
          <a:xfrm>
            <a:off x="1395597" y="2234873"/>
            <a:ext cx="1027133" cy="592755"/>
            <a:chOff x="1395597" y="2234873"/>
            <a:chExt cx="1027133" cy="592755"/>
          </a:xfrm>
        </p:grpSpPr>
        <p:sp>
          <p:nvSpPr>
            <p:cNvPr id="146" name="TextBox 145">
              <a:extLst>
                <a:ext uri="{FF2B5EF4-FFF2-40B4-BE49-F238E27FC236}">
                  <a16:creationId xmlns:a16="http://schemas.microsoft.com/office/drawing/2014/main" id="{EBD74B42-DA9C-EC47-94EE-6B64032E740C}"/>
                </a:ext>
              </a:extLst>
            </p:cNvPr>
            <p:cNvSpPr txBox="1"/>
            <p:nvPr/>
          </p:nvSpPr>
          <p:spPr>
            <a:xfrm>
              <a:off x="1528509" y="2458296"/>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1.0</a:t>
              </a:r>
            </a:p>
          </p:txBody>
        </p:sp>
        <p:sp>
          <p:nvSpPr>
            <p:cNvPr id="68" name="Freeform 67">
              <a:extLst>
                <a:ext uri="{FF2B5EF4-FFF2-40B4-BE49-F238E27FC236}">
                  <a16:creationId xmlns:a16="http://schemas.microsoft.com/office/drawing/2014/main" id="{4AB331BE-EB2B-1545-A4E5-21909643D0F0}"/>
                </a:ext>
              </a:extLst>
            </p:cNvPr>
            <p:cNvSpPr/>
            <p:nvPr/>
          </p:nvSpPr>
          <p:spPr>
            <a:xfrm flipV="1">
              <a:off x="1395597" y="2234873"/>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A4574A9D-5230-D646-95A0-8A538EF88854}"/>
              </a:ext>
            </a:extLst>
          </p:cNvPr>
          <p:cNvGrpSpPr/>
          <p:nvPr/>
        </p:nvGrpSpPr>
        <p:grpSpPr>
          <a:xfrm>
            <a:off x="1417805" y="3627352"/>
            <a:ext cx="1027133" cy="582555"/>
            <a:chOff x="1417805" y="3627352"/>
            <a:chExt cx="1027133" cy="582555"/>
          </a:xfrm>
        </p:grpSpPr>
        <p:sp>
          <p:nvSpPr>
            <p:cNvPr id="148" name="TextBox 147">
              <a:extLst>
                <a:ext uri="{FF2B5EF4-FFF2-40B4-BE49-F238E27FC236}">
                  <a16:creationId xmlns:a16="http://schemas.microsoft.com/office/drawing/2014/main" id="{A803B2BD-C00F-8840-A72C-86683778397C}"/>
                </a:ext>
              </a:extLst>
            </p:cNvPr>
            <p:cNvSpPr txBox="1"/>
            <p:nvPr/>
          </p:nvSpPr>
          <p:spPr>
            <a:xfrm>
              <a:off x="1418055" y="3840575"/>
              <a:ext cx="736099"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-2.0</a:t>
              </a:r>
            </a:p>
          </p:txBody>
        </p:sp>
        <p:sp>
          <p:nvSpPr>
            <p:cNvPr id="69" name="Freeform 68">
              <a:extLst>
                <a:ext uri="{FF2B5EF4-FFF2-40B4-BE49-F238E27FC236}">
                  <a16:creationId xmlns:a16="http://schemas.microsoft.com/office/drawing/2014/main" id="{20E6019A-3802-2E44-B114-BA5A3A54D06D}"/>
                </a:ext>
              </a:extLst>
            </p:cNvPr>
            <p:cNvSpPr/>
            <p:nvPr/>
          </p:nvSpPr>
          <p:spPr>
            <a:xfrm flipV="1">
              <a:off x="1417805" y="3627352"/>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66651F4-D9BE-9E44-BEF9-B073E50F8920}"/>
              </a:ext>
            </a:extLst>
          </p:cNvPr>
          <p:cNvGrpSpPr/>
          <p:nvPr/>
        </p:nvGrpSpPr>
        <p:grpSpPr>
          <a:xfrm>
            <a:off x="1402984" y="5047902"/>
            <a:ext cx="1040066" cy="604937"/>
            <a:chOff x="1402984" y="5047902"/>
            <a:chExt cx="1040066" cy="604937"/>
          </a:xfrm>
        </p:grpSpPr>
        <p:sp>
          <p:nvSpPr>
            <p:cNvPr id="150" name="TextBox 149">
              <a:extLst>
                <a:ext uri="{FF2B5EF4-FFF2-40B4-BE49-F238E27FC236}">
                  <a16:creationId xmlns:a16="http://schemas.microsoft.com/office/drawing/2014/main" id="{7A194FEC-C599-8C45-80A1-1E1CE91B960E}"/>
                </a:ext>
              </a:extLst>
            </p:cNvPr>
            <p:cNvSpPr txBox="1"/>
            <p:nvPr/>
          </p:nvSpPr>
          <p:spPr>
            <a:xfrm>
              <a:off x="1402984" y="5283507"/>
              <a:ext cx="598241" cy="369332"/>
            </a:xfrm>
            <a:prstGeom prst="rect">
              <a:avLst/>
            </a:prstGeom>
            <a:noFill/>
          </p:spPr>
          <p:txBody>
            <a:bodyPr wrap="none" rtlCol="0">
              <a:spAutoFit/>
            </a:bodyPr>
            <a:lstStyle/>
            <a:p>
              <a:r>
                <a:rPr lang="en-US" dirty="0">
                  <a:solidFill>
                    <a:srgbClr val="FF0000"/>
                  </a:solidFill>
                  <a:latin typeface="Courier New" panose="02070309020205020404" pitchFamily="49" charset="0"/>
                  <a:cs typeface="Courier New" panose="02070309020205020404" pitchFamily="49" charset="0"/>
                </a:rPr>
                <a:t>3.0</a:t>
              </a:r>
            </a:p>
          </p:txBody>
        </p:sp>
        <p:sp>
          <p:nvSpPr>
            <p:cNvPr id="70" name="Freeform 69">
              <a:extLst>
                <a:ext uri="{FF2B5EF4-FFF2-40B4-BE49-F238E27FC236}">
                  <a16:creationId xmlns:a16="http://schemas.microsoft.com/office/drawing/2014/main" id="{9F027004-9660-AF48-B6F0-899532FB1E03}"/>
                </a:ext>
              </a:extLst>
            </p:cNvPr>
            <p:cNvSpPr/>
            <p:nvPr/>
          </p:nvSpPr>
          <p:spPr>
            <a:xfrm flipV="1">
              <a:off x="1415917" y="5047902"/>
              <a:ext cx="1027133" cy="283257"/>
            </a:xfrm>
            <a:custGeom>
              <a:avLst/>
              <a:gdLst>
                <a:gd name="connsiteX0" fmla="*/ 0 w 1640909"/>
                <a:gd name="connsiteY0" fmla="*/ 0 h 551146"/>
                <a:gd name="connsiteX1" fmla="*/ 1127342 w 1640909"/>
                <a:gd name="connsiteY1" fmla="*/ 12527 h 551146"/>
                <a:gd name="connsiteX2" fmla="*/ 1640909 w 1640909"/>
                <a:gd name="connsiteY2" fmla="*/ 551146 h 551146"/>
              </a:gdLst>
              <a:ahLst/>
              <a:cxnLst>
                <a:cxn ang="0">
                  <a:pos x="connsiteX0" y="connsiteY0"/>
                </a:cxn>
                <a:cxn ang="0">
                  <a:pos x="connsiteX1" y="connsiteY1"/>
                </a:cxn>
                <a:cxn ang="0">
                  <a:pos x="connsiteX2" y="connsiteY2"/>
                </a:cxn>
              </a:cxnLst>
              <a:rect l="l" t="t" r="r" b="b"/>
              <a:pathLst>
                <a:path w="1640909" h="551146">
                  <a:moveTo>
                    <a:pt x="0" y="0"/>
                  </a:moveTo>
                  <a:lnTo>
                    <a:pt x="1127342" y="12527"/>
                  </a:lnTo>
                  <a:lnTo>
                    <a:pt x="1640909" y="551146"/>
                  </a:lnTo>
                </a:path>
              </a:pathLst>
            </a:custGeom>
            <a:noFill/>
            <a:ln>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AF080C6-20E4-F94B-A49A-EA95BD5A7A39}"/>
                  </a:ext>
                </a:extLst>
              </p:cNvPr>
              <p:cNvSpPr txBox="1"/>
              <p:nvPr/>
            </p:nvSpPr>
            <p:spPr>
              <a:xfrm>
                <a:off x="7594768" y="4484270"/>
                <a:ext cx="5975318" cy="264489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000" b="0" i="1" smtClean="0">
                              <a:solidFill>
                                <a:srgbClr val="0432FF"/>
                              </a:solidFill>
                              <a:latin typeface="Cambria Math" panose="02040503050406030204" pitchFamily="18" charset="0"/>
                            </a:rPr>
                          </m:ctrlPr>
                        </m:sSubPr>
                        <m:e>
                          <m:r>
                            <a:rPr lang="en-GB" sz="2000" b="0" i="1" smtClean="0">
                              <a:solidFill>
                                <a:srgbClr val="0432FF"/>
                              </a:solidFill>
                              <a:latin typeface="Cambria Math" panose="02040503050406030204" pitchFamily="18" charset="0"/>
                            </a:rPr>
                            <m:t>𝑓</m:t>
                          </m:r>
                        </m:e>
                        <m:sub>
                          <m:r>
                            <a:rPr lang="en-GB" sz="2000" b="0" i="1" smtClean="0">
                              <a:solidFill>
                                <a:srgbClr val="0432FF"/>
                              </a:solidFill>
                              <a:latin typeface="Cambria Math" panose="02040503050406030204" pitchFamily="18" charset="0"/>
                            </a:rPr>
                            <m:t>𝑎</m:t>
                          </m:r>
                        </m:sub>
                      </m:sSub>
                      <m:d>
                        <m:dPr>
                          <m:ctrlPr>
                            <a:rPr lang="en-GB" sz="2000" b="0" i="1" smtClean="0">
                              <a:solidFill>
                                <a:srgbClr val="0432FF"/>
                              </a:solidFill>
                              <a:latin typeface="Cambria Math" panose="02040503050406030204" pitchFamily="18" charset="0"/>
                            </a:rPr>
                          </m:ctrlPr>
                        </m:dPr>
                        <m:e>
                          <m:r>
                            <a:rPr lang="en-GB" sz="2000" b="0" i="1" smtClean="0">
                              <a:solidFill>
                                <a:srgbClr val="0432FF"/>
                              </a:solidFill>
                              <a:latin typeface="Cambria Math" panose="02040503050406030204" pitchFamily="18" charset="0"/>
                            </a:rPr>
                            <m:t>𝑥</m:t>
                          </m:r>
                        </m:e>
                      </m:d>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𝑎</m:t>
                      </m:r>
                      <m:r>
                        <a:rPr lang="en-GB" sz="2000" b="0" i="1" smtClean="0">
                          <a:solidFill>
                            <a:srgbClr val="0432FF"/>
                          </a:solidFill>
                          <a:latin typeface="Cambria Math" panose="02040503050406030204" pitchFamily="18" charset="0"/>
                        </a:rPr>
                        <m:t>            → </m:t>
                      </m:r>
                      <m:f>
                        <m:fPr>
                          <m:ctrlPr>
                            <a:rPr lang="en-GB" sz="2000" b="0" i="1" smtClean="0">
                              <a:solidFill>
                                <a:srgbClr val="0432FF"/>
                              </a:solidFill>
                              <a:latin typeface="Cambria Math" panose="02040503050406030204" pitchFamily="18" charset="0"/>
                            </a:rPr>
                          </m:ctrlPr>
                        </m:fPr>
                        <m:num>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𝑓</m:t>
                          </m:r>
                        </m:num>
                        <m:den>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𝑥</m:t>
                          </m:r>
                        </m:den>
                      </m:f>
                      <m:r>
                        <a:rPr lang="en-GB" sz="2000" b="0" i="1" smtClean="0">
                          <a:solidFill>
                            <a:srgbClr val="0432FF"/>
                          </a:solidFill>
                          <a:latin typeface="Cambria Math" panose="02040503050406030204" pitchFamily="18" charset="0"/>
                        </a:rPr>
                        <m:t>=1</m:t>
                      </m:r>
                    </m:oMath>
                  </m:oMathPara>
                </a14:m>
                <a:endParaRPr lang="en-GB" sz="2000" b="0" dirty="0">
                  <a:solidFill>
                    <a:srgbClr val="0432FF"/>
                  </a:solidFill>
                </a:endParaRPr>
              </a:p>
              <a:p>
                <a:endParaRPr lang="en-US" sz="2000" dirty="0">
                  <a:solidFill>
                    <a:srgbClr val="0432FF"/>
                  </a:solidFill>
                </a:endParaRPr>
              </a:p>
              <a:p>
                <a14:m>
                  <m:oMath xmlns:m="http://schemas.openxmlformats.org/officeDocument/2006/math">
                    <m:sSub>
                      <m:sSubPr>
                        <m:ctrlPr>
                          <a:rPr lang="en-GB" sz="2000" b="0" i="1" smtClean="0">
                            <a:solidFill>
                              <a:srgbClr val="0432FF"/>
                            </a:solidFill>
                            <a:latin typeface="Cambria Math" panose="02040503050406030204" pitchFamily="18" charset="0"/>
                          </a:rPr>
                        </m:ctrlPr>
                      </m:sSubPr>
                      <m:e>
                        <m:r>
                          <a:rPr lang="en-GB" sz="2000" b="0" i="1" smtClean="0">
                            <a:solidFill>
                              <a:srgbClr val="0432FF"/>
                            </a:solidFill>
                            <a:latin typeface="Cambria Math" panose="02040503050406030204" pitchFamily="18" charset="0"/>
                          </a:rPr>
                          <m:t>𝑓</m:t>
                        </m:r>
                      </m:e>
                      <m:sub>
                        <m:r>
                          <a:rPr lang="en-GB" sz="2000" b="0" i="1" smtClean="0">
                            <a:solidFill>
                              <a:srgbClr val="0432FF"/>
                            </a:solidFill>
                            <a:latin typeface="Cambria Math" panose="02040503050406030204" pitchFamily="18" charset="0"/>
                          </a:rPr>
                          <m:t>𝑎</m:t>
                        </m:r>
                      </m:sub>
                    </m:sSub>
                    <m:d>
                      <m:dPr>
                        <m:ctrlPr>
                          <a:rPr lang="en-GB" sz="2000" b="0" i="1" smtClean="0">
                            <a:solidFill>
                              <a:srgbClr val="0432FF"/>
                            </a:solidFill>
                            <a:latin typeface="Cambria Math" panose="02040503050406030204" pitchFamily="18" charset="0"/>
                          </a:rPr>
                        </m:ctrlPr>
                      </m:dPr>
                      <m:e>
                        <m:r>
                          <a:rPr lang="en-GB" sz="2000" b="0" i="1" smtClean="0">
                            <a:solidFill>
                              <a:srgbClr val="0432FF"/>
                            </a:solidFill>
                            <a:latin typeface="Cambria Math" panose="02040503050406030204" pitchFamily="18" charset="0"/>
                          </a:rPr>
                          <m:t>𝑥</m:t>
                        </m:r>
                      </m:e>
                    </m:d>
                    <m:r>
                      <a:rPr lang="en-GB" sz="2000" b="0" i="1" smtClean="0">
                        <a:solidFill>
                          <a:srgbClr val="0432FF"/>
                        </a:solidFill>
                        <a:latin typeface="Cambria Math" panose="02040503050406030204" pitchFamily="18" charset="0"/>
                      </a:rPr>
                      <m:t> =</m:t>
                    </m:r>
                  </m:oMath>
                </a14:m>
                <a:r>
                  <a:rPr lang="en-US" sz="2000" dirty="0">
                    <a:solidFill>
                      <a:srgbClr val="0432FF"/>
                    </a:solidFill>
                  </a:rPr>
                  <a:t> </a:t>
                </a:r>
                <a14:m>
                  <m:oMath xmlns:m="http://schemas.openxmlformats.org/officeDocument/2006/math">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𝑎</m:t>
                    </m:r>
                  </m:oMath>
                </a14:m>
                <a:r>
                  <a:rPr lang="en-US" sz="2000" dirty="0">
                    <a:solidFill>
                      <a:srgbClr val="0432FF"/>
                    </a:solidFill>
                  </a:rPr>
                  <a:t>              </a:t>
                </a:r>
                <a14:m>
                  <m:oMath xmlns:m="http://schemas.openxmlformats.org/officeDocument/2006/math">
                    <m:r>
                      <a:rPr lang="en-GB" sz="2000" b="0" i="1" smtClean="0">
                        <a:solidFill>
                          <a:srgbClr val="0432FF"/>
                        </a:solidFill>
                        <a:latin typeface="Cambria Math" panose="02040503050406030204" pitchFamily="18" charset="0"/>
                      </a:rPr>
                      <m:t>→</m:t>
                    </m:r>
                  </m:oMath>
                </a14:m>
                <a:r>
                  <a:rPr lang="en-US" sz="2000" dirty="0">
                    <a:solidFill>
                      <a:srgbClr val="0432FF"/>
                    </a:solidFill>
                  </a:rPr>
                  <a:t>  </a:t>
                </a:r>
                <a14:m>
                  <m:oMath xmlns:m="http://schemas.openxmlformats.org/officeDocument/2006/math">
                    <m:f>
                      <m:fPr>
                        <m:ctrlPr>
                          <a:rPr lang="en-GB" sz="2000" b="0" i="1" smtClean="0">
                            <a:solidFill>
                              <a:srgbClr val="0432FF"/>
                            </a:solidFill>
                            <a:latin typeface="Cambria Math" panose="02040503050406030204" pitchFamily="18" charset="0"/>
                          </a:rPr>
                        </m:ctrlPr>
                      </m:fPr>
                      <m:num>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𝑓</m:t>
                        </m:r>
                      </m:num>
                      <m:den>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𝑥</m:t>
                        </m:r>
                      </m:den>
                    </m:f>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𝑎</m:t>
                    </m:r>
                  </m:oMath>
                </a14:m>
                <a:endParaRPr lang="en-GB" sz="2000" b="0" dirty="0">
                  <a:solidFill>
                    <a:srgbClr val="0432FF"/>
                  </a:solidFill>
                </a:endParaRPr>
              </a:p>
              <a:p>
                <a:endParaRPr lang="en-GB" sz="2000" b="0" dirty="0">
                  <a:solidFill>
                    <a:srgbClr val="0432FF"/>
                  </a:solidFill>
                </a:endParaRPr>
              </a:p>
              <a:p>
                <a14:m>
                  <m:oMath xmlns:m="http://schemas.openxmlformats.org/officeDocument/2006/math">
                    <m:sSub>
                      <m:sSubPr>
                        <m:ctrlPr>
                          <a:rPr lang="en-GB" sz="2000" b="0" i="1" smtClean="0">
                            <a:solidFill>
                              <a:srgbClr val="0432FF"/>
                            </a:solidFill>
                            <a:latin typeface="Cambria Math" panose="02040503050406030204" pitchFamily="18" charset="0"/>
                          </a:rPr>
                        </m:ctrlPr>
                      </m:sSubPr>
                      <m:e>
                        <m:r>
                          <a:rPr lang="en-GB" sz="2000" b="0" i="1" smtClean="0">
                            <a:solidFill>
                              <a:srgbClr val="0432FF"/>
                            </a:solidFill>
                            <a:latin typeface="Cambria Math" panose="02040503050406030204" pitchFamily="18" charset="0"/>
                          </a:rPr>
                          <m:t>𝑓</m:t>
                        </m:r>
                      </m:e>
                      <m:sub>
                        <m:r>
                          <a:rPr lang="en-GB" sz="2000" b="0" i="1" smtClean="0">
                            <a:solidFill>
                              <a:srgbClr val="0432FF"/>
                            </a:solidFill>
                            <a:latin typeface="Cambria Math" panose="02040503050406030204" pitchFamily="18" charset="0"/>
                          </a:rPr>
                          <m:t>𝑎</m:t>
                        </m:r>
                      </m:sub>
                    </m:sSub>
                    <m:d>
                      <m:dPr>
                        <m:ctrlPr>
                          <a:rPr lang="en-GB" sz="2000" b="0" i="1" smtClean="0">
                            <a:solidFill>
                              <a:srgbClr val="0432FF"/>
                            </a:solidFill>
                            <a:latin typeface="Cambria Math" panose="02040503050406030204" pitchFamily="18" charset="0"/>
                          </a:rPr>
                        </m:ctrlPr>
                      </m:dPr>
                      <m:e>
                        <m:r>
                          <a:rPr lang="en-GB" sz="2000" b="0" i="1" smtClean="0">
                            <a:solidFill>
                              <a:srgbClr val="0432FF"/>
                            </a:solidFill>
                            <a:latin typeface="Cambria Math" panose="02040503050406030204" pitchFamily="18" charset="0"/>
                          </a:rPr>
                          <m:t>𝑥</m:t>
                        </m:r>
                      </m:e>
                    </m:d>
                    <m:r>
                      <a:rPr lang="en-GB" sz="2000" b="0" i="1" smtClean="0">
                        <a:solidFill>
                          <a:srgbClr val="0432FF"/>
                        </a:solidFill>
                        <a:latin typeface="Cambria Math" panose="02040503050406030204" pitchFamily="18" charset="0"/>
                      </a:rPr>
                      <m:t> =</m:t>
                    </m:r>
                  </m:oMath>
                </a14:m>
                <a:r>
                  <a:rPr lang="en-US" sz="2000" dirty="0">
                    <a:solidFill>
                      <a:srgbClr val="0432FF"/>
                    </a:solidFill>
                  </a:rPr>
                  <a:t> </a:t>
                </a:r>
                <a14:m>
                  <m:oMath xmlns:m="http://schemas.openxmlformats.org/officeDocument/2006/math">
                    <m:r>
                      <m:rPr>
                        <m:sty m:val="p"/>
                      </m:rPr>
                      <a:rPr lang="en-GB" sz="2000" b="0" i="0" smtClean="0">
                        <a:solidFill>
                          <a:srgbClr val="0432FF"/>
                        </a:solidFill>
                        <a:latin typeface="Cambria Math" panose="02040503050406030204" pitchFamily="18" charset="0"/>
                      </a:rPr>
                      <m:t>max</m:t>
                    </m:r>
                    <m:r>
                      <a:rPr lang="en-GB" sz="2000" b="0" i="0" smtClean="0">
                        <a:solidFill>
                          <a:srgbClr val="0432FF"/>
                        </a:solidFill>
                        <a:latin typeface="Cambria Math" panose="02040503050406030204" pitchFamily="18" charset="0"/>
                      </a:rPr>
                      <m:t>(0,</m:t>
                    </m:r>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rPr>
                      <m:t>)</m:t>
                    </m:r>
                  </m:oMath>
                </a14:m>
                <a:r>
                  <a:rPr lang="en-GB" sz="2000" b="0" dirty="0">
                    <a:solidFill>
                      <a:srgbClr val="0432FF"/>
                    </a:solidFill>
                  </a:rPr>
                  <a:t> </a:t>
                </a:r>
                <a14:m>
                  <m:oMath xmlns:m="http://schemas.openxmlformats.org/officeDocument/2006/math">
                    <m:r>
                      <a:rPr lang="en-GB" sz="2000" b="0" i="0" smtClean="0">
                        <a:solidFill>
                          <a:srgbClr val="0432FF"/>
                        </a:solidFill>
                        <a:latin typeface="Cambria Math" panose="02040503050406030204" pitchFamily="18" charset="0"/>
                      </a:rPr>
                      <m:t>    </m:t>
                    </m:r>
                    <m:r>
                      <a:rPr lang="en-GB" sz="2000" b="0" i="1" smtClean="0">
                        <a:solidFill>
                          <a:srgbClr val="0432FF"/>
                        </a:solidFill>
                        <a:latin typeface="Cambria Math" panose="02040503050406030204" pitchFamily="18" charset="0"/>
                      </a:rPr>
                      <m:t>→</m:t>
                    </m:r>
                  </m:oMath>
                </a14:m>
                <a:r>
                  <a:rPr lang="en-US" sz="2000" dirty="0">
                    <a:solidFill>
                      <a:srgbClr val="0432FF"/>
                    </a:solidFill>
                  </a:rPr>
                  <a:t>  </a:t>
                </a:r>
                <a14:m>
                  <m:oMath xmlns:m="http://schemas.openxmlformats.org/officeDocument/2006/math">
                    <m:f>
                      <m:fPr>
                        <m:ctrlPr>
                          <a:rPr lang="en-GB" sz="2000" b="0" i="1" smtClean="0">
                            <a:solidFill>
                              <a:srgbClr val="0432FF"/>
                            </a:solidFill>
                            <a:latin typeface="Cambria Math" panose="02040503050406030204" pitchFamily="18" charset="0"/>
                          </a:rPr>
                        </m:ctrlPr>
                      </m:fPr>
                      <m:num>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𝑓</m:t>
                        </m:r>
                      </m:num>
                      <m:den>
                        <m:r>
                          <a:rPr lang="en-GB" sz="2000" b="0" i="1" smtClean="0">
                            <a:solidFill>
                              <a:srgbClr val="0432FF"/>
                            </a:solidFill>
                            <a:latin typeface="Cambria Math" panose="02040503050406030204" pitchFamily="18" charset="0"/>
                          </a:rPr>
                          <m:t>𝜕</m:t>
                        </m:r>
                        <m:r>
                          <a:rPr lang="en-GB" sz="2000" b="0" i="1" smtClean="0">
                            <a:solidFill>
                              <a:srgbClr val="0432FF"/>
                            </a:solidFill>
                            <a:latin typeface="Cambria Math" panose="02040503050406030204" pitchFamily="18" charset="0"/>
                          </a:rPr>
                          <m:t>𝑥</m:t>
                        </m:r>
                      </m:den>
                    </m:f>
                    <m:r>
                      <a:rPr lang="en-GB" sz="2000" b="0" i="1" smtClean="0">
                        <a:solidFill>
                          <a:srgbClr val="0432FF"/>
                        </a:solidFill>
                        <a:latin typeface="Cambria Math" panose="02040503050406030204" pitchFamily="18" charset="0"/>
                      </a:rPr>
                      <m:t>=</m:t>
                    </m:r>
                    <m:d>
                      <m:dPr>
                        <m:begChr m:val="{"/>
                        <m:endChr m:val=""/>
                        <m:ctrlPr>
                          <a:rPr lang="en-GB" sz="2000" b="0" i="1" smtClean="0">
                            <a:solidFill>
                              <a:srgbClr val="0432FF"/>
                            </a:solidFill>
                            <a:latin typeface="Cambria Math" panose="02040503050406030204" pitchFamily="18" charset="0"/>
                          </a:rPr>
                        </m:ctrlPr>
                      </m:dPr>
                      <m:e>
                        <m:eqArr>
                          <m:eqArrPr>
                            <m:ctrlPr>
                              <a:rPr lang="en-GB" sz="2000" b="0" i="1" smtClean="0">
                                <a:solidFill>
                                  <a:srgbClr val="0432FF"/>
                                </a:solidFill>
                                <a:latin typeface="Cambria Math" panose="02040503050406030204" pitchFamily="18" charset="0"/>
                              </a:rPr>
                            </m:ctrlPr>
                          </m:eqArrPr>
                          <m:e>
                            <m:r>
                              <a:rPr lang="en-GB" sz="2000" b="0" i="1" smtClean="0">
                                <a:solidFill>
                                  <a:srgbClr val="0432FF"/>
                                </a:solidFill>
                                <a:latin typeface="Cambria Math" panose="02040503050406030204" pitchFamily="18" charset="0"/>
                              </a:rPr>
                              <m:t>0 </m:t>
                            </m:r>
                            <m:r>
                              <a:rPr lang="en-GB" sz="2000" b="0" i="1" smtClean="0">
                                <a:solidFill>
                                  <a:srgbClr val="0432FF"/>
                                </a:solidFill>
                                <a:latin typeface="Cambria Math" panose="02040503050406030204" pitchFamily="18" charset="0"/>
                              </a:rPr>
                              <m:t>𝑖𝑓</m:t>
                            </m:r>
                            <m:r>
                              <a:rPr lang="en-GB" sz="2000" b="0" i="1" smtClean="0">
                                <a:solidFill>
                                  <a:srgbClr val="0432FF"/>
                                </a:solidFill>
                                <a:latin typeface="Cambria Math" panose="02040503050406030204" pitchFamily="18" charset="0"/>
                              </a:rPr>
                              <m:t> </m:t>
                            </m:r>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ea typeface="Cambria Math" panose="02040503050406030204" pitchFamily="18" charset="0"/>
                              </a:rPr>
                              <m:t>≤</m:t>
                            </m:r>
                            <m:r>
                              <a:rPr lang="en-GB" sz="2000" b="0" i="1" smtClean="0">
                                <a:solidFill>
                                  <a:srgbClr val="0432FF"/>
                                </a:solidFill>
                                <a:latin typeface="Cambria Math" panose="02040503050406030204" pitchFamily="18" charset="0"/>
                              </a:rPr>
                              <m:t>0</m:t>
                            </m:r>
                          </m:e>
                          <m:e>
                            <m:r>
                              <a:rPr lang="en-GB" sz="2000" b="0" i="1" smtClean="0">
                                <a:solidFill>
                                  <a:srgbClr val="0432FF"/>
                                </a:solidFill>
                                <a:latin typeface="Cambria Math" panose="02040503050406030204" pitchFamily="18" charset="0"/>
                              </a:rPr>
                              <m:t>1 </m:t>
                            </m:r>
                            <m:r>
                              <a:rPr lang="en-GB" sz="2000" b="0" i="1" smtClean="0">
                                <a:solidFill>
                                  <a:srgbClr val="0432FF"/>
                                </a:solidFill>
                                <a:latin typeface="Cambria Math" panose="02040503050406030204" pitchFamily="18" charset="0"/>
                              </a:rPr>
                              <m:t>𝑖𝑓</m:t>
                            </m:r>
                            <m:r>
                              <a:rPr lang="en-GB" sz="2000" b="0" i="1" smtClean="0">
                                <a:solidFill>
                                  <a:srgbClr val="0432FF"/>
                                </a:solidFill>
                                <a:latin typeface="Cambria Math" panose="02040503050406030204" pitchFamily="18" charset="0"/>
                              </a:rPr>
                              <m:t> </m:t>
                            </m:r>
                            <m:r>
                              <a:rPr lang="en-GB" sz="2000" b="0" i="1" smtClean="0">
                                <a:solidFill>
                                  <a:srgbClr val="0432FF"/>
                                </a:solidFill>
                                <a:latin typeface="Cambria Math" panose="02040503050406030204" pitchFamily="18" charset="0"/>
                              </a:rPr>
                              <m:t>𝑥</m:t>
                            </m:r>
                            <m:r>
                              <a:rPr lang="en-GB" sz="2000" b="0" i="1" smtClean="0">
                                <a:solidFill>
                                  <a:srgbClr val="0432FF"/>
                                </a:solidFill>
                                <a:latin typeface="Cambria Math" panose="02040503050406030204" pitchFamily="18" charset="0"/>
                              </a:rPr>
                              <m:t>&gt;0</m:t>
                            </m:r>
                          </m:e>
                        </m:eqArr>
                      </m:e>
                    </m:d>
                    <m:r>
                      <a:rPr lang="en-GB" sz="2000" b="0" i="1" smtClean="0">
                        <a:solidFill>
                          <a:srgbClr val="0432FF"/>
                        </a:solidFill>
                        <a:latin typeface="Cambria Math" panose="02040503050406030204" pitchFamily="18" charset="0"/>
                      </a:rPr>
                      <m:t> </m:t>
                    </m:r>
                  </m:oMath>
                </a14:m>
                <a:endParaRPr lang="en-GB" sz="2000" b="0" dirty="0">
                  <a:solidFill>
                    <a:srgbClr val="0432FF"/>
                  </a:solidFill>
                </a:endParaRPr>
              </a:p>
              <a:p>
                <a:endParaRPr lang="en-US" sz="2000" dirty="0">
                  <a:solidFill>
                    <a:srgbClr val="0432FF"/>
                  </a:solidFill>
                </a:endParaRPr>
              </a:p>
            </p:txBody>
          </p:sp>
        </mc:Choice>
        <mc:Fallback xmlns="">
          <p:sp>
            <p:nvSpPr>
              <p:cNvPr id="71" name="TextBox 70">
                <a:extLst>
                  <a:ext uri="{FF2B5EF4-FFF2-40B4-BE49-F238E27FC236}">
                    <a16:creationId xmlns:a16="http://schemas.microsoft.com/office/drawing/2014/main" id="{1AF080C6-20E4-F94B-A49A-EA95BD5A7A39}"/>
                  </a:ext>
                </a:extLst>
              </p:cNvPr>
              <p:cNvSpPr txBox="1">
                <a:spLocks noRot="1" noChangeAspect="1" noMove="1" noResize="1" noEditPoints="1" noAdjustHandles="1" noChangeArrowheads="1" noChangeShapeType="1" noTextEdit="1"/>
              </p:cNvSpPr>
              <p:nvPr/>
            </p:nvSpPr>
            <p:spPr>
              <a:xfrm>
                <a:off x="7594768" y="4484270"/>
                <a:ext cx="5975318" cy="2644891"/>
              </a:xfrm>
              <a:prstGeom prst="rect">
                <a:avLst/>
              </a:prstGeom>
              <a:blipFill>
                <a:blip r:embed="rId3"/>
                <a:stretch>
                  <a:fillRect l="-2123" t="-957" b="-7368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259C1A5-D48F-AD44-90A0-18F237D31950}"/>
              </a:ext>
            </a:extLst>
          </p:cNvPr>
          <p:cNvSpPr txBox="1"/>
          <p:nvPr/>
        </p:nvSpPr>
        <p:spPr>
          <a:xfrm>
            <a:off x="7554128" y="4188816"/>
            <a:ext cx="1513556" cy="369332"/>
          </a:xfrm>
          <a:prstGeom prst="rect">
            <a:avLst/>
          </a:prstGeom>
          <a:noFill/>
        </p:spPr>
        <p:txBody>
          <a:bodyPr wrap="none" rtlCol="0">
            <a:spAutoFit/>
          </a:bodyPr>
          <a:lstStyle/>
          <a:p>
            <a:r>
              <a:rPr lang="en-US" dirty="0"/>
              <a:t>Calculus Rules</a:t>
            </a:r>
          </a:p>
        </p:txBody>
      </p:sp>
      <p:sp>
        <p:nvSpPr>
          <p:cNvPr id="86" name="Rectangle 85">
            <a:extLst>
              <a:ext uri="{FF2B5EF4-FFF2-40B4-BE49-F238E27FC236}">
                <a16:creationId xmlns:a16="http://schemas.microsoft.com/office/drawing/2014/main" id="{A6742194-5119-824F-AECE-76DB4F37F54D}"/>
              </a:ext>
            </a:extLst>
          </p:cNvPr>
          <p:cNvSpPr/>
          <p:nvPr/>
        </p:nvSpPr>
        <p:spPr>
          <a:xfrm>
            <a:off x="7594768" y="5338871"/>
            <a:ext cx="3523806" cy="71045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06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CA260ED-55D4-2E40-8BFA-AFC28642053B}"/>
              </a:ext>
            </a:extLst>
          </p:cNvPr>
          <p:cNvPicPr/>
          <p:nvPr/>
        </p:nvPicPr>
        <p:blipFill>
          <a:blip r:embed="rId3" cstate="print"/>
          <a:stretch>
            <a:fillRect/>
          </a:stretch>
        </p:blipFill>
        <p:spPr>
          <a:xfrm>
            <a:off x="3091525" y="65025"/>
            <a:ext cx="3047999" cy="685799"/>
          </a:xfrm>
          <a:prstGeom prst="rect">
            <a:avLst/>
          </a:prstGeom>
        </p:spPr>
      </p:pic>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5" dirty="0"/>
              <a:t>Another</a:t>
            </a:r>
            <a:r>
              <a:rPr sz="2400" spc="-90" dirty="0"/>
              <a:t> </a:t>
            </a:r>
            <a:r>
              <a:rPr sz="2400" spc="-5" dirty="0"/>
              <a:t>example:</a:t>
            </a:r>
            <a:endParaRPr sz="2400" dirty="0"/>
          </a:p>
        </p:txBody>
      </p:sp>
      <p:sp>
        <p:nvSpPr>
          <p:cNvPr id="2" name="Content Placeholder 1">
            <a:extLst>
              <a:ext uri="{FF2B5EF4-FFF2-40B4-BE49-F238E27FC236}">
                <a16:creationId xmlns:a16="http://schemas.microsoft.com/office/drawing/2014/main" id="{BBC1D3BB-8CA6-4386-A275-D07091205D47}"/>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914405" y="1060704"/>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4"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9" name="object 7">
            <a:extLst>
              <a:ext uri="{FF2B5EF4-FFF2-40B4-BE49-F238E27FC236}">
                <a16:creationId xmlns:a16="http://schemas.microsoft.com/office/drawing/2014/main" id="{3E2B863D-9B31-2641-9674-1EC7FF82017B}"/>
              </a:ext>
            </a:extLst>
          </p:cNvPr>
          <p:cNvPicPr/>
          <p:nvPr/>
        </p:nvPicPr>
        <p:blipFill>
          <a:blip r:embed="rId5" cstate="print"/>
          <a:stretch>
            <a:fillRect/>
          </a:stretch>
        </p:blipFill>
        <p:spPr>
          <a:xfrm>
            <a:off x="5212522" y="5155599"/>
            <a:ext cx="4145497" cy="996524"/>
          </a:xfrm>
          <a:prstGeom prst="rect">
            <a:avLst/>
          </a:prstGeom>
        </p:spPr>
      </p:pic>
      <p:pic>
        <p:nvPicPr>
          <p:cNvPr id="10" name="object 8">
            <a:extLst>
              <a:ext uri="{FF2B5EF4-FFF2-40B4-BE49-F238E27FC236}">
                <a16:creationId xmlns:a16="http://schemas.microsoft.com/office/drawing/2014/main" id="{80542461-0735-D048-90B3-5281DFE20E22}"/>
              </a:ext>
            </a:extLst>
          </p:cNvPr>
          <p:cNvPicPr/>
          <p:nvPr/>
        </p:nvPicPr>
        <p:blipFill>
          <a:blip r:embed="rId6" cstate="print"/>
          <a:stretch>
            <a:fillRect/>
          </a:stretch>
        </p:blipFill>
        <p:spPr>
          <a:xfrm>
            <a:off x="693844" y="5155599"/>
            <a:ext cx="3920761" cy="996537"/>
          </a:xfrm>
          <a:prstGeom prst="rect">
            <a:avLst/>
          </a:prstGeom>
        </p:spPr>
      </p:pic>
      <p:sp>
        <p:nvSpPr>
          <p:cNvPr id="11" name="object 9">
            <a:extLst>
              <a:ext uri="{FF2B5EF4-FFF2-40B4-BE49-F238E27FC236}">
                <a16:creationId xmlns:a16="http://schemas.microsoft.com/office/drawing/2014/main" id="{088E8DE8-FF06-9943-9751-BDEBB3EF208D}"/>
              </a:ext>
            </a:extLst>
          </p:cNvPr>
          <p:cNvSpPr/>
          <p:nvPr/>
        </p:nvSpPr>
        <p:spPr>
          <a:xfrm>
            <a:off x="4919295" y="5193724"/>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TextBox 12">
            <a:extLst>
              <a:ext uri="{FF2B5EF4-FFF2-40B4-BE49-F238E27FC236}">
                <a16:creationId xmlns:a16="http://schemas.microsoft.com/office/drawing/2014/main" id="{31E98C00-2DFF-E146-849E-8E92986160F6}"/>
              </a:ext>
            </a:extLst>
          </p:cNvPr>
          <p:cNvSpPr txBox="1"/>
          <p:nvPr/>
        </p:nvSpPr>
        <p:spPr>
          <a:xfrm>
            <a:off x="896095" y="4096689"/>
            <a:ext cx="322524" cy="369332"/>
          </a:xfrm>
          <a:prstGeom prst="rect">
            <a:avLst/>
          </a:prstGeom>
          <a:solidFill>
            <a:schemeClr val="bg1"/>
          </a:solid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25432849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CA260ED-55D4-2E40-8BFA-AFC28642053B}"/>
              </a:ext>
            </a:extLst>
          </p:cNvPr>
          <p:cNvPicPr/>
          <p:nvPr/>
        </p:nvPicPr>
        <p:blipFill>
          <a:blip r:embed="rId2" cstate="print"/>
          <a:stretch>
            <a:fillRect/>
          </a:stretch>
        </p:blipFill>
        <p:spPr>
          <a:xfrm>
            <a:off x="3091525" y="65025"/>
            <a:ext cx="3047999" cy="685799"/>
          </a:xfrm>
          <a:prstGeom prst="rect">
            <a:avLst/>
          </a:prstGeom>
        </p:spPr>
      </p:pic>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5" dirty="0"/>
              <a:t>Another</a:t>
            </a:r>
            <a:r>
              <a:rPr sz="2400" spc="-90" dirty="0"/>
              <a:t> </a:t>
            </a:r>
            <a:r>
              <a:rPr sz="2400" spc="-5" dirty="0"/>
              <a:t>example:</a:t>
            </a:r>
            <a:endParaRPr sz="2400" dirty="0"/>
          </a:p>
        </p:txBody>
      </p:sp>
      <p:sp>
        <p:nvSpPr>
          <p:cNvPr id="3" name="Content Placeholder 2">
            <a:extLst>
              <a:ext uri="{FF2B5EF4-FFF2-40B4-BE49-F238E27FC236}">
                <a16:creationId xmlns:a16="http://schemas.microsoft.com/office/drawing/2014/main" id="{9F505D99-565F-4251-8744-58FDCFD41171}"/>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914405" y="1060704"/>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9" name="object 7">
            <a:extLst>
              <a:ext uri="{FF2B5EF4-FFF2-40B4-BE49-F238E27FC236}">
                <a16:creationId xmlns:a16="http://schemas.microsoft.com/office/drawing/2014/main" id="{3E2B863D-9B31-2641-9674-1EC7FF82017B}"/>
              </a:ext>
            </a:extLst>
          </p:cNvPr>
          <p:cNvPicPr/>
          <p:nvPr/>
        </p:nvPicPr>
        <p:blipFill>
          <a:blip r:embed="rId4" cstate="print"/>
          <a:stretch>
            <a:fillRect/>
          </a:stretch>
        </p:blipFill>
        <p:spPr>
          <a:xfrm>
            <a:off x="5212522" y="5155599"/>
            <a:ext cx="4145497" cy="996524"/>
          </a:xfrm>
          <a:prstGeom prst="rect">
            <a:avLst/>
          </a:prstGeom>
        </p:spPr>
      </p:pic>
      <p:pic>
        <p:nvPicPr>
          <p:cNvPr id="10" name="object 8">
            <a:extLst>
              <a:ext uri="{FF2B5EF4-FFF2-40B4-BE49-F238E27FC236}">
                <a16:creationId xmlns:a16="http://schemas.microsoft.com/office/drawing/2014/main" id="{80542461-0735-D048-90B3-5281DFE20E22}"/>
              </a:ext>
            </a:extLst>
          </p:cNvPr>
          <p:cNvPicPr/>
          <p:nvPr/>
        </p:nvPicPr>
        <p:blipFill>
          <a:blip r:embed="rId5" cstate="print"/>
          <a:stretch>
            <a:fillRect/>
          </a:stretch>
        </p:blipFill>
        <p:spPr>
          <a:xfrm>
            <a:off x="693844" y="5155599"/>
            <a:ext cx="3920761" cy="996537"/>
          </a:xfrm>
          <a:prstGeom prst="rect">
            <a:avLst/>
          </a:prstGeom>
        </p:spPr>
      </p:pic>
      <p:sp>
        <p:nvSpPr>
          <p:cNvPr id="11" name="object 9">
            <a:extLst>
              <a:ext uri="{FF2B5EF4-FFF2-40B4-BE49-F238E27FC236}">
                <a16:creationId xmlns:a16="http://schemas.microsoft.com/office/drawing/2014/main" id="{088E8DE8-FF06-9943-9751-BDEBB3EF208D}"/>
              </a:ext>
            </a:extLst>
          </p:cNvPr>
          <p:cNvSpPr/>
          <p:nvPr/>
        </p:nvSpPr>
        <p:spPr>
          <a:xfrm>
            <a:off x="4919295" y="5193724"/>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object 6">
            <a:extLst>
              <a:ext uri="{FF2B5EF4-FFF2-40B4-BE49-F238E27FC236}">
                <a16:creationId xmlns:a16="http://schemas.microsoft.com/office/drawing/2014/main" id="{89BBE0FF-1D63-BD4C-9D3B-FAF3776C2405}"/>
              </a:ext>
            </a:extLst>
          </p:cNvPr>
          <p:cNvSpPr/>
          <p:nvPr/>
        </p:nvSpPr>
        <p:spPr>
          <a:xfrm>
            <a:off x="7423966" y="3011928"/>
            <a:ext cx="1598113"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14" name="object 8">
            <a:extLst>
              <a:ext uri="{FF2B5EF4-FFF2-40B4-BE49-F238E27FC236}">
                <a16:creationId xmlns:a16="http://schemas.microsoft.com/office/drawing/2014/main" id="{AC431132-BE5B-D945-976C-61176322741F}"/>
              </a:ext>
            </a:extLst>
          </p:cNvPr>
          <p:cNvSpPr/>
          <p:nvPr/>
        </p:nvSpPr>
        <p:spPr>
          <a:xfrm>
            <a:off x="5223986" y="5100503"/>
            <a:ext cx="4310158"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p:pic>
        <p:nvPicPr>
          <p:cNvPr id="15" name="object 10">
            <a:extLst>
              <a:ext uri="{FF2B5EF4-FFF2-40B4-BE49-F238E27FC236}">
                <a16:creationId xmlns:a16="http://schemas.microsoft.com/office/drawing/2014/main" id="{D921153C-FBD5-3643-9E4D-D946D5A247C8}"/>
              </a:ext>
            </a:extLst>
          </p:cNvPr>
          <p:cNvPicPr/>
          <p:nvPr/>
        </p:nvPicPr>
        <p:blipFill>
          <a:blip r:embed="rId6" cstate="print"/>
          <a:stretch>
            <a:fillRect/>
          </a:stretch>
        </p:blipFill>
        <p:spPr>
          <a:xfrm>
            <a:off x="7379065" y="2374682"/>
            <a:ext cx="1776953" cy="33957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4E4E9A2-B162-1444-A2D7-267A036EB8E8}"/>
                  </a:ext>
                </a:extLst>
              </p:cNvPr>
              <p:cNvSpPr txBox="1"/>
              <p:nvPr/>
            </p:nvSpPr>
            <p:spPr>
              <a:xfrm>
                <a:off x="7462906" y="344930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2" name="TextBox 1">
                <a:extLst>
                  <a:ext uri="{FF2B5EF4-FFF2-40B4-BE49-F238E27FC236}">
                    <a16:creationId xmlns:a16="http://schemas.microsoft.com/office/drawing/2014/main" id="{64E4E9A2-B162-1444-A2D7-267A036EB8E8}"/>
                  </a:ext>
                </a:extLst>
              </p:cNvPr>
              <p:cNvSpPr txBox="1">
                <a:spLocks noRot="1" noChangeAspect="1" noMove="1" noResize="1" noEditPoints="1" noAdjustHandles="1" noChangeArrowheads="1" noChangeShapeType="1" noTextEdit="1"/>
              </p:cNvSpPr>
              <p:nvPr/>
            </p:nvSpPr>
            <p:spPr>
              <a:xfrm>
                <a:off x="7462906" y="3449304"/>
                <a:ext cx="509755" cy="215444"/>
              </a:xfrm>
              <a:prstGeom prst="rect">
                <a:avLst/>
              </a:prstGeom>
              <a:blipFill>
                <a:blip r:embed="rId7"/>
                <a:stretch>
                  <a:fillRect r="-9756" b="-555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CC991A4-C63E-B54F-BEA3-F166A35600FE}"/>
              </a:ext>
            </a:extLst>
          </p:cNvPr>
          <p:cNvSpPr txBox="1"/>
          <p:nvPr/>
        </p:nvSpPr>
        <p:spPr>
          <a:xfrm>
            <a:off x="896095" y="4096689"/>
            <a:ext cx="322524" cy="369332"/>
          </a:xfrm>
          <a:prstGeom prst="rect">
            <a:avLst/>
          </a:prstGeom>
          <a:solidFill>
            <a:schemeClr val="bg1"/>
          </a:solid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3871754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CA260ED-55D4-2E40-8BFA-AFC28642053B}"/>
              </a:ext>
            </a:extLst>
          </p:cNvPr>
          <p:cNvPicPr/>
          <p:nvPr/>
        </p:nvPicPr>
        <p:blipFill>
          <a:blip r:embed="rId2" cstate="print"/>
          <a:stretch>
            <a:fillRect/>
          </a:stretch>
        </p:blipFill>
        <p:spPr>
          <a:xfrm>
            <a:off x="3091525" y="65025"/>
            <a:ext cx="3047999" cy="685799"/>
          </a:xfrm>
          <a:prstGeom prst="rect">
            <a:avLst/>
          </a:prstGeom>
        </p:spPr>
      </p:pic>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5" dirty="0"/>
              <a:t>Another</a:t>
            </a:r>
            <a:r>
              <a:rPr sz="2400" spc="-90" dirty="0"/>
              <a:t> </a:t>
            </a:r>
            <a:r>
              <a:rPr sz="2400" spc="-5" dirty="0"/>
              <a:t>example:</a:t>
            </a:r>
            <a:endParaRPr sz="2400" dirty="0"/>
          </a:p>
        </p:txBody>
      </p:sp>
      <p:sp>
        <p:nvSpPr>
          <p:cNvPr id="2" name="Content Placeholder 1">
            <a:extLst>
              <a:ext uri="{FF2B5EF4-FFF2-40B4-BE49-F238E27FC236}">
                <a16:creationId xmlns:a16="http://schemas.microsoft.com/office/drawing/2014/main" id="{F6AE696C-EC22-4360-8078-BBB78689F0A0}"/>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914405" y="1060704"/>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9" name="object 7">
            <a:extLst>
              <a:ext uri="{FF2B5EF4-FFF2-40B4-BE49-F238E27FC236}">
                <a16:creationId xmlns:a16="http://schemas.microsoft.com/office/drawing/2014/main" id="{3E2B863D-9B31-2641-9674-1EC7FF82017B}"/>
              </a:ext>
            </a:extLst>
          </p:cNvPr>
          <p:cNvPicPr/>
          <p:nvPr/>
        </p:nvPicPr>
        <p:blipFill>
          <a:blip r:embed="rId4" cstate="print"/>
          <a:stretch>
            <a:fillRect/>
          </a:stretch>
        </p:blipFill>
        <p:spPr>
          <a:xfrm>
            <a:off x="5212522" y="5155599"/>
            <a:ext cx="4145497" cy="996524"/>
          </a:xfrm>
          <a:prstGeom prst="rect">
            <a:avLst/>
          </a:prstGeom>
        </p:spPr>
      </p:pic>
      <p:pic>
        <p:nvPicPr>
          <p:cNvPr id="10" name="object 8">
            <a:extLst>
              <a:ext uri="{FF2B5EF4-FFF2-40B4-BE49-F238E27FC236}">
                <a16:creationId xmlns:a16="http://schemas.microsoft.com/office/drawing/2014/main" id="{80542461-0735-D048-90B3-5281DFE20E22}"/>
              </a:ext>
            </a:extLst>
          </p:cNvPr>
          <p:cNvPicPr/>
          <p:nvPr/>
        </p:nvPicPr>
        <p:blipFill>
          <a:blip r:embed="rId5" cstate="print"/>
          <a:stretch>
            <a:fillRect/>
          </a:stretch>
        </p:blipFill>
        <p:spPr>
          <a:xfrm>
            <a:off x="693844" y="5155599"/>
            <a:ext cx="3920761" cy="996537"/>
          </a:xfrm>
          <a:prstGeom prst="rect">
            <a:avLst/>
          </a:prstGeom>
        </p:spPr>
      </p:pic>
      <p:sp>
        <p:nvSpPr>
          <p:cNvPr id="11" name="object 9">
            <a:extLst>
              <a:ext uri="{FF2B5EF4-FFF2-40B4-BE49-F238E27FC236}">
                <a16:creationId xmlns:a16="http://schemas.microsoft.com/office/drawing/2014/main" id="{088E8DE8-FF06-9943-9751-BDEBB3EF208D}"/>
              </a:ext>
            </a:extLst>
          </p:cNvPr>
          <p:cNvSpPr/>
          <p:nvPr/>
        </p:nvSpPr>
        <p:spPr>
          <a:xfrm>
            <a:off x="4919295" y="5193724"/>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object 6">
            <a:extLst>
              <a:ext uri="{FF2B5EF4-FFF2-40B4-BE49-F238E27FC236}">
                <a16:creationId xmlns:a16="http://schemas.microsoft.com/office/drawing/2014/main" id="{765BB64A-5637-9F47-A9D5-44A9AB1D7656}"/>
              </a:ext>
            </a:extLst>
          </p:cNvPr>
          <p:cNvSpPr/>
          <p:nvPr/>
        </p:nvSpPr>
        <p:spPr>
          <a:xfrm>
            <a:off x="6285908" y="3071812"/>
            <a:ext cx="1686753"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14" name="object 8">
            <a:extLst>
              <a:ext uri="{FF2B5EF4-FFF2-40B4-BE49-F238E27FC236}">
                <a16:creationId xmlns:a16="http://schemas.microsoft.com/office/drawing/2014/main" id="{C3E1DA47-CFC8-0E41-9895-19386D3D21C7}"/>
              </a:ext>
            </a:extLst>
          </p:cNvPr>
          <p:cNvSpPr/>
          <p:nvPr/>
        </p:nvSpPr>
        <p:spPr>
          <a:xfrm>
            <a:off x="5223986" y="5675413"/>
            <a:ext cx="4310158"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1655D7-04AB-4D41-8AB1-16BD90FD9B28}"/>
                  </a:ext>
                </a:extLst>
              </p:cNvPr>
              <p:cNvSpPr txBox="1"/>
              <p:nvPr/>
            </p:nvSpPr>
            <p:spPr>
              <a:xfrm>
                <a:off x="7462906" y="344930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5" name="TextBox 14">
                <a:extLst>
                  <a:ext uri="{FF2B5EF4-FFF2-40B4-BE49-F238E27FC236}">
                    <a16:creationId xmlns:a16="http://schemas.microsoft.com/office/drawing/2014/main" id="{3D1655D7-04AB-4D41-8AB1-16BD90FD9B28}"/>
                  </a:ext>
                </a:extLst>
              </p:cNvPr>
              <p:cNvSpPr txBox="1">
                <a:spLocks noRot="1" noChangeAspect="1" noMove="1" noResize="1" noEditPoints="1" noAdjustHandles="1" noChangeArrowheads="1" noChangeShapeType="1" noTextEdit="1"/>
              </p:cNvSpPr>
              <p:nvPr/>
            </p:nvSpPr>
            <p:spPr>
              <a:xfrm>
                <a:off x="7462906" y="3449304"/>
                <a:ext cx="509755" cy="215444"/>
              </a:xfrm>
              <a:prstGeom prst="rect">
                <a:avLst/>
              </a:prstGeom>
              <a:blipFill>
                <a:blip r:embed="rId6"/>
                <a:stretch>
                  <a:fillRect r="-9756" b="-5556"/>
                </a:stretch>
              </a:blipFill>
            </p:spPr>
            <p:txBody>
              <a:bodyPr/>
              <a:lstStyle/>
              <a:p>
                <a:r>
                  <a:rPr lang="en-US">
                    <a:noFill/>
                  </a:rPr>
                  <a:t> </a:t>
                </a:r>
              </a:p>
            </p:txBody>
          </p:sp>
        </mc:Fallback>
      </mc:AlternateContent>
      <p:pic>
        <p:nvPicPr>
          <p:cNvPr id="16" name="object 8">
            <a:extLst>
              <a:ext uri="{FF2B5EF4-FFF2-40B4-BE49-F238E27FC236}">
                <a16:creationId xmlns:a16="http://schemas.microsoft.com/office/drawing/2014/main" id="{20A76167-C008-5A4A-AFAD-CDF612ACEA5D}"/>
              </a:ext>
            </a:extLst>
          </p:cNvPr>
          <p:cNvPicPr/>
          <p:nvPr/>
        </p:nvPicPr>
        <p:blipFill>
          <a:blip r:embed="rId7" cstate="print"/>
          <a:stretch>
            <a:fillRect/>
          </a:stretch>
        </p:blipFill>
        <p:spPr>
          <a:xfrm>
            <a:off x="6096000" y="2606683"/>
            <a:ext cx="2101912" cy="29193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DE00CD0-21EE-DB4B-BC18-EF62B05C1DA6}"/>
                  </a:ext>
                </a:extLst>
              </p:cNvPr>
              <p:cNvSpPr txBox="1"/>
              <p:nvPr/>
            </p:nvSpPr>
            <p:spPr>
              <a:xfrm>
                <a:off x="6364652" y="3464563"/>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7" name="TextBox 16">
                <a:extLst>
                  <a:ext uri="{FF2B5EF4-FFF2-40B4-BE49-F238E27FC236}">
                    <a16:creationId xmlns:a16="http://schemas.microsoft.com/office/drawing/2014/main" id="{BDE00CD0-21EE-DB4B-BC18-EF62B05C1DA6}"/>
                  </a:ext>
                </a:extLst>
              </p:cNvPr>
              <p:cNvSpPr txBox="1">
                <a:spLocks noRot="1" noChangeAspect="1" noMove="1" noResize="1" noEditPoints="1" noAdjustHandles="1" noChangeArrowheads="1" noChangeShapeType="1" noTextEdit="1"/>
              </p:cNvSpPr>
              <p:nvPr/>
            </p:nvSpPr>
            <p:spPr>
              <a:xfrm>
                <a:off x="6364652" y="3464563"/>
                <a:ext cx="509755" cy="215444"/>
              </a:xfrm>
              <a:prstGeom prst="rect">
                <a:avLst/>
              </a:prstGeom>
              <a:blipFill>
                <a:blip r:embed="rId8"/>
                <a:stretch>
                  <a:fillRect l="-2439" r="-7317" b="-555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626804B-BEB9-0844-B75A-5ECBE3D854B4}"/>
              </a:ext>
            </a:extLst>
          </p:cNvPr>
          <p:cNvSpPr txBox="1"/>
          <p:nvPr/>
        </p:nvSpPr>
        <p:spPr>
          <a:xfrm>
            <a:off x="896095" y="4096689"/>
            <a:ext cx="322524" cy="369332"/>
          </a:xfrm>
          <a:prstGeom prst="rect">
            <a:avLst/>
          </a:prstGeom>
          <a:solidFill>
            <a:schemeClr val="bg1"/>
          </a:solid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29080243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CA260ED-55D4-2E40-8BFA-AFC28642053B}"/>
              </a:ext>
            </a:extLst>
          </p:cNvPr>
          <p:cNvPicPr/>
          <p:nvPr/>
        </p:nvPicPr>
        <p:blipFill>
          <a:blip r:embed="rId2" cstate="print"/>
          <a:stretch>
            <a:fillRect/>
          </a:stretch>
        </p:blipFill>
        <p:spPr>
          <a:xfrm>
            <a:off x="3091525" y="65025"/>
            <a:ext cx="3047999" cy="685799"/>
          </a:xfrm>
          <a:prstGeom prst="rect">
            <a:avLst/>
          </a:prstGeom>
        </p:spPr>
      </p:pic>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5" dirty="0"/>
              <a:t>Another</a:t>
            </a:r>
            <a:r>
              <a:rPr sz="2400" spc="-90" dirty="0"/>
              <a:t> </a:t>
            </a:r>
            <a:r>
              <a:rPr sz="2400" spc="-5" dirty="0"/>
              <a:t>example:</a:t>
            </a:r>
            <a:endParaRPr sz="2400" dirty="0"/>
          </a:p>
        </p:txBody>
      </p:sp>
      <p:sp>
        <p:nvSpPr>
          <p:cNvPr id="2" name="Content Placeholder 1">
            <a:extLst>
              <a:ext uri="{FF2B5EF4-FFF2-40B4-BE49-F238E27FC236}">
                <a16:creationId xmlns:a16="http://schemas.microsoft.com/office/drawing/2014/main" id="{6D23A37C-A7D3-4093-BEE9-24A5AE6851F0}"/>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914405" y="1060704"/>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9" name="object 7">
            <a:extLst>
              <a:ext uri="{FF2B5EF4-FFF2-40B4-BE49-F238E27FC236}">
                <a16:creationId xmlns:a16="http://schemas.microsoft.com/office/drawing/2014/main" id="{3E2B863D-9B31-2641-9674-1EC7FF82017B}"/>
              </a:ext>
            </a:extLst>
          </p:cNvPr>
          <p:cNvPicPr/>
          <p:nvPr/>
        </p:nvPicPr>
        <p:blipFill>
          <a:blip r:embed="rId4" cstate="print"/>
          <a:stretch>
            <a:fillRect/>
          </a:stretch>
        </p:blipFill>
        <p:spPr>
          <a:xfrm>
            <a:off x="5212522" y="5155599"/>
            <a:ext cx="4145497" cy="996524"/>
          </a:xfrm>
          <a:prstGeom prst="rect">
            <a:avLst/>
          </a:prstGeom>
        </p:spPr>
      </p:pic>
      <p:pic>
        <p:nvPicPr>
          <p:cNvPr id="10" name="object 8">
            <a:extLst>
              <a:ext uri="{FF2B5EF4-FFF2-40B4-BE49-F238E27FC236}">
                <a16:creationId xmlns:a16="http://schemas.microsoft.com/office/drawing/2014/main" id="{80542461-0735-D048-90B3-5281DFE20E22}"/>
              </a:ext>
            </a:extLst>
          </p:cNvPr>
          <p:cNvPicPr/>
          <p:nvPr/>
        </p:nvPicPr>
        <p:blipFill>
          <a:blip r:embed="rId5" cstate="print"/>
          <a:stretch>
            <a:fillRect/>
          </a:stretch>
        </p:blipFill>
        <p:spPr>
          <a:xfrm>
            <a:off x="693844" y="5155599"/>
            <a:ext cx="3920761" cy="996537"/>
          </a:xfrm>
          <a:prstGeom prst="rect">
            <a:avLst/>
          </a:prstGeom>
        </p:spPr>
      </p:pic>
      <p:sp>
        <p:nvSpPr>
          <p:cNvPr id="11" name="object 9">
            <a:extLst>
              <a:ext uri="{FF2B5EF4-FFF2-40B4-BE49-F238E27FC236}">
                <a16:creationId xmlns:a16="http://schemas.microsoft.com/office/drawing/2014/main" id="{088E8DE8-FF06-9943-9751-BDEBB3EF208D}"/>
              </a:ext>
            </a:extLst>
          </p:cNvPr>
          <p:cNvSpPr/>
          <p:nvPr/>
        </p:nvSpPr>
        <p:spPr>
          <a:xfrm>
            <a:off x="4919295" y="5193724"/>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object 6">
            <a:extLst>
              <a:ext uri="{FF2B5EF4-FFF2-40B4-BE49-F238E27FC236}">
                <a16:creationId xmlns:a16="http://schemas.microsoft.com/office/drawing/2014/main" id="{8B0B4813-8453-3A4F-ACB0-C7F210D67ABD}"/>
              </a:ext>
            </a:extLst>
          </p:cNvPr>
          <p:cNvSpPr/>
          <p:nvPr/>
        </p:nvSpPr>
        <p:spPr>
          <a:xfrm>
            <a:off x="5252623" y="3071812"/>
            <a:ext cx="1686753"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14" name="object 8">
            <a:extLst>
              <a:ext uri="{FF2B5EF4-FFF2-40B4-BE49-F238E27FC236}">
                <a16:creationId xmlns:a16="http://schemas.microsoft.com/office/drawing/2014/main" id="{FD609BB5-D40F-CD4E-834C-7230912CDB7C}"/>
              </a:ext>
            </a:extLst>
          </p:cNvPr>
          <p:cNvSpPr/>
          <p:nvPr/>
        </p:nvSpPr>
        <p:spPr>
          <a:xfrm>
            <a:off x="454571" y="5063062"/>
            <a:ext cx="4310158"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p:pic>
        <p:nvPicPr>
          <p:cNvPr id="15" name="object 10">
            <a:extLst>
              <a:ext uri="{FF2B5EF4-FFF2-40B4-BE49-F238E27FC236}">
                <a16:creationId xmlns:a16="http://schemas.microsoft.com/office/drawing/2014/main" id="{80932A8D-835C-3049-ADBE-A154634862CA}"/>
              </a:ext>
            </a:extLst>
          </p:cNvPr>
          <p:cNvPicPr/>
          <p:nvPr/>
        </p:nvPicPr>
        <p:blipFill>
          <a:blip r:embed="rId6" cstate="print"/>
          <a:stretch>
            <a:fillRect/>
          </a:stretch>
        </p:blipFill>
        <p:spPr>
          <a:xfrm>
            <a:off x="4832624" y="2525980"/>
            <a:ext cx="2526749" cy="32377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ABF153-F37B-4F49-B6B0-050185B3C4AB}"/>
                  </a:ext>
                </a:extLst>
              </p:cNvPr>
              <p:cNvSpPr txBox="1"/>
              <p:nvPr/>
            </p:nvSpPr>
            <p:spPr>
              <a:xfrm>
                <a:off x="7462906" y="344930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6" name="TextBox 15">
                <a:extLst>
                  <a:ext uri="{FF2B5EF4-FFF2-40B4-BE49-F238E27FC236}">
                    <a16:creationId xmlns:a16="http://schemas.microsoft.com/office/drawing/2014/main" id="{49ABF153-F37B-4F49-B6B0-050185B3C4AB}"/>
                  </a:ext>
                </a:extLst>
              </p:cNvPr>
              <p:cNvSpPr txBox="1">
                <a:spLocks noRot="1" noChangeAspect="1" noMove="1" noResize="1" noEditPoints="1" noAdjustHandles="1" noChangeArrowheads="1" noChangeShapeType="1" noTextEdit="1"/>
              </p:cNvSpPr>
              <p:nvPr/>
            </p:nvSpPr>
            <p:spPr>
              <a:xfrm>
                <a:off x="7462906" y="3449304"/>
                <a:ext cx="509755" cy="215444"/>
              </a:xfrm>
              <a:prstGeom prst="rect">
                <a:avLst/>
              </a:prstGeom>
              <a:blipFill>
                <a:blip r:embed="rId7"/>
                <a:stretch>
                  <a:fillRect r="-975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8D85F1-88E8-034A-939F-DE92F8BF1C6E}"/>
                  </a:ext>
                </a:extLst>
              </p:cNvPr>
              <p:cNvSpPr txBox="1"/>
              <p:nvPr/>
            </p:nvSpPr>
            <p:spPr>
              <a:xfrm>
                <a:off x="6364652" y="3464563"/>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7" name="TextBox 16">
                <a:extLst>
                  <a:ext uri="{FF2B5EF4-FFF2-40B4-BE49-F238E27FC236}">
                    <a16:creationId xmlns:a16="http://schemas.microsoft.com/office/drawing/2014/main" id="{478D85F1-88E8-034A-939F-DE92F8BF1C6E}"/>
                  </a:ext>
                </a:extLst>
              </p:cNvPr>
              <p:cNvSpPr txBox="1">
                <a:spLocks noRot="1" noChangeAspect="1" noMove="1" noResize="1" noEditPoints="1" noAdjustHandles="1" noChangeArrowheads="1" noChangeShapeType="1" noTextEdit="1"/>
              </p:cNvSpPr>
              <p:nvPr/>
            </p:nvSpPr>
            <p:spPr>
              <a:xfrm>
                <a:off x="6364652" y="3464563"/>
                <a:ext cx="509755" cy="215444"/>
              </a:xfrm>
              <a:prstGeom prst="rect">
                <a:avLst/>
              </a:prstGeom>
              <a:blipFill>
                <a:blip r:embed="rId8"/>
                <a:stretch>
                  <a:fillRect l="-2439" r="-731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FD7CBF-8A3E-D14D-BA23-D47786E3E680}"/>
                  </a:ext>
                </a:extLst>
              </p:cNvPr>
              <p:cNvSpPr txBox="1"/>
              <p:nvPr/>
            </p:nvSpPr>
            <p:spPr>
              <a:xfrm>
                <a:off x="5305879" y="3496177"/>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8" name="TextBox 17">
                <a:extLst>
                  <a:ext uri="{FF2B5EF4-FFF2-40B4-BE49-F238E27FC236}">
                    <a16:creationId xmlns:a16="http://schemas.microsoft.com/office/drawing/2014/main" id="{D7FD7CBF-8A3E-D14D-BA23-D47786E3E680}"/>
                  </a:ext>
                </a:extLst>
              </p:cNvPr>
              <p:cNvSpPr txBox="1">
                <a:spLocks noRot="1" noChangeAspect="1" noMove="1" noResize="1" noEditPoints="1" noAdjustHandles="1" noChangeArrowheads="1" noChangeShapeType="1" noTextEdit="1"/>
              </p:cNvSpPr>
              <p:nvPr/>
            </p:nvSpPr>
            <p:spPr>
              <a:xfrm>
                <a:off x="5305879" y="3496177"/>
                <a:ext cx="509755" cy="215444"/>
              </a:xfrm>
              <a:prstGeom prst="rect">
                <a:avLst/>
              </a:prstGeom>
              <a:blipFill>
                <a:blip r:embed="rId9"/>
                <a:stretch>
                  <a:fillRect r="-731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C89F8A0-DCDB-EE4F-B6FB-32E7ACB9F5F1}"/>
              </a:ext>
            </a:extLst>
          </p:cNvPr>
          <p:cNvSpPr txBox="1"/>
          <p:nvPr/>
        </p:nvSpPr>
        <p:spPr>
          <a:xfrm>
            <a:off x="896095" y="4096689"/>
            <a:ext cx="322524" cy="369332"/>
          </a:xfrm>
          <a:prstGeom prst="rect">
            <a:avLst/>
          </a:prstGeom>
          <a:solidFill>
            <a:schemeClr val="bg1"/>
          </a:solid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2487515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CA260ED-55D4-2E40-8BFA-AFC28642053B}"/>
              </a:ext>
            </a:extLst>
          </p:cNvPr>
          <p:cNvPicPr/>
          <p:nvPr/>
        </p:nvPicPr>
        <p:blipFill>
          <a:blip r:embed="rId2" cstate="print"/>
          <a:stretch>
            <a:fillRect/>
          </a:stretch>
        </p:blipFill>
        <p:spPr>
          <a:xfrm>
            <a:off x="3091525" y="65025"/>
            <a:ext cx="3047999" cy="685799"/>
          </a:xfrm>
          <a:prstGeom prst="rect">
            <a:avLst/>
          </a:prstGeom>
        </p:spPr>
      </p:pic>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5" dirty="0"/>
              <a:t>Another</a:t>
            </a:r>
            <a:r>
              <a:rPr sz="2400" spc="-90" dirty="0"/>
              <a:t> </a:t>
            </a:r>
            <a:r>
              <a:rPr sz="2400" spc="-5" dirty="0"/>
              <a:t>example:</a:t>
            </a:r>
            <a:endParaRPr sz="2400" dirty="0"/>
          </a:p>
        </p:txBody>
      </p:sp>
      <p:sp>
        <p:nvSpPr>
          <p:cNvPr id="2" name="Content Placeholder 1">
            <a:extLst>
              <a:ext uri="{FF2B5EF4-FFF2-40B4-BE49-F238E27FC236}">
                <a16:creationId xmlns:a16="http://schemas.microsoft.com/office/drawing/2014/main" id="{C1508CE3-2697-4F9F-8726-CD57AA668E01}"/>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914405" y="1060704"/>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9" name="object 7">
            <a:extLst>
              <a:ext uri="{FF2B5EF4-FFF2-40B4-BE49-F238E27FC236}">
                <a16:creationId xmlns:a16="http://schemas.microsoft.com/office/drawing/2014/main" id="{3E2B863D-9B31-2641-9674-1EC7FF82017B}"/>
              </a:ext>
            </a:extLst>
          </p:cNvPr>
          <p:cNvPicPr/>
          <p:nvPr/>
        </p:nvPicPr>
        <p:blipFill>
          <a:blip r:embed="rId4" cstate="print"/>
          <a:stretch>
            <a:fillRect/>
          </a:stretch>
        </p:blipFill>
        <p:spPr>
          <a:xfrm>
            <a:off x="5212522" y="5155599"/>
            <a:ext cx="4145497" cy="996524"/>
          </a:xfrm>
          <a:prstGeom prst="rect">
            <a:avLst/>
          </a:prstGeom>
        </p:spPr>
      </p:pic>
      <p:pic>
        <p:nvPicPr>
          <p:cNvPr id="10" name="object 8">
            <a:extLst>
              <a:ext uri="{FF2B5EF4-FFF2-40B4-BE49-F238E27FC236}">
                <a16:creationId xmlns:a16="http://schemas.microsoft.com/office/drawing/2014/main" id="{80542461-0735-D048-90B3-5281DFE20E22}"/>
              </a:ext>
            </a:extLst>
          </p:cNvPr>
          <p:cNvPicPr/>
          <p:nvPr/>
        </p:nvPicPr>
        <p:blipFill>
          <a:blip r:embed="rId5" cstate="print"/>
          <a:stretch>
            <a:fillRect/>
          </a:stretch>
        </p:blipFill>
        <p:spPr>
          <a:xfrm>
            <a:off x="693844" y="5155599"/>
            <a:ext cx="3920761" cy="996537"/>
          </a:xfrm>
          <a:prstGeom prst="rect">
            <a:avLst/>
          </a:prstGeom>
        </p:spPr>
      </p:pic>
      <p:sp>
        <p:nvSpPr>
          <p:cNvPr id="11" name="object 9">
            <a:extLst>
              <a:ext uri="{FF2B5EF4-FFF2-40B4-BE49-F238E27FC236}">
                <a16:creationId xmlns:a16="http://schemas.microsoft.com/office/drawing/2014/main" id="{088E8DE8-FF06-9943-9751-BDEBB3EF208D}"/>
              </a:ext>
            </a:extLst>
          </p:cNvPr>
          <p:cNvSpPr/>
          <p:nvPr/>
        </p:nvSpPr>
        <p:spPr>
          <a:xfrm>
            <a:off x="4919295" y="5193724"/>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object 6">
            <a:extLst>
              <a:ext uri="{FF2B5EF4-FFF2-40B4-BE49-F238E27FC236}">
                <a16:creationId xmlns:a16="http://schemas.microsoft.com/office/drawing/2014/main" id="{8B0B4813-8453-3A4F-ACB0-C7F210D67ABD}"/>
              </a:ext>
            </a:extLst>
          </p:cNvPr>
          <p:cNvSpPr/>
          <p:nvPr/>
        </p:nvSpPr>
        <p:spPr>
          <a:xfrm>
            <a:off x="4187473" y="3109482"/>
            <a:ext cx="1686753" cy="71437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14" name="object 8">
            <a:extLst>
              <a:ext uri="{FF2B5EF4-FFF2-40B4-BE49-F238E27FC236}">
                <a16:creationId xmlns:a16="http://schemas.microsoft.com/office/drawing/2014/main" id="{FD609BB5-D40F-CD4E-834C-7230912CDB7C}"/>
              </a:ext>
            </a:extLst>
          </p:cNvPr>
          <p:cNvSpPr/>
          <p:nvPr/>
        </p:nvSpPr>
        <p:spPr>
          <a:xfrm>
            <a:off x="454571" y="5709913"/>
            <a:ext cx="4310158"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ABF153-F37B-4F49-B6B0-050185B3C4AB}"/>
                  </a:ext>
                </a:extLst>
              </p:cNvPr>
              <p:cNvSpPr txBox="1"/>
              <p:nvPr/>
            </p:nvSpPr>
            <p:spPr>
              <a:xfrm>
                <a:off x="7462906" y="344930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6" name="TextBox 15">
                <a:extLst>
                  <a:ext uri="{FF2B5EF4-FFF2-40B4-BE49-F238E27FC236}">
                    <a16:creationId xmlns:a16="http://schemas.microsoft.com/office/drawing/2014/main" id="{49ABF153-F37B-4F49-B6B0-050185B3C4AB}"/>
                  </a:ext>
                </a:extLst>
              </p:cNvPr>
              <p:cNvSpPr txBox="1">
                <a:spLocks noRot="1" noChangeAspect="1" noMove="1" noResize="1" noEditPoints="1" noAdjustHandles="1" noChangeArrowheads="1" noChangeShapeType="1" noTextEdit="1"/>
              </p:cNvSpPr>
              <p:nvPr/>
            </p:nvSpPr>
            <p:spPr>
              <a:xfrm>
                <a:off x="7462906" y="3449304"/>
                <a:ext cx="509755" cy="215444"/>
              </a:xfrm>
              <a:prstGeom prst="rect">
                <a:avLst/>
              </a:prstGeom>
              <a:blipFill>
                <a:blip r:embed="rId6"/>
                <a:stretch>
                  <a:fillRect r="-975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8D85F1-88E8-034A-939F-DE92F8BF1C6E}"/>
                  </a:ext>
                </a:extLst>
              </p:cNvPr>
              <p:cNvSpPr txBox="1"/>
              <p:nvPr/>
            </p:nvSpPr>
            <p:spPr>
              <a:xfrm>
                <a:off x="6364652" y="3464563"/>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7" name="TextBox 16">
                <a:extLst>
                  <a:ext uri="{FF2B5EF4-FFF2-40B4-BE49-F238E27FC236}">
                    <a16:creationId xmlns:a16="http://schemas.microsoft.com/office/drawing/2014/main" id="{478D85F1-88E8-034A-939F-DE92F8BF1C6E}"/>
                  </a:ext>
                </a:extLst>
              </p:cNvPr>
              <p:cNvSpPr txBox="1">
                <a:spLocks noRot="1" noChangeAspect="1" noMove="1" noResize="1" noEditPoints="1" noAdjustHandles="1" noChangeArrowheads="1" noChangeShapeType="1" noTextEdit="1"/>
              </p:cNvSpPr>
              <p:nvPr/>
            </p:nvSpPr>
            <p:spPr>
              <a:xfrm>
                <a:off x="6364652" y="3464563"/>
                <a:ext cx="509755" cy="215444"/>
              </a:xfrm>
              <a:prstGeom prst="rect">
                <a:avLst/>
              </a:prstGeom>
              <a:blipFill>
                <a:blip r:embed="rId7"/>
                <a:stretch>
                  <a:fillRect l="-2439" r="-731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FD7CBF-8A3E-D14D-BA23-D47786E3E680}"/>
                  </a:ext>
                </a:extLst>
              </p:cNvPr>
              <p:cNvSpPr txBox="1"/>
              <p:nvPr/>
            </p:nvSpPr>
            <p:spPr>
              <a:xfrm>
                <a:off x="5305879" y="3496177"/>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8" name="TextBox 17">
                <a:extLst>
                  <a:ext uri="{FF2B5EF4-FFF2-40B4-BE49-F238E27FC236}">
                    <a16:creationId xmlns:a16="http://schemas.microsoft.com/office/drawing/2014/main" id="{D7FD7CBF-8A3E-D14D-BA23-D47786E3E680}"/>
                  </a:ext>
                </a:extLst>
              </p:cNvPr>
              <p:cNvSpPr txBox="1">
                <a:spLocks noRot="1" noChangeAspect="1" noMove="1" noResize="1" noEditPoints="1" noAdjustHandles="1" noChangeArrowheads="1" noChangeShapeType="1" noTextEdit="1"/>
              </p:cNvSpPr>
              <p:nvPr/>
            </p:nvSpPr>
            <p:spPr>
              <a:xfrm>
                <a:off x="5305879" y="3496177"/>
                <a:ext cx="509755" cy="215444"/>
              </a:xfrm>
              <a:prstGeom prst="rect">
                <a:avLst/>
              </a:prstGeom>
              <a:blipFill>
                <a:blip r:embed="rId8"/>
                <a:stretch>
                  <a:fillRect r="-7317"/>
                </a:stretch>
              </a:blipFill>
            </p:spPr>
            <p:txBody>
              <a:bodyPr/>
              <a:lstStyle/>
              <a:p>
                <a:r>
                  <a:rPr lang="en-US">
                    <a:noFill/>
                  </a:rPr>
                  <a:t> </a:t>
                </a:r>
              </a:p>
            </p:txBody>
          </p:sp>
        </mc:Fallback>
      </mc:AlternateContent>
      <p:sp>
        <p:nvSpPr>
          <p:cNvPr id="19" name="object 13">
            <a:extLst>
              <a:ext uri="{FF2B5EF4-FFF2-40B4-BE49-F238E27FC236}">
                <a16:creationId xmlns:a16="http://schemas.microsoft.com/office/drawing/2014/main" id="{C3F46E55-62B7-AB46-A9E3-09838A09D5E3}"/>
              </a:ext>
            </a:extLst>
          </p:cNvPr>
          <p:cNvSpPr txBox="1"/>
          <p:nvPr/>
        </p:nvSpPr>
        <p:spPr>
          <a:xfrm>
            <a:off x="4187473" y="2773168"/>
            <a:ext cx="154114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0000"/>
                </a:solidFill>
                <a:latin typeface="Arial"/>
                <a:cs typeface="Arial"/>
              </a:rPr>
              <a:t>(-1)</a:t>
            </a:r>
            <a:r>
              <a:rPr sz="1400" spc="-30" dirty="0">
                <a:solidFill>
                  <a:srgbClr val="FF0000"/>
                </a:solidFill>
                <a:latin typeface="Arial"/>
                <a:cs typeface="Arial"/>
              </a:rPr>
              <a:t> </a:t>
            </a:r>
            <a:r>
              <a:rPr sz="1400" dirty="0">
                <a:solidFill>
                  <a:srgbClr val="FF0000"/>
                </a:solidFill>
                <a:latin typeface="Arial"/>
                <a:cs typeface="Arial"/>
              </a:rPr>
              <a:t>*</a:t>
            </a:r>
            <a:r>
              <a:rPr sz="1400" spc="-30" dirty="0">
                <a:solidFill>
                  <a:srgbClr val="FF0000"/>
                </a:solidFill>
                <a:latin typeface="Arial"/>
                <a:cs typeface="Arial"/>
              </a:rPr>
              <a:t> </a:t>
            </a:r>
            <a:r>
              <a:rPr sz="1400" dirty="0">
                <a:solidFill>
                  <a:srgbClr val="FF0000"/>
                </a:solidFill>
                <a:latin typeface="Arial"/>
                <a:cs typeface="Arial"/>
              </a:rPr>
              <a:t>(-0.20)</a:t>
            </a:r>
            <a:r>
              <a:rPr sz="1400" spc="-25" dirty="0">
                <a:solidFill>
                  <a:srgbClr val="FF0000"/>
                </a:solidFill>
                <a:latin typeface="Arial"/>
                <a:cs typeface="Arial"/>
              </a:rPr>
              <a:t> </a:t>
            </a:r>
            <a:r>
              <a:rPr sz="1400" dirty="0">
                <a:solidFill>
                  <a:srgbClr val="FF0000"/>
                </a:solidFill>
                <a:latin typeface="Arial"/>
                <a:cs typeface="Arial"/>
              </a:rPr>
              <a:t>=</a:t>
            </a:r>
            <a:r>
              <a:rPr sz="1400" spc="-30" dirty="0">
                <a:solidFill>
                  <a:srgbClr val="FF0000"/>
                </a:solidFill>
                <a:latin typeface="Arial"/>
                <a:cs typeface="Arial"/>
              </a:rPr>
              <a:t> </a:t>
            </a:r>
            <a:r>
              <a:rPr sz="1400" spc="-5" dirty="0">
                <a:solidFill>
                  <a:srgbClr val="FF0000"/>
                </a:solidFill>
                <a:latin typeface="Arial"/>
                <a:cs typeface="Arial"/>
              </a:rPr>
              <a:t>0.20</a:t>
            </a:r>
            <a:endParaRPr sz="1400" dirty="0">
              <a:latin typeface="Arial"/>
              <a:cs typeface="Aria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09F39A-B191-564E-9867-9E23D9574AED}"/>
                  </a:ext>
                </a:extLst>
              </p:cNvPr>
              <p:cNvSpPr txBox="1"/>
              <p:nvPr/>
            </p:nvSpPr>
            <p:spPr>
              <a:xfrm>
                <a:off x="4287287" y="3496177"/>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0" name="TextBox 19">
                <a:extLst>
                  <a:ext uri="{FF2B5EF4-FFF2-40B4-BE49-F238E27FC236}">
                    <a16:creationId xmlns:a16="http://schemas.microsoft.com/office/drawing/2014/main" id="{EC09F39A-B191-564E-9867-9E23D9574AED}"/>
                  </a:ext>
                </a:extLst>
              </p:cNvPr>
              <p:cNvSpPr txBox="1">
                <a:spLocks noRot="1" noChangeAspect="1" noMove="1" noResize="1" noEditPoints="1" noAdjustHandles="1" noChangeArrowheads="1" noChangeShapeType="1" noTextEdit="1"/>
              </p:cNvSpPr>
              <p:nvPr/>
            </p:nvSpPr>
            <p:spPr>
              <a:xfrm>
                <a:off x="4287287" y="3496177"/>
                <a:ext cx="375103" cy="215444"/>
              </a:xfrm>
              <a:prstGeom prst="rect">
                <a:avLst/>
              </a:prstGeom>
              <a:blipFill>
                <a:blip r:embed="rId9"/>
                <a:stretch>
                  <a:fillRect l="-9677" r="-967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649D22-7E9F-174C-BBE4-0BA796706BEC}"/>
              </a:ext>
            </a:extLst>
          </p:cNvPr>
          <p:cNvSpPr txBox="1"/>
          <p:nvPr/>
        </p:nvSpPr>
        <p:spPr>
          <a:xfrm>
            <a:off x="896095" y="4096689"/>
            <a:ext cx="322524" cy="369332"/>
          </a:xfrm>
          <a:prstGeom prst="rect">
            <a:avLst/>
          </a:prstGeom>
          <a:solidFill>
            <a:schemeClr val="bg1"/>
          </a:solid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11823495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CA260ED-55D4-2E40-8BFA-AFC28642053B}"/>
              </a:ext>
            </a:extLst>
          </p:cNvPr>
          <p:cNvPicPr/>
          <p:nvPr/>
        </p:nvPicPr>
        <p:blipFill>
          <a:blip r:embed="rId2" cstate="print"/>
          <a:stretch>
            <a:fillRect/>
          </a:stretch>
        </p:blipFill>
        <p:spPr>
          <a:xfrm>
            <a:off x="3091525" y="65025"/>
            <a:ext cx="3047999" cy="685799"/>
          </a:xfrm>
          <a:prstGeom prst="rect">
            <a:avLst/>
          </a:prstGeom>
        </p:spPr>
      </p:pic>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5" dirty="0"/>
              <a:t>Another</a:t>
            </a:r>
            <a:r>
              <a:rPr sz="2400" spc="-90" dirty="0"/>
              <a:t> </a:t>
            </a:r>
            <a:r>
              <a:rPr sz="2400" spc="-5" dirty="0"/>
              <a:t>example:</a:t>
            </a:r>
            <a:endParaRPr sz="2400" dirty="0"/>
          </a:p>
        </p:txBody>
      </p:sp>
      <p:sp>
        <p:nvSpPr>
          <p:cNvPr id="2" name="Content Placeholder 1">
            <a:extLst>
              <a:ext uri="{FF2B5EF4-FFF2-40B4-BE49-F238E27FC236}">
                <a16:creationId xmlns:a16="http://schemas.microsoft.com/office/drawing/2014/main" id="{E01E5E68-14A0-4B44-8ABB-A92259834A02}"/>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914405" y="1060704"/>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9" name="object 7">
            <a:extLst>
              <a:ext uri="{FF2B5EF4-FFF2-40B4-BE49-F238E27FC236}">
                <a16:creationId xmlns:a16="http://schemas.microsoft.com/office/drawing/2014/main" id="{3E2B863D-9B31-2641-9674-1EC7FF82017B}"/>
              </a:ext>
            </a:extLst>
          </p:cNvPr>
          <p:cNvPicPr/>
          <p:nvPr/>
        </p:nvPicPr>
        <p:blipFill>
          <a:blip r:embed="rId4" cstate="print"/>
          <a:stretch>
            <a:fillRect/>
          </a:stretch>
        </p:blipFill>
        <p:spPr>
          <a:xfrm>
            <a:off x="5212522" y="5155599"/>
            <a:ext cx="4145497" cy="996524"/>
          </a:xfrm>
          <a:prstGeom prst="rect">
            <a:avLst/>
          </a:prstGeom>
        </p:spPr>
      </p:pic>
      <p:pic>
        <p:nvPicPr>
          <p:cNvPr id="10" name="object 8">
            <a:extLst>
              <a:ext uri="{FF2B5EF4-FFF2-40B4-BE49-F238E27FC236}">
                <a16:creationId xmlns:a16="http://schemas.microsoft.com/office/drawing/2014/main" id="{80542461-0735-D048-90B3-5281DFE20E22}"/>
              </a:ext>
            </a:extLst>
          </p:cNvPr>
          <p:cNvPicPr/>
          <p:nvPr/>
        </p:nvPicPr>
        <p:blipFill>
          <a:blip r:embed="rId5" cstate="print"/>
          <a:stretch>
            <a:fillRect/>
          </a:stretch>
        </p:blipFill>
        <p:spPr>
          <a:xfrm>
            <a:off x="693844" y="5155599"/>
            <a:ext cx="3920761" cy="996537"/>
          </a:xfrm>
          <a:prstGeom prst="rect">
            <a:avLst/>
          </a:prstGeom>
        </p:spPr>
      </p:pic>
      <p:sp>
        <p:nvSpPr>
          <p:cNvPr id="11" name="object 9">
            <a:extLst>
              <a:ext uri="{FF2B5EF4-FFF2-40B4-BE49-F238E27FC236}">
                <a16:creationId xmlns:a16="http://schemas.microsoft.com/office/drawing/2014/main" id="{088E8DE8-FF06-9943-9751-BDEBB3EF208D}"/>
              </a:ext>
            </a:extLst>
          </p:cNvPr>
          <p:cNvSpPr/>
          <p:nvPr/>
        </p:nvSpPr>
        <p:spPr>
          <a:xfrm>
            <a:off x="4919295" y="5193724"/>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object 6">
            <a:extLst>
              <a:ext uri="{FF2B5EF4-FFF2-40B4-BE49-F238E27FC236}">
                <a16:creationId xmlns:a16="http://schemas.microsoft.com/office/drawing/2014/main" id="{8B0B4813-8453-3A4F-ACB0-C7F210D67ABD}"/>
              </a:ext>
            </a:extLst>
          </p:cNvPr>
          <p:cNvSpPr/>
          <p:nvPr/>
        </p:nvSpPr>
        <p:spPr>
          <a:xfrm>
            <a:off x="3237492" y="2145792"/>
            <a:ext cx="1527237" cy="164039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14" name="object 8">
            <a:extLst>
              <a:ext uri="{FF2B5EF4-FFF2-40B4-BE49-F238E27FC236}">
                <a16:creationId xmlns:a16="http://schemas.microsoft.com/office/drawing/2014/main" id="{FD609BB5-D40F-CD4E-834C-7230912CDB7C}"/>
              </a:ext>
            </a:extLst>
          </p:cNvPr>
          <p:cNvSpPr/>
          <p:nvPr/>
        </p:nvSpPr>
        <p:spPr>
          <a:xfrm>
            <a:off x="5130191" y="5675162"/>
            <a:ext cx="4310158"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ABF153-F37B-4F49-B6B0-050185B3C4AB}"/>
                  </a:ext>
                </a:extLst>
              </p:cNvPr>
              <p:cNvSpPr txBox="1"/>
              <p:nvPr/>
            </p:nvSpPr>
            <p:spPr>
              <a:xfrm>
                <a:off x="7462906" y="344930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6" name="TextBox 15">
                <a:extLst>
                  <a:ext uri="{FF2B5EF4-FFF2-40B4-BE49-F238E27FC236}">
                    <a16:creationId xmlns:a16="http://schemas.microsoft.com/office/drawing/2014/main" id="{49ABF153-F37B-4F49-B6B0-050185B3C4AB}"/>
                  </a:ext>
                </a:extLst>
              </p:cNvPr>
              <p:cNvSpPr txBox="1">
                <a:spLocks noRot="1" noChangeAspect="1" noMove="1" noResize="1" noEditPoints="1" noAdjustHandles="1" noChangeArrowheads="1" noChangeShapeType="1" noTextEdit="1"/>
              </p:cNvSpPr>
              <p:nvPr/>
            </p:nvSpPr>
            <p:spPr>
              <a:xfrm>
                <a:off x="7462906" y="3449304"/>
                <a:ext cx="509755" cy="215444"/>
              </a:xfrm>
              <a:prstGeom prst="rect">
                <a:avLst/>
              </a:prstGeom>
              <a:blipFill>
                <a:blip r:embed="rId6"/>
                <a:stretch>
                  <a:fillRect r="-975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8D85F1-88E8-034A-939F-DE92F8BF1C6E}"/>
                  </a:ext>
                </a:extLst>
              </p:cNvPr>
              <p:cNvSpPr txBox="1"/>
              <p:nvPr/>
            </p:nvSpPr>
            <p:spPr>
              <a:xfrm>
                <a:off x="6364652" y="3464563"/>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7" name="TextBox 16">
                <a:extLst>
                  <a:ext uri="{FF2B5EF4-FFF2-40B4-BE49-F238E27FC236}">
                    <a16:creationId xmlns:a16="http://schemas.microsoft.com/office/drawing/2014/main" id="{478D85F1-88E8-034A-939F-DE92F8BF1C6E}"/>
                  </a:ext>
                </a:extLst>
              </p:cNvPr>
              <p:cNvSpPr txBox="1">
                <a:spLocks noRot="1" noChangeAspect="1" noMove="1" noResize="1" noEditPoints="1" noAdjustHandles="1" noChangeArrowheads="1" noChangeShapeType="1" noTextEdit="1"/>
              </p:cNvSpPr>
              <p:nvPr/>
            </p:nvSpPr>
            <p:spPr>
              <a:xfrm>
                <a:off x="6364652" y="3464563"/>
                <a:ext cx="509755" cy="215444"/>
              </a:xfrm>
              <a:prstGeom prst="rect">
                <a:avLst/>
              </a:prstGeom>
              <a:blipFill>
                <a:blip r:embed="rId7"/>
                <a:stretch>
                  <a:fillRect l="-2439" r="-731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FD7CBF-8A3E-D14D-BA23-D47786E3E680}"/>
                  </a:ext>
                </a:extLst>
              </p:cNvPr>
              <p:cNvSpPr txBox="1"/>
              <p:nvPr/>
            </p:nvSpPr>
            <p:spPr>
              <a:xfrm>
                <a:off x="5305879" y="3496177"/>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8" name="TextBox 17">
                <a:extLst>
                  <a:ext uri="{FF2B5EF4-FFF2-40B4-BE49-F238E27FC236}">
                    <a16:creationId xmlns:a16="http://schemas.microsoft.com/office/drawing/2014/main" id="{D7FD7CBF-8A3E-D14D-BA23-D47786E3E680}"/>
                  </a:ext>
                </a:extLst>
              </p:cNvPr>
              <p:cNvSpPr txBox="1">
                <a:spLocks noRot="1" noChangeAspect="1" noMove="1" noResize="1" noEditPoints="1" noAdjustHandles="1" noChangeArrowheads="1" noChangeShapeType="1" noTextEdit="1"/>
              </p:cNvSpPr>
              <p:nvPr/>
            </p:nvSpPr>
            <p:spPr>
              <a:xfrm>
                <a:off x="5305879" y="3496177"/>
                <a:ext cx="509755" cy="215444"/>
              </a:xfrm>
              <a:prstGeom prst="rect">
                <a:avLst/>
              </a:prstGeom>
              <a:blipFill>
                <a:blip r:embed="rId8"/>
                <a:stretch>
                  <a:fillRect r="-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6EAF33-39DD-7441-B655-7D6F2AE12CE3}"/>
                  </a:ext>
                </a:extLst>
              </p:cNvPr>
              <p:cNvSpPr txBox="1"/>
              <p:nvPr/>
            </p:nvSpPr>
            <p:spPr>
              <a:xfrm>
                <a:off x="4287287" y="3496177"/>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9" name="TextBox 18">
                <a:extLst>
                  <a:ext uri="{FF2B5EF4-FFF2-40B4-BE49-F238E27FC236}">
                    <a16:creationId xmlns:a16="http://schemas.microsoft.com/office/drawing/2014/main" id="{186EAF33-39DD-7441-B655-7D6F2AE12CE3}"/>
                  </a:ext>
                </a:extLst>
              </p:cNvPr>
              <p:cNvSpPr txBox="1">
                <a:spLocks noRot="1" noChangeAspect="1" noMove="1" noResize="1" noEditPoints="1" noAdjustHandles="1" noChangeArrowheads="1" noChangeShapeType="1" noTextEdit="1"/>
              </p:cNvSpPr>
              <p:nvPr/>
            </p:nvSpPr>
            <p:spPr>
              <a:xfrm>
                <a:off x="4287287" y="3496177"/>
                <a:ext cx="375103" cy="215444"/>
              </a:xfrm>
              <a:prstGeom prst="rect">
                <a:avLst/>
              </a:prstGeom>
              <a:blipFill>
                <a:blip r:embed="rId9"/>
                <a:stretch>
                  <a:fillRect l="-9677" r="-9677"/>
                </a:stretch>
              </a:blipFill>
            </p:spPr>
            <p:txBody>
              <a:bodyPr/>
              <a:lstStyle/>
              <a:p>
                <a:r>
                  <a:rPr lang="en-US">
                    <a:noFill/>
                  </a:rPr>
                  <a:t> </a:t>
                </a:r>
              </a:p>
            </p:txBody>
          </p:sp>
        </mc:Fallback>
      </mc:AlternateContent>
      <p:sp>
        <p:nvSpPr>
          <p:cNvPr id="20" name="object 6">
            <a:extLst>
              <a:ext uri="{FF2B5EF4-FFF2-40B4-BE49-F238E27FC236}">
                <a16:creationId xmlns:a16="http://schemas.microsoft.com/office/drawing/2014/main" id="{CDBA9A39-8129-9847-B5EB-CC04D49DE4A6}"/>
              </a:ext>
            </a:extLst>
          </p:cNvPr>
          <p:cNvSpPr/>
          <p:nvPr/>
        </p:nvSpPr>
        <p:spPr>
          <a:xfrm>
            <a:off x="693844" y="3840818"/>
            <a:ext cx="1199212" cy="898146"/>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88CB88B-13E9-134C-88B1-2DCBB8E92B92}"/>
                  </a:ext>
                </a:extLst>
              </p:cNvPr>
              <p:cNvSpPr txBox="1"/>
              <p:nvPr/>
            </p:nvSpPr>
            <p:spPr>
              <a:xfrm>
                <a:off x="1258844" y="4405962"/>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1" name="TextBox 20">
                <a:extLst>
                  <a:ext uri="{FF2B5EF4-FFF2-40B4-BE49-F238E27FC236}">
                    <a16:creationId xmlns:a16="http://schemas.microsoft.com/office/drawing/2014/main" id="{388CB88B-13E9-134C-88B1-2DCBB8E92B92}"/>
                  </a:ext>
                </a:extLst>
              </p:cNvPr>
              <p:cNvSpPr txBox="1">
                <a:spLocks noRot="1" noChangeAspect="1" noMove="1" noResize="1" noEditPoints="1" noAdjustHandles="1" noChangeArrowheads="1" noChangeShapeType="1" noTextEdit="1"/>
              </p:cNvSpPr>
              <p:nvPr/>
            </p:nvSpPr>
            <p:spPr>
              <a:xfrm>
                <a:off x="1258844" y="4405962"/>
                <a:ext cx="375103" cy="215444"/>
              </a:xfrm>
              <a:prstGeom prst="rect">
                <a:avLst/>
              </a:prstGeom>
              <a:blipFill>
                <a:blip r:embed="rId10"/>
                <a:stretch>
                  <a:fillRect l="-10000" r="-1000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1280F09-3DC3-1940-9C5C-8B80C28F3491}"/>
                  </a:ext>
                </a:extLst>
              </p:cNvPr>
              <p:cNvSpPr txBox="1"/>
              <p:nvPr/>
            </p:nvSpPr>
            <p:spPr>
              <a:xfrm>
                <a:off x="3237492" y="2592212"/>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2" name="TextBox 21">
                <a:extLst>
                  <a:ext uri="{FF2B5EF4-FFF2-40B4-BE49-F238E27FC236}">
                    <a16:creationId xmlns:a16="http://schemas.microsoft.com/office/drawing/2014/main" id="{11280F09-3DC3-1940-9C5C-8B80C28F3491}"/>
                  </a:ext>
                </a:extLst>
              </p:cNvPr>
              <p:cNvSpPr txBox="1">
                <a:spLocks noRot="1" noChangeAspect="1" noMove="1" noResize="1" noEditPoints="1" noAdjustHandles="1" noChangeArrowheads="1" noChangeShapeType="1" noTextEdit="1"/>
              </p:cNvSpPr>
              <p:nvPr/>
            </p:nvSpPr>
            <p:spPr>
              <a:xfrm>
                <a:off x="3237492" y="2592212"/>
                <a:ext cx="375103" cy="215444"/>
              </a:xfrm>
              <a:prstGeom prst="rect">
                <a:avLst/>
              </a:prstGeom>
              <a:blipFill>
                <a:blip r:embed="rId11"/>
                <a:stretch>
                  <a:fillRect l="-6452" r="-967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0433805-6D47-F04A-94FD-375B5C4BD085}"/>
              </a:ext>
            </a:extLst>
          </p:cNvPr>
          <p:cNvSpPr txBox="1"/>
          <p:nvPr/>
        </p:nvSpPr>
        <p:spPr>
          <a:xfrm>
            <a:off x="896095" y="4096689"/>
            <a:ext cx="322524" cy="369332"/>
          </a:xfrm>
          <a:prstGeom prst="rect">
            <a:avLst/>
          </a:prstGeom>
          <a:solidFill>
            <a:schemeClr val="bg1"/>
          </a:solid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2876335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CA260ED-55D4-2E40-8BFA-AFC28642053B}"/>
              </a:ext>
            </a:extLst>
          </p:cNvPr>
          <p:cNvPicPr/>
          <p:nvPr/>
        </p:nvPicPr>
        <p:blipFill>
          <a:blip r:embed="rId2" cstate="print"/>
          <a:stretch>
            <a:fillRect/>
          </a:stretch>
        </p:blipFill>
        <p:spPr>
          <a:xfrm>
            <a:off x="3091525" y="65025"/>
            <a:ext cx="3047999" cy="685799"/>
          </a:xfrm>
          <a:prstGeom prst="rect">
            <a:avLst/>
          </a:prstGeom>
        </p:spPr>
      </p:pic>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5" dirty="0"/>
              <a:t>Another</a:t>
            </a:r>
            <a:r>
              <a:rPr sz="2400" spc="-90" dirty="0"/>
              <a:t> </a:t>
            </a:r>
            <a:r>
              <a:rPr sz="2400" spc="-5" dirty="0"/>
              <a:t>example:</a:t>
            </a:r>
            <a:endParaRPr sz="2400" dirty="0"/>
          </a:p>
        </p:txBody>
      </p:sp>
      <p:sp>
        <p:nvSpPr>
          <p:cNvPr id="2" name="Content Placeholder 1">
            <a:extLst>
              <a:ext uri="{FF2B5EF4-FFF2-40B4-BE49-F238E27FC236}">
                <a16:creationId xmlns:a16="http://schemas.microsoft.com/office/drawing/2014/main" id="{D391B8A1-539F-4845-A18E-7EBC4D93AF72}"/>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914405" y="1060704"/>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9" name="object 7">
            <a:extLst>
              <a:ext uri="{FF2B5EF4-FFF2-40B4-BE49-F238E27FC236}">
                <a16:creationId xmlns:a16="http://schemas.microsoft.com/office/drawing/2014/main" id="{3E2B863D-9B31-2641-9674-1EC7FF82017B}"/>
              </a:ext>
            </a:extLst>
          </p:cNvPr>
          <p:cNvPicPr/>
          <p:nvPr/>
        </p:nvPicPr>
        <p:blipFill>
          <a:blip r:embed="rId4" cstate="print"/>
          <a:stretch>
            <a:fillRect/>
          </a:stretch>
        </p:blipFill>
        <p:spPr>
          <a:xfrm>
            <a:off x="5212522" y="5155599"/>
            <a:ext cx="4145497" cy="996524"/>
          </a:xfrm>
          <a:prstGeom prst="rect">
            <a:avLst/>
          </a:prstGeom>
        </p:spPr>
      </p:pic>
      <p:pic>
        <p:nvPicPr>
          <p:cNvPr id="10" name="object 8">
            <a:extLst>
              <a:ext uri="{FF2B5EF4-FFF2-40B4-BE49-F238E27FC236}">
                <a16:creationId xmlns:a16="http://schemas.microsoft.com/office/drawing/2014/main" id="{80542461-0735-D048-90B3-5281DFE20E22}"/>
              </a:ext>
            </a:extLst>
          </p:cNvPr>
          <p:cNvPicPr/>
          <p:nvPr/>
        </p:nvPicPr>
        <p:blipFill>
          <a:blip r:embed="rId5" cstate="print"/>
          <a:stretch>
            <a:fillRect/>
          </a:stretch>
        </p:blipFill>
        <p:spPr>
          <a:xfrm>
            <a:off x="693844" y="5155599"/>
            <a:ext cx="3920761" cy="996537"/>
          </a:xfrm>
          <a:prstGeom prst="rect">
            <a:avLst/>
          </a:prstGeom>
        </p:spPr>
      </p:pic>
      <p:sp>
        <p:nvSpPr>
          <p:cNvPr id="11" name="object 9">
            <a:extLst>
              <a:ext uri="{FF2B5EF4-FFF2-40B4-BE49-F238E27FC236}">
                <a16:creationId xmlns:a16="http://schemas.microsoft.com/office/drawing/2014/main" id="{088E8DE8-FF06-9943-9751-BDEBB3EF208D}"/>
              </a:ext>
            </a:extLst>
          </p:cNvPr>
          <p:cNvSpPr/>
          <p:nvPr/>
        </p:nvSpPr>
        <p:spPr>
          <a:xfrm>
            <a:off x="4919295" y="5193724"/>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object 6">
            <a:extLst>
              <a:ext uri="{FF2B5EF4-FFF2-40B4-BE49-F238E27FC236}">
                <a16:creationId xmlns:a16="http://schemas.microsoft.com/office/drawing/2014/main" id="{8B0B4813-8453-3A4F-ACB0-C7F210D67ABD}"/>
              </a:ext>
            </a:extLst>
          </p:cNvPr>
          <p:cNvSpPr/>
          <p:nvPr/>
        </p:nvSpPr>
        <p:spPr>
          <a:xfrm>
            <a:off x="693844" y="900077"/>
            <a:ext cx="2110316" cy="1440787"/>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14" name="object 8">
            <a:extLst>
              <a:ext uri="{FF2B5EF4-FFF2-40B4-BE49-F238E27FC236}">
                <a16:creationId xmlns:a16="http://schemas.microsoft.com/office/drawing/2014/main" id="{FD609BB5-D40F-CD4E-834C-7230912CDB7C}"/>
              </a:ext>
            </a:extLst>
          </p:cNvPr>
          <p:cNvSpPr/>
          <p:nvPr/>
        </p:nvSpPr>
        <p:spPr>
          <a:xfrm>
            <a:off x="5130191" y="5675162"/>
            <a:ext cx="4310158"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ABF153-F37B-4F49-B6B0-050185B3C4AB}"/>
                  </a:ext>
                </a:extLst>
              </p:cNvPr>
              <p:cNvSpPr txBox="1"/>
              <p:nvPr/>
            </p:nvSpPr>
            <p:spPr>
              <a:xfrm>
                <a:off x="7462906" y="344930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6" name="TextBox 15">
                <a:extLst>
                  <a:ext uri="{FF2B5EF4-FFF2-40B4-BE49-F238E27FC236}">
                    <a16:creationId xmlns:a16="http://schemas.microsoft.com/office/drawing/2014/main" id="{49ABF153-F37B-4F49-B6B0-050185B3C4AB}"/>
                  </a:ext>
                </a:extLst>
              </p:cNvPr>
              <p:cNvSpPr txBox="1">
                <a:spLocks noRot="1" noChangeAspect="1" noMove="1" noResize="1" noEditPoints="1" noAdjustHandles="1" noChangeArrowheads="1" noChangeShapeType="1" noTextEdit="1"/>
              </p:cNvSpPr>
              <p:nvPr/>
            </p:nvSpPr>
            <p:spPr>
              <a:xfrm>
                <a:off x="7462906" y="3449304"/>
                <a:ext cx="509755" cy="215444"/>
              </a:xfrm>
              <a:prstGeom prst="rect">
                <a:avLst/>
              </a:prstGeom>
              <a:blipFill>
                <a:blip r:embed="rId6"/>
                <a:stretch>
                  <a:fillRect r="-975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8D85F1-88E8-034A-939F-DE92F8BF1C6E}"/>
                  </a:ext>
                </a:extLst>
              </p:cNvPr>
              <p:cNvSpPr txBox="1"/>
              <p:nvPr/>
            </p:nvSpPr>
            <p:spPr>
              <a:xfrm>
                <a:off x="6364652" y="3464563"/>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7" name="TextBox 16">
                <a:extLst>
                  <a:ext uri="{FF2B5EF4-FFF2-40B4-BE49-F238E27FC236}">
                    <a16:creationId xmlns:a16="http://schemas.microsoft.com/office/drawing/2014/main" id="{478D85F1-88E8-034A-939F-DE92F8BF1C6E}"/>
                  </a:ext>
                </a:extLst>
              </p:cNvPr>
              <p:cNvSpPr txBox="1">
                <a:spLocks noRot="1" noChangeAspect="1" noMove="1" noResize="1" noEditPoints="1" noAdjustHandles="1" noChangeArrowheads="1" noChangeShapeType="1" noTextEdit="1"/>
              </p:cNvSpPr>
              <p:nvPr/>
            </p:nvSpPr>
            <p:spPr>
              <a:xfrm>
                <a:off x="6364652" y="3464563"/>
                <a:ext cx="509755" cy="215444"/>
              </a:xfrm>
              <a:prstGeom prst="rect">
                <a:avLst/>
              </a:prstGeom>
              <a:blipFill>
                <a:blip r:embed="rId7"/>
                <a:stretch>
                  <a:fillRect l="-2439" r="-731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FD7CBF-8A3E-D14D-BA23-D47786E3E680}"/>
                  </a:ext>
                </a:extLst>
              </p:cNvPr>
              <p:cNvSpPr txBox="1"/>
              <p:nvPr/>
            </p:nvSpPr>
            <p:spPr>
              <a:xfrm>
                <a:off x="5305879" y="3496177"/>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8" name="TextBox 17">
                <a:extLst>
                  <a:ext uri="{FF2B5EF4-FFF2-40B4-BE49-F238E27FC236}">
                    <a16:creationId xmlns:a16="http://schemas.microsoft.com/office/drawing/2014/main" id="{D7FD7CBF-8A3E-D14D-BA23-D47786E3E680}"/>
                  </a:ext>
                </a:extLst>
              </p:cNvPr>
              <p:cNvSpPr txBox="1">
                <a:spLocks noRot="1" noChangeAspect="1" noMove="1" noResize="1" noEditPoints="1" noAdjustHandles="1" noChangeArrowheads="1" noChangeShapeType="1" noTextEdit="1"/>
              </p:cNvSpPr>
              <p:nvPr/>
            </p:nvSpPr>
            <p:spPr>
              <a:xfrm>
                <a:off x="5305879" y="3496177"/>
                <a:ext cx="509755" cy="215444"/>
              </a:xfrm>
              <a:prstGeom prst="rect">
                <a:avLst/>
              </a:prstGeom>
              <a:blipFill>
                <a:blip r:embed="rId8"/>
                <a:stretch>
                  <a:fillRect r="-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6EAF33-39DD-7441-B655-7D6F2AE12CE3}"/>
                  </a:ext>
                </a:extLst>
              </p:cNvPr>
              <p:cNvSpPr txBox="1"/>
              <p:nvPr/>
            </p:nvSpPr>
            <p:spPr>
              <a:xfrm>
                <a:off x="4287287" y="3496177"/>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9" name="TextBox 18">
                <a:extLst>
                  <a:ext uri="{FF2B5EF4-FFF2-40B4-BE49-F238E27FC236}">
                    <a16:creationId xmlns:a16="http://schemas.microsoft.com/office/drawing/2014/main" id="{186EAF33-39DD-7441-B655-7D6F2AE12CE3}"/>
                  </a:ext>
                </a:extLst>
              </p:cNvPr>
              <p:cNvSpPr txBox="1">
                <a:spLocks noRot="1" noChangeAspect="1" noMove="1" noResize="1" noEditPoints="1" noAdjustHandles="1" noChangeArrowheads="1" noChangeShapeType="1" noTextEdit="1"/>
              </p:cNvSpPr>
              <p:nvPr/>
            </p:nvSpPr>
            <p:spPr>
              <a:xfrm>
                <a:off x="4287287" y="3496177"/>
                <a:ext cx="375103" cy="215444"/>
              </a:xfrm>
              <a:prstGeom prst="rect">
                <a:avLst/>
              </a:prstGeom>
              <a:blipFill>
                <a:blip r:embed="rId9"/>
                <a:stretch>
                  <a:fillRect l="-9677"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88CB88B-13E9-134C-88B1-2DCBB8E92B92}"/>
                  </a:ext>
                </a:extLst>
              </p:cNvPr>
              <p:cNvSpPr txBox="1"/>
              <p:nvPr/>
            </p:nvSpPr>
            <p:spPr>
              <a:xfrm>
                <a:off x="1258844" y="4405962"/>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1" name="TextBox 20">
                <a:extLst>
                  <a:ext uri="{FF2B5EF4-FFF2-40B4-BE49-F238E27FC236}">
                    <a16:creationId xmlns:a16="http://schemas.microsoft.com/office/drawing/2014/main" id="{388CB88B-13E9-134C-88B1-2DCBB8E92B92}"/>
                  </a:ext>
                </a:extLst>
              </p:cNvPr>
              <p:cNvSpPr txBox="1">
                <a:spLocks noRot="1" noChangeAspect="1" noMove="1" noResize="1" noEditPoints="1" noAdjustHandles="1" noChangeArrowheads="1" noChangeShapeType="1" noTextEdit="1"/>
              </p:cNvSpPr>
              <p:nvPr/>
            </p:nvSpPr>
            <p:spPr>
              <a:xfrm>
                <a:off x="1258844" y="4405962"/>
                <a:ext cx="375103" cy="215444"/>
              </a:xfrm>
              <a:prstGeom prst="rect">
                <a:avLst/>
              </a:prstGeom>
              <a:blipFill>
                <a:blip r:embed="rId10"/>
                <a:stretch>
                  <a:fillRect l="-10000" r="-1000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1280F09-3DC3-1940-9C5C-8B80C28F3491}"/>
                  </a:ext>
                </a:extLst>
              </p:cNvPr>
              <p:cNvSpPr txBox="1"/>
              <p:nvPr/>
            </p:nvSpPr>
            <p:spPr>
              <a:xfrm>
                <a:off x="3237492" y="2592212"/>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2" name="TextBox 21">
                <a:extLst>
                  <a:ext uri="{FF2B5EF4-FFF2-40B4-BE49-F238E27FC236}">
                    <a16:creationId xmlns:a16="http://schemas.microsoft.com/office/drawing/2014/main" id="{11280F09-3DC3-1940-9C5C-8B80C28F3491}"/>
                  </a:ext>
                </a:extLst>
              </p:cNvPr>
              <p:cNvSpPr txBox="1">
                <a:spLocks noRot="1" noChangeAspect="1" noMove="1" noResize="1" noEditPoints="1" noAdjustHandles="1" noChangeArrowheads="1" noChangeShapeType="1" noTextEdit="1"/>
              </p:cNvSpPr>
              <p:nvPr/>
            </p:nvSpPr>
            <p:spPr>
              <a:xfrm>
                <a:off x="3237492" y="2592212"/>
                <a:ext cx="375103" cy="215444"/>
              </a:xfrm>
              <a:prstGeom prst="rect">
                <a:avLst/>
              </a:prstGeom>
              <a:blipFill>
                <a:blip r:embed="rId11"/>
                <a:stretch>
                  <a:fillRect l="-6452"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C6B109-1AED-6746-A2C8-447A44AD2E4C}"/>
                  </a:ext>
                </a:extLst>
              </p:cNvPr>
              <p:cNvSpPr txBox="1"/>
              <p:nvPr/>
            </p:nvSpPr>
            <p:spPr>
              <a:xfrm>
                <a:off x="2234547" y="1781068"/>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3" name="TextBox 22">
                <a:extLst>
                  <a:ext uri="{FF2B5EF4-FFF2-40B4-BE49-F238E27FC236}">
                    <a16:creationId xmlns:a16="http://schemas.microsoft.com/office/drawing/2014/main" id="{98C6B109-1AED-6746-A2C8-447A44AD2E4C}"/>
                  </a:ext>
                </a:extLst>
              </p:cNvPr>
              <p:cNvSpPr txBox="1">
                <a:spLocks noRot="1" noChangeAspect="1" noMove="1" noResize="1" noEditPoints="1" noAdjustHandles="1" noChangeArrowheads="1" noChangeShapeType="1" noTextEdit="1"/>
              </p:cNvSpPr>
              <p:nvPr/>
            </p:nvSpPr>
            <p:spPr>
              <a:xfrm>
                <a:off x="2234547" y="1781068"/>
                <a:ext cx="375103" cy="215444"/>
              </a:xfrm>
              <a:prstGeom prst="rect">
                <a:avLst/>
              </a:prstGeom>
              <a:blipFill>
                <a:blip r:embed="rId12"/>
                <a:stretch>
                  <a:fillRect l="-13333"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C8AF85-E3C7-874F-BA68-D8CDCD530BFD}"/>
                  </a:ext>
                </a:extLst>
              </p:cNvPr>
              <p:cNvSpPr txBox="1"/>
              <p:nvPr/>
            </p:nvSpPr>
            <p:spPr>
              <a:xfrm>
                <a:off x="2294598" y="3280733"/>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4" name="TextBox 23">
                <a:extLst>
                  <a:ext uri="{FF2B5EF4-FFF2-40B4-BE49-F238E27FC236}">
                    <a16:creationId xmlns:a16="http://schemas.microsoft.com/office/drawing/2014/main" id="{14C8AF85-E3C7-874F-BA68-D8CDCD530BFD}"/>
                  </a:ext>
                </a:extLst>
              </p:cNvPr>
              <p:cNvSpPr txBox="1">
                <a:spLocks noRot="1" noChangeAspect="1" noMove="1" noResize="1" noEditPoints="1" noAdjustHandles="1" noChangeArrowheads="1" noChangeShapeType="1" noTextEdit="1"/>
              </p:cNvSpPr>
              <p:nvPr/>
            </p:nvSpPr>
            <p:spPr>
              <a:xfrm>
                <a:off x="2294598" y="3280733"/>
                <a:ext cx="375103" cy="215444"/>
              </a:xfrm>
              <a:prstGeom prst="rect">
                <a:avLst/>
              </a:prstGeom>
              <a:blipFill>
                <a:blip r:embed="rId13"/>
                <a:stretch>
                  <a:fillRect l="-9677" r="-967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2FB9F267-BDA7-C74E-9915-861A854E43B4}"/>
              </a:ext>
            </a:extLst>
          </p:cNvPr>
          <p:cNvSpPr txBox="1"/>
          <p:nvPr/>
        </p:nvSpPr>
        <p:spPr>
          <a:xfrm>
            <a:off x="896095" y="4096689"/>
            <a:ext cx="322524" cy="369332"/>
          </a:xfrm>
          <a:prstGeom prst="rect">
            <a:avLst/>
          </a:prstGeom>
          <a:solidFill>
            <a:schemeClr val="bg1"/>
          </a:solid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39356517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CA260ED-55D4-2E40-8BFA-AFC28642053B}"/>
              </a:ext>
            </a:extLst>
          </p:cNvPr>
          <p:cNvPicPr/>
          <p:nvPr/>
        </p:nvPicPr>
        <p:blipFill>
          <a:blip r:embed="rId2" cstate="print"/>
          <a:stretch>
            <a:fillRect/>
          </a:stretch>
        </p:blipFill>
        <p:spPr>
          <a:xfrm>
            <a:off x="3091525" y="65025"/>
            <a:ext cx="3047999" cy="685799"/>
          </a:xfrm>
          <a:prstGeom prst="rect">
            <a:avLst/>
          </a:prstGeom>
        </p:spPr>
      </p:pic>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5" dirty="0"/>
              <a:t>Another</a:t>
            </a:r>
            <a:r>
              <a:rPr sz="2400" spc="-90" dirty="0"/>
              <a:t> </a:t>
            </a:r>
            <a:r>
              <a:rPr sz="2400" spc="-5" dirty="0"/>
              <a:t>example:</a:t>
            </a:r>
            <a:endParaRPr sz="2400" dirty="0"/>
          </a:p>
        </p:txBody>
      </p:sp>
      <p:sp>
        <p:nvSpPr>
          <p:cNvPr id="2" name="Content Placeholder 1">
            <a:extLst>
              <a:ext uri="{FF2B5EF4-FFF2-40B4-BE49-F238E27FC236}">
                <a16:creationId xmlns:a16="http://schemas.microsoft.com/office/drawing/2014/main" id="{E85B6B38-ABF4-4B83-898B-743BEBAF04F3}"/>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914405" y="1060704"/>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9" name="object 7">
            <a:extLst>
              <a:ext uri="{FF2B5EF4-FFF2-40B4-BE49-F238E27FC236}">
                <a16:creationId xmlns:a16="http://schemas.microsoft.com/office/drawing/2014/main" id="{3E2B863D-9B31-2641-9674-1EC7FF82017B}"/>
              </a:ext>
            </a:extLst>
          </p:cNvPr>
          <p:cNvPicPr/>
          <p:nvPr/>
        </p:nvPicPr>
        <p:blipFill>
          <a:blip r:embed="rId4" cstate="print"/>
          <a:stretch>
            <a:fillRect/>
          </a:stretch>
        </p:blipFill>
        <p:spPr>
          <a:xfrm>
            <a:off x="5212522" y="5155599"/>
            <a:ext cx="4145497" cy="996524"/>
          </a:xfrm>
          <a:prstGeom prst="rect">
            <a:avLst/>
          </a:prstGeom>
        </p:spPr>
      </p:pic>
      <p:pic>
        <p:nvPicPr>
          <p:cNvPr id="10" name="object 8">
            <a:extLst>
              <a:ext uri="{FF2B5EF4-FFF2-40B4-BE49-F238E27FC236}">
                <a16:creationId xmlns:a16="http://schemas.microsoft.com/office/drawing/2014/main" id="{80542461-0735-D048-90B3-5281DFE20E22}"/>
              </a:ext>
            </a:extLst>
          </p:cNvPr>
          <p:cNvPicPr/>
          <p:nvPr/>
        </p:nvPicPr>
        <p:blipFill>
          <a:blip r:embed="rId5" cstate="print"/>
          <a:stretch>
            <a:fillRect/>
          </a:stretch>
        </p:blipFill>
        <p:spPr>
          <a:xfrm>
            <a:off x="693844" y="5155599"/>
            <a:ext cx="3920761" cy="996537"/>
          </a:xfrm>
          <a:prstGeom prst="rect">
            <a:avLst/>
          </a:prstGeom>
        </p:spPr>
      </p:pic>
      <p:sp>
        <p:nvSpPr>
          <p:cNvPr id="11" name="object 9">
            <a:extLst>
              <a:ext uri="{FF2B5EF4-FFF2-40B4-BE49-F238E27FC236}">
                <a16:creationId xmlns:a16="http://schemas.microsoft.com/office/drawing/2014/main" id="{088E8DE8-FF06-9943-9751-BDEBB3EF208D}"/>
              </a:ext>
            </a:extLst>
          </p:cNvPr>
          <p:cNvSpPr/>
          <p:nvPr/>
        </p:nvSpPr>
        <p:spPr>
          <a:xfrm>
            <a:off x="4919295" y="5193724"/>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object 6">
            <a:extLst>
              <a:ext uri="{FF2B5EF4-FFF2-40B4-BE49-F238E27FC236}">
                <a16:creationId xmlns:a16="http://schemas.microsoft.com/office/drawing/2014/main" id="{8B0B4813-8453-3A4F-ACB0-C7F210D67ABD}"/>
              </a:ext>
            </a:extLst>
          </p:cNvPr>
          <p:cNvSpPr/>
          <p:nvPr/>
        </p:nvSpPr>
        <p:spPr>
          <a:xfrm>
            <a:off x="693844" y="900077"/>
            <a:ext cx="2110316" cy="1440787"/>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14" name="object 8">
            <a:extLst>
              <a:ext uri="{FF2B5EF4-FFF2-40B4-BE49-F238E27FC236}">
                <a16:creationId xmlns:a16="http://schemas.microsoft.com/office/drawing/2014/main" id="{FD609BB5-D40F-CD4E-834C-7230912CDB7C}"/>
              </a:ext>
            </a:extLst>
          </p:cNvPr>
          <p:cNvSpPr/>
          <p:nvPr/>
        </p:nvSpPr>
        <p:spPr>
          <a:xfrm>
            <a:off x="352232" y="5660731"/>
            <a:ext cx="4310158"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ABF153-F37B-4F49-B6B0-050185B3C4AB}"/>
                  </a:ext>
                </a:extLst>
              </p:cNvPr>
              <p:cNvSpPr txBox="1"/>
              <p:nvPr/>
            </p:nvSpPr>
            <p:spPr>
              <a:xfrm>
                <a:off x="7462906" y="344930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6" name="TextBox 15">
                <a:extLst>
                  <a:ext uri="{FF2B5EF4-FFF2-40B4-BE49-F238E27FC236}">
                    <a16:creationId xmlns:a16="http://schemas.microsoft.com/office/drawing/2014/main" id="{49ABF153-F37B-4F49-B6B0-050185B3C4AB}"/>
                  </a:ext>
                </a:extLst>
              </p:cNvPr>
              <p:cNvSpPr txBox="1">
                <a:spLocks noRot="1" noChangeAspect="1" noMove="1" noResize="1" noEditPoints="1" noAdjustHandles="1" noChangeArrowheads="1" noChangeShapeType="1" noTextEdit="1"/>
              </p:cNvSpPr>
              <p:nvPr/>
            </p:nvSpPr>
            <p:spPr>
              <a:xfrm>
                <a:off x="7462906" y="3449304"/>
                <a:ext cx="509755" cy="215444"/>
              </a:xfrm>
              <a:prstGeom prst="rect">
                <a:avLst/>
              </a:prstGeom>
              <a:blipFill>
                <a:blip r:embed="rId6"/>
                <a:stretch>
                  <a:fillRect r="-975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8D85F1-88E8-034A-939F-DE92F8BF1C6E}"/>
                  </a:ext>
                </a:extLst>
              </p:cNvPr>
              <p:cNvSpPr txBox="1"/>
              <p:nvPr/>
            </p:nvSpPr>
            <p:spPr>
              <a:xfrm>
                <a:off x="6364652" y="3464563"/>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7" name="TextBox 16">
                <a:extLst>
                  <a:ext uri="{FF2B5EF4-FFF2-40B4-BE49-F238E27FC236}">
                    <a16:creationId xmlns:a16="http://schemas.microsoft.com/office/drawing/2014/main" id="{478D85F1-88E8-034A-939F-DE92F8BF1C6E}"/>
                  </a:ext>
                </a:extLst>
              </p:cNvPr>
              <p:cNvSpPr txBox="1">
                <a:spLocks noRot="1" noChangeAspect="1" noMove="1" noResize="1" noEditPoints="1" noAdjustHandles="1" noChangeArrowheads="1" noChangeShapeType="1" noTextEdit="1"/>
              </p:cNvSpPr>
              <p:nvPr/>
            </p:nvSpPr>
            <p:spPr>
              <a:xfrm>
                <a:off x="6364652" y="3464563"/>
                <a:ext cx="509755" cy="215444"/>
              </a:xfrm>
              <a:prstGeom prst="rect">
                <a:avLst/>
              </a:prstGeom>
              <a:blipFill>
                <a:blip r:embed="rId7"/>
                <a:stretch>
                  <a:fillRect l="-2439" r="-731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FD7CBF-8A3E-D14D-BA23-D47786E3E680}"/>
                  </a:ext>
                </a:extLst>
              </p:cNvPr>
              <p:cNvSpPr txBox="1"/>
              <p:nvPr/>
            </p:nvSpPr>
            <p:spPr>
              <a:xfrm>
                <a:off x="5305879" y="3496177"/>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8" name="TextBox 17">
                <a:extLst>
                  <a:ext uri="{FF2B5EF4-FFF2-40B4-BE49-F238E27FC236}">
                    <a16:creationId xmlns:a16="http://schemas.microsoft.com/office/drawing/2014/main" id="{D7FD7CBF-8A3E-D14D-BA23-D47786E3E680}"/>
                  </a:ext>
                </a:extLst>
              </p:cNvPr>
              <p:cNvSpPr txBox="1">
                <a:spLocks noRot="1" noChangeAspect="1" noMove="1" noResize="1" noEditPoints="1" noAdjustHandles="1" noChangeArrowheads="1" noChangeShapeType="1" noTextEdit="1"/>
              </p:cNvSpPr>
              <p:nvPr/>
            </p:nvSpPr>
            <p:spPr>
              <a:xfrm>
                <a:off x="5305879" y="3496177"/>
                <a:ext cx="509755" cy="215444"/>
              </a:xfrm>
              <a:prstGeom prst="rect">
                <a:avLst/>
              </a:prstGeom>
              <a:blipFill>
                <a:blip r:embed="rId8"/>
                <a:stretch>
                  <a:fillRect r="-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6EAF33-39DD-7441-B655-7D6F2AE12CE3}"/>
                  </a:ext>
                </a:extLst>
              </p:cNvPr>
              <p:cNvSpPr txBox="1"/>
              <p:nvPr/>
            </p:nvSpPr>
            <p:spPr>
              <a:xfrm>
                <a:off x="4287287" y="3496177"/>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9" name="TextBox 18">
                <a:extLst>
                  <a:ext uri="{FF2B5EF4-FFF2-40B4-BE49-F238E27FC236}">
                    <a16:creationId xmlns:a16="http://schemas.microsoft.com/office/drawing/2014/main" id="{186EAF33-39DD-7441-B655-7D6F2AE12CE3}"/>
                  </a:ext>
                </a:extLst>
              </p:cNvPr>
              <p:cNvSpPr txBox="1">
                <a:spLocks noRot="1" noChangeAspect="1" noMove="1" noResize="1" noEditPoints="1" noAdjustHandles="1" noChangeArrowheads="1" noChangeShapeType="1" noTextEdit="1"/>
              </p:cNvSpPr>
              <p:nvPr/>
            </p:nvSpPr>
            <p:spPr>
              <a:xfrm>
                <a:off x="4287287" y="3496177"/>
                <a:ext cx="375103" cy="215444"/>
              </a:xfrm>
              <a:prstGeom prst="rect">
                <a:avLst/>
              </a:prstGeom>
              <a:blipFill>
                <a:blip r:embed="rId9"/>
                <a:stretch>
                  <a:fillRect l="-9677"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88CB88B-13E9-134C-88B1-2DCBB8E92B92}"/>
                  </a:ext>
                </a:extLst>
              </p:cNvPr>
              <p:cNvSpPr txBox="1"/>
              <p:nvPr/>
            </p:nvSpPr>
            <p:spPr>
              <a:xfrm>
                <a:off x="1258844" y="4405962"/>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1" name="TextBox 20">
                <a:extLst>
                  <a:ext uri="{FF2B5EF4-FFF2-40B4-BE49-F238E27FC236}">
                    <a16:creationId xmlns:a16="http://schemas.microsoft.com/office/drawing/2014/main" id="{388CB88B-13E9-134C-88B1-2DCBB8E92B92}"/>
                  </a:ext>
                </a:extLst>
              </p:cNvPr>
              <p:cNvSpPr txBox="1">
                <a:spLocks noRot="1" noChangeAspect="1" noMove="1" noResize="1" noEditPoints="1" noAdjustHandles="1" noChangeArrowheads="1" noChangeShapeType="1" noTextEdit="1"/>
              </p:cNvSpPr>
              <p:nvPr/>
            </p:nvSpPr>
            <p:spPr>
              <a:xfrm>
                <a:off x="1258844" y="4405962"/>
                <a:ext cx="375103" cy="215444"/>
              </a:xfrm>
              <a:prstGeom prst="rect">
                <a:avLst/>
              </a:prstGeom>
              <a:blipFill>
                <a:blip r:embed="rId10"/>
                <a:stretch>
                  <a:fillRect l="-10000" r="-1000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1280F09-3DC3-1940-9C5C-8B80C28F3491}"/>
                  </a:ext>
                </a:extLst>
              </p:cNvPr>
              <p:cNvSpPr txBox="1"/>
              <p:nvPr/>
            </p:nvSpPr>
            <p:spPr>
              <a:xfrm>
                <a:off x="3237492" y="2592212"/>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2" name="TextBox 21">
                <a:extLst>
                  <a:ext uri="{FF2B5EF4-FFF2-40B4-BE49-F238E27FC236}">
                    <a16:creationId xmlns:a16="http://schemas.microsoft.com/office/drawing/2014/main" id="{11280F09-3DC3-1940-9C5C-8B80C28F3491}"/>
                  </a:ext>
                </a:extLst>
              </p:cNvPr>
              <p:cNvSpPr txBox="1">
                <a:spLocks noRot="1" noChangeAspect="1" noMove="1" noResize="1" noEditPoints="1" noAdjustHandles="1" noChangeArrowheads="1" noChangeShapeType="1" noTextEdit="1"/>
              </p:cNvSpPr>
              <p:nvPr/>
            </p:nvSpPr>
            <p:spPr>
              <a:xfrm>
                <a:off x="3237492" y="2592212"/>
                <a:ext cx="375103" cy="215444"/>
              </a:xfrm>
              <a:prstGeom prst="rect">
                <a:avLst/>
              </a:prstGeom>
              <a:blipFill>
                <a:blip r:embed="rId11"/>
                <a:stretch>
                  <a:fillRect l="-6452"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C6B109-1AED-6746-A2C8-447A44AD2E4C}"/>
                  </a:ext>
                </a:extLst>
              </p:cNvPr>
              <p:cNvSpPr txBox="1"/>
              <p:nvPr/>
            </p:nvSpPr>
            <p:spPr>
              <a:xfrm>
                <a:off x="2234547" y="1781068"/>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3" name="TextBox 22">
                <a:extLst>
                  <a:ext uri="{FF2B5EF4-FFF2-40B4-BE49-F238E27FC236}">
                    <a16:creationId xmlns:a16="http://schemas.microsoft.com/office/drawing/2014/main" id="{98C6B109-1AED-6746-A2C8-447A44AD2E4C}"/>
                  </a:ext>
                </a:extLst>
              </p:cNvPr>
              <p:cNvSpPr txBox="1">
                <a:spLocks noRot="1" noChangeAspect="1" noMove="1" noResize="1" noEditPoints="1" noAdjustHandles="1" noChangeArrowheads="1" noChangeShapeType="1" noTextEdit="1"/>
              </p:cNvSpPr>
              <p:nvPr/>
            </p:nvSpPr>
            <p:spPr>
              <a:xfrm>
                <a:off x="2234547" y="1781068"/>
                <a:ext cx="375103" cy="215444"/>
              </a:xfrm>
              <a:prstGeom prst="rect">
                <a:avLst/>
              </a:prstGeom>
              <a:blipFill>
                <a:blip r:embed="rId12"/>
                <a:stretch>
                  <a:fillRect l="-13333"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C8AF85-E3C7-874F-BA68-D8CDCD530BFD}"/>
                  </a:ext>
                </a:extLst>
              </p:cNvPr>
              <p:cNvSpPr txBox="1"/>
              <p:nvPr/>
            </p:nvSpPr>
            <p:spPr>
              <a:xfrm>
                <a:off x="2294598" y="3280733"/>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4" name="TextBox 23">
                <a:extLst>
                  <a:ext uri="{FF2B5EF4-FFF2-40B4-BE49-F238E27FC236}">
                    <a16:creationId xmlns:a16="http://schemas.microsoft.com/office/drawing/2014/main" id="{14C8AF85-E3C7-874F-BA68-D8CDCD530BFD}"/>
                  </a:ext>
                </a:extLst>
              </p:cNvPr>
              <p:cNvSpPr txBox="1">
                <a:spLocks noRot="1" noChangeAspect="1" noMove="1" noResize="1" noEditPoints="1" noAdjustHandles="1" noChangeArrowheads="1" noChangeShapeType="1" noTextEdit="1"/>
              </p:cNvSpPr>
              <p:nvPr/>
            </p:nvSpPr>
            <p:spPr>
              <a:xfrm>
                <a:off x="2294598" y="3280733"/>
                <a:ext cx="375103" cy="215444"/>
              </a:xfrm>
              <a:prstGeom prst="rect">
                <a:avLst/>
              </a:prstGeom>
              <a:blipFill>
                <a:blip r:embed="rId13"/>
                <a:stretch>
                  <a:fillRect l="-9677"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0911C07-EE1E-7E45-A6D6-3492EB0916DF}"/>
                  </a:ext>
                </a:extLst>
              </p:cNvPr>
              <p:cNvSpPr txBox="1"/>
              <p:nvPr/>
            </p:nvSpPr>
            <p:spPr>
              <a:xfrm>
                <a:off x="1258843" y="2125420"/>
                <a:ext cx="106099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=0.20∗2.00</m:t>
                      </m:r>
                    </m:oMath>
                  </m:oMathPara>
                </a14:m>
                <a:endParaRPr lang="en-US" sz="1400" dirty="0">
                  <a:solidFill>
                    <a:srgbClr val="FF0000"/>
                  </a:solidFill>
                </a:endParaRPr>
              </a:p>
            </p:txBody>
          </p:sp>
        </mc:Choice>
        <mc:Fallback xmlns="">
          <p:sp>
            <p:nvSpPr>
              <p:cNvPr id="25" name="TextBox 24">
                <a:extLst>
                  <a:ext uri="{FF2B5EF4-FFF2-40B4-BE49-F238E27FC236}">
                    <a16:creationId xmlns:a16="http://schemas.microsoft.com/office/drawing/2014/main" id="{A0911C07-EE1E-7E45-A6D6-3492EB0916DF}"/>
                  </a:ext>
                </a:extLst>
              </p:cNvPr>
              <p:cNvSpPr txBox="1">
                <a:spLocks noRot="1" noChangeAspect="1" noMove="1" noResize="1" noEditPoints="1" noAdjustHandles="1" noChangeArrowheads="1" noChangeShapeType="1" noTextEdit="1"/>
              </p:cNvSpPr>
              <p:nvPr/>
            </p:nvSpPr>
            <p:spPr>
              <a:xfrm>
                <a:off x="1258843" y="2125420"/>
                <a:ext cx="1060996" cy="215444"/>
              </a:xfrm>
              <a:prstGeom prst="rect">
                <a:avLst/>
              </a:prstGeom>
              <a:blipFill>
                <a:blip r:embed="rId14"/>
                <a:stretch>
                  <a:fillRect l="-2381" r="-357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EE1B2-3117-044A-86D3-8C5552476953}"/>
                  </a:ext>
                </a:extLst>
              </p:cNvPr>
              <p:cNvSpPr txBox="1"/>
              <p:nvPr/>
            </p:nvSpPr>
            <p:spPr>
              <a:xfrm>
                <a:off x="1245013" y="1364144"/>
                <a:ext cx="119564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=0.20∗−1.00</m:t>
                      </m:r>
                    </m:oMath>
                  </m:oMathPara>
                </a14:m>
                <a:endParaRPr lang="en-US" sz="1400" dirty="0">
                  <a:solidFill>
                    <a:srgbClr val="FF0000"/>
                  </a:solidFill>
                </a:endParaRPr>
              </a:p>
            </p:txBody>
          </p:sp>
        </mc:Choice>
        <mc:Fallback xmlns="">
          <p:sp>
            <p:nvSpPr>
              <p:cNvPr id="26" name="TextBox 25">
                <a:extLst>
                  <a:ext uri="{FF2B5EF4-FFF2-40B4-BE49-F238E27FC236}">
                    <a16:creationId xmlns:a16="http://schemas.microsoft.com/office/drawing/2014/main" id="{AECEE1B2-3117-044A-86D3-8C5552476953}"/>
                  </a:ext>
                </a:extLst>
              </p:cNvPr>
              <p:cNvSpPr txBox="1">
                <a:spLocks noRot="1" noChangeAspect="1" noMove="1" noResize="1" noEditPoints="1" noAdjustHandles="1" noChangeArrowheads="1" noChangeShapeType="1" noTextEdit="1"/>
              </p:cNvSpPr>
              <p:nvPr/>
            </p:nvSpPr>
            <p:spPr>
              <a:xfrm>
                <a:off x="1245013" y="1364144"/>
                <a:ext cx="1195648" cy="215444"/>
              </a:xfrm>
              <a:prstGeom prst="rect">
                <a:avLst/>
              </a:prstGeom>
              <a:blipFill>
                <a:blip r:embed="rId15"/>
                <a:stretch>
                  <a:fillRect l="-1053" r="-3158" b="-5556"/>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590AA8B-78AF-A54D-AAF6-1DA026321B0F}"/>
              </a:ext>
            </a:extLst>
          </p:cNvPr>
          <p:cNvSpPr txBox="1"/>
          <p:nvPr/>
        </p:nvSpPr>
        <p:spPr>
          <a:xfrm>
            <a:off x="896095" y="4096689"/>
            <a:ext cx="322524" cy="369332"/>
          </a:xfrm>
          <a:prstGeom prst="rect">
            <a:avLst/>
          </a:prstGeom>
          <a:solidFill>
            <a:schemeClr val="bg1"/>
          </a:solid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230309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GB" dirty="0"/>
              <a:t>Modern History of Artificial Intelligence</a:t>
            </a:r>
            <a:endParaRPr lang="en-US" altLang="en-US" dirty="0"/>
          </a:p>
        </p:txBody>
      </p:sp>
      <p:sp>
        <p:nvSpPr>
          <p:cNvPr id="21507" name="Rectangle 3"/>
          <p:cNvSpPr>
            <a:spLocks noGrp="1" noChangeArrowheads="1"/>
          </p:cNvSpPr>
          <p:nvPr>
            <p:ph idx="1"/>
          </p:nvPr>
        </p:nvSpPr>
        <p:spPr>
          <a:xfrm>
            <a:off x="595843" y="1757928"/>
            <a:ext cx="10515600" cy="1320863"/>
          </a:xfrm>
        </p:spPr>
        <p:txBody>
          <a:bodyPr/>
          <a:lstStyle/>
          <a:p>
            <a:r>
              <a:rPr lang="en-US" altLang="en-US" b="1" dirty="0"/>
              <a:t>Chinese Room - </a:t>
            </a:r>
            <a:r>
              <a:rPr lang="en-US" altLang="en-US" dirty="0"/>
              <a:t>thought experiment purposed by John Searle in 1980</a:t>
            </a:r>
          </a:p>
          <a:p>
            <a:pPr lvl="1"/>
            <a:r>
              <a:rPr lang="en-US" altLang="en-US" dirty="0"/>
              <a:t>Given that we have constructed a machine that behaves as though is understands Chinese, it convinces a Chinese speaker that it speaks Chinese</a:t>
            </a:r>
          </a:p>
        </p:txBody>
      </p:sp>
      <p:pic>
        <p:nvPicPr>
          <p:cNvPr id="6" name="Picture 5"/>
          <p:cNvPicPr>
            <a:picLocks noChangeAspect="1"/>
          </p:cNvPicPr>
          <p:nvPr/>
        </p:nvPicPr>
        <p:blipFill>
          <a:blip r:embed="rId3"/>
          <a:stretch>
            <a:fillRect/>
          </a:stretch>
        </p:blipFill>
        <p:spPr>
          <a:xfrm>
            <a:off x="796989" y="3078791"/>
            <a:ext cx="5056654" cy="2736914"/>
          </a:xfrm>
          <a:prstGeom prst="rect">
            <a:avLst/>
          </a:prstGeom>
        </p:spPr>
      </p:pic>
      <p:sp>
        <p:nvSpPr>
          <p:cNvPr id="2" name="Rectangle 1">
            <a:extLst>
              <a:ext uri="{FF2B5EF4-FFF2-40B4-BE49-F238E27FC236}">
                <a16:creationId xmlns:a16="http://schemas.microsoft.com/office/drawing/2014/main" id="{0C5CF11E-D36B-41F1-B7D7-F75E6B181662}"/>
              </a:ext>
            </a:extLst>
          </p:cNvPr>
          <p:cNvSpPr/>
          <p:nvPr/>
        </p:nvSpPr>
        <p:spPr>
          <a:xfrm>
            <a:off x="2105892" y="3565236"/>
            <a:ext cx="2207490" cy="189345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6175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FCA260ED-55D4-2E40-8BFA-AFC28642053B}"/>
              </a:ext>
            </a:extLst>
          </p:cNvPr>
          <p:cNvPicPr/>
          <p:nvPr/>
        </p:nvPicPr>
        <p:blipFill>
          <a:blip r:embed="rId2" cstate="print"/>
          <a:stretch>
            <a:fillRect/>
          </a:stretch>
        </p:blipFill>
        <p:spPr>
          <a:xfrm>
            <a:off x="3091525" y="65025"/>
            <a:ext cx="3047999" cy="685799"/>
          </a:xfrm>
          <a:prstGeom prst="rect">
            <a:avLst/>
          </a:prstGeom>
        </p:spPr>
      </p:pic>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5" dirty="0"/>
              <a:t>Another</a:t>
            </a:r>
            <a:r>
              <a:rPr sz="2400" spc="-90" dirty="0"/>
              <a:t> </a:t>
            </a:r>
            <a:r>
              <a:rPr sz="2400" spc="-5" dirty="0"/>
              <a:t>example:</a:t>
            </a:r>
            <a:endParaRPr sz="2400" dirty="0"/>
          </a:p>
        </p:txBody>
      </p:sp>
      <p:sp>
        <p:nvSpPr>
          <p:cNvPr id="2" name="Content Placeholder 1">
            <a:extLst>
              <a:ext uri="{FF2B5EF4-FFF2-40B4-BE49-F238E27FC236}">
                <a16:creationId xmlns:a16="http://schemas.microsoft.com/office/drawing/2014/main" id="{1E641FE8-F100-421C-8E2C-4DAE39DCD0DC}"/>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914405" y="1060704"/>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pic>
        <p:nvPicPr>
          <p:cNvPr id="9" name="object 7">
            <a:extLst>
              <a:ext uri="{FF2B5EF4-FFF2-40B4-BE49-F238E27FC236}">
                <a16:creationId xmlns:a16="http://schemas.microsoft.com/office/drawing/2014/main" id="{3E2B863D-9B31-2641-9674-1EC7FF82017B}"/>
              </a:ext>
            </a:extLst>
          </p:cNvPr>
          <p:cNvPicPr/>
          <p:nvPr/>
        </p:nvPicPr>
        <p:blipFill>
          <a:blip r:embed="rId4" cstate="print"/>
          <a:stretch>
            <a:fillRect/>
          </a:stretch>
        </p:blipFill>
        <p:spPr>
          <a:xfrm>
            <a:off x="5212522" y="5155599"/>
            <a:ext cx="4145497" cy="996524"/>
          </a:xfrm>
          <a:prstGeom prst="rect">
            <a:avLst/>
          </a:prstGeom>
        </p:spPr>
      </p:pic>
      <p:pic>
        <p:nvPicPr>
          <p:cNvPr id="10" name="object 8">
            <a:extLst>
              <a:ext uri="{FF2B5EF4-FFF2-40B4-BE49-F238E27FC236}">
                <a16:creationId xmlns:a16="http://schemas.microsoft.com/office/drawing/2014/main" id="{80542461-0735-D048-90B3-5281DFE20E22}"/>
              </a:ext>
            </a:extLst>
          </p:cNvPr>
          <p:cNvPicPr/>
          <p:nvPr/>
        </p:nvPicPr>
        <p:blipFill>
          <a:blip r:embed="rId5" cstate="print"/>
          <a:stretch>
            <a:fillRect/>
          </a:stretch>
        </p:blipFill>
        <p:spPr>
          <a:xfrm>
            <a:off x="693844" y="5155599"/>
            <a:ext cx="3920761" cy="996537"/>
          </a:xfrm>
          <a:prstGeom prst="rect">
            <a:avLst/>
          </a:prstGeom>
        </p:spPr>
      </p:pic>
      <p:sp>
        <p:nvSpPr>
          <p:cNvPr id="11" name="object 9">
            <a:extLst>
              <a:ext uri="{FF2B5EF4-FFF2-40B4-BE49-F238E27FC236}">
                <a16:creationId xmlns:a16="http://schemas.microsoft.com/office/drawing/2014/main" id="{088E8DE8-FF06-9943-9751-BDEBB3EF208D}"/>
              </a:ext>
            </a:extLst>
          </p:cNvPr>
          <p:cNvSpPr/>
          <p:nvPr/>
        </p:nvSpPr>
        <p:spPr>
          <a:xfrm>
            <a:off x="4919295" y="5193724"/>
            <a:ext cx="0" cy="1042035"/>
          </a:xfrm>
          <a:custGeom>
            <a:avLst/>
            <a:gdLst/>
            <a:ahLst/>
            <a:cxnLst/>
            <a:rect l="l" t="t" r="r" b="b"/>
            <a:pathLst>
              <a:path h="1042035">
                <a:moveTo>
                  <a:pt x="0" y="0"/>
                </a:moveTo>
                <a:lnTo>
                  <a:pt x="0" y="1041599"/>
                </a:lnTo>
              </a:path>
            </a:pathLst>
          </a:custGeom>
          <a:ln w="38099">
            <a:solidFill>
              <a:srgbClr val="000000"/>
            </a:solidFill>
          </a:ln>
        </p:spPr>
        <p:txBody>
          <a:bodyPr wrap="square" lIns="0" tIns="0" rIns="0" bIns="0" rtlCol="0"/>
          <a:lstStyle/>
          <a:p>
            <a:endParaRPr/>
          </a:p>
        </p:txBody>
      </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object 6">
            <a:extLst>
              <a:ext uri="{FF2B5EF4-FFF2-40B4-BE49-F238E27FC236}">
                <a16:creationId xmlns:a16="http://schemas.microsoft.com/office/drawing/2014/main" id="{8B0B4813-8453-3A4F-ACB0-C7F210D67ABD}"/>
              </a:ext>
            </a:extLst>
          </p:cNvPr>
          <p:cNvSpPr/>
          <p:nvPr/>
        </p:nvSpPr>
        <p:spPr>
          <a:xfrm>
            <a:off x="693844" y="900077"/>
            <a:ext cx="2110316" cy="1440787"/>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FF0000"/>
            </a:solidFill>
          </a:ln>
        </p:spPr>
        <p:txBody>
          <a:bodyPr wrap="square" lIns="0" tIns="0" rIns="0" bIns="0" rtlCol="0"/>
          <a:lstStyle/>
          <a:p>
            <a:endParaRPr/>
          </a:p>
        </p:txBody>
      </p:sp>
      <p:sp>
        <p:nvSpPr>
          <p:cNvPr id="14" name="object 8">
            <a:extLst>
              <a:ext uri="{FF2B5EF4-FFF2-40B4-BE49-F238E27FC236}">
                <a16:creationId xmlns:a16="http://schemas.microsoft.com/office/drawing/2014/main" id="{FD609BB5-D40F-CD4E-834C-7230912CDB7C}"/>
              </a:ext>
            </a:extLst>
          </p:cNvPr>
          <p:cNvSpPr/>
          <p:nvPr/>
        </p:nvSpPr>
        <p:spPr>
          <a:xfrm>
            <a:off x="352232" y="5660731"/>
            <a:ext cx="4310158" cy="657225"/>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ABF153-F37B-4F49-B6B0-050185B3C4AB}"/>
                  </a:ext>
                </a:extLst>
              </p:cNvPr>
              <p:cNvSpPr txBox="1"/>
              <p:nvPr/>
            </p:nvSpPr>
            <p:spPr>
              <a:xfrm>
                <a:off x="7462906" y="344930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6" name="TextBox 15">
                <a:extLst>
                  <a:ext uri="{FF2B5EF4-FFF2-40B4-BE49-F238E27FC236}">
                    <a16:creationId xmlns:a16="http://schemas.microsoft.com/office/drawing/2014/main" id="{49ABF153-F37B-4F49-B6B0-050185B3C4AB}"/>
                  </a:ext>
                </a:extLst>
              </p:cNvPr>
              <p:cNvSpPr txBox="1">
                <a:spLocks noRot="1" noChangeAspect="1" noMove="1" noResize="1" noEditPoints="1" noAdjustHandles="1" noChangeArrowheads="1" noChangeShapeType="1" noTextEdit="1"/>
              </p:cNvSpPr>
              <p:nvPr/>
            </p:nvSpPr>
            <p:spPr>
              <a:xfrm>
                <a:off x="7462906" y="3449304"/>
                <a:ext cx="509755" cy="215444"/>
              </a:xfrm>
              <a:prstGeom prst="rect">
                <a:avLst/>
              </a:prstGeom>
              <a:blipFill>
                <a:blip r:embed="rId6"/>
                <a:stretch>
                  <a:fillRect r="-975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8D85F1-88E8-034A-939F-DE92F8BF1C6E}"/>
                  </a:ext>
                </a:extLst>
              </p:cNvPr>
              <p:cNvSpPr txBox="1"/>
              <p:nvPr/>
            </p:nvSpPr>
            <p:spPr>
              <a:xfrm>
                <a:off x="6364652" y="3464563"/>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7" name="TextBox 16">
                <a:extLst>
                  <a:ext uri="{FF2B5EF4-FFF2-40B4-BE49-F238E27FC236}">
                    <a16:creationId xmlns:a16="http://schemas.microsoft.com/office/drawing/2014/main" id="{478D85F1-88E8-034A-939F-DE92F8BF1C6E}"/>
                  </a:ext>
                </a:extLst>
              </p:cNvPr>
              <p:cNvSpPr txBox="1">
                <a:spLocks noRot="1" noChangeAspect="1" noMove="1" noResize="1" noEditPoints="1" noAdjustHandles="1" noChangeArrowheads="1" noChangeShapeType="1" noTextEdit="1"/>
              </p:cNvSpPr>
              <p:nvPr/>
            </p:nvSpPr>
            <p:spPr>
              <a:xfrm>
                <a:off x="6364652" y="3464563"/>
                <a:ext cx="509755" cy="215444"/>
              </a:xfrm>
              <a:prstGeom prst="rect">
                <a:avLst/>
              </a:prstGeom>
              <a:blipFill>
                <a:blip r:embed="rId7"/>
                <a:stretch>
                  <a:fillRect l="-2439" r="-731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FD7CBF-8A3E-D14D-BA23-D47786E3E680}"/>
                  </a:ext>
                </a:extLst>
              </p:cNvPr>
              <p:cNvSpPr txBox="1"/>
              <p:nvPr/>
            </p:nvSpPr>
            <p:spPr>
              <a:xfrm>
                <a:off x="5305879" y="3496177"/>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8" name="TextBox 17">
                <a:extLst>
                  <a:ext uri="{FF2B5EF4-FFF2-40B4-BE49-F238E27FC236}">
                    <a16:creationId xmlns:a16="http://schemas.microsoft.com/office/drawing/2014/main" id="{D7FD7CBF-8A3E-D14D-BA23-D47786E3E680}"/>
                  </a:ext>
                </a:extLst>
              </p:cNvPr>
              <p:cNvSpPr txBox="1">
                <a:spLocks noRot="1" noChangeAspect="1" noMove="1" noResize="1" noEditPoints="1" noAdjustHandles="1" noChangeArrowheads="1" noChangeShapeType="1" noTextEdit="1"/>
              </p:cNvSpPr>
              <p:nvPr/>
            </p:nvSpPr>
            <p:spPr>
              <a:xfrm>
                <a:off x="5305879" y="3496177"/>
                <a:ext cx="509755" cy="215444"/>
              </a:xfrm>
              <a:prstGeom prst="rect">
                <a:avLst/>
              </a:prstGeom>
              <a:blipFill>
                <a:blip r:embed="rId8"/>
                <a:stretch>
                  <a:fillRect r="-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6EAF33-39DD-7441-B655-7D6F2AE12CE3}"/>
                  </a:ext>
                </a:extLst>
              </p:cNvPr>
              <p:cNvSpPr txBox="1"/>
              <p:nvPr/>
            </p:nvSpPr>
            <p:spPr>
              <a:xfrm>
                <a:off x="4287287" y="3496177"/>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9" name="TextBox 18">
                <a:extLst>
                  <a:ext uri="{FF2B5EF4-FFF2-40B4-BE49-F238E27FC236}">
                    <a16:creationId xmlns:a16="http://schemas.microsoft.com/office/drawing/2014/main" id="{186EAF33-39DD-7441-B655-7D6F2AE12CE3}"/>
                  </a:ext>
                </a:extLst>
              </p:cNvPr>
              <p:cNvSpPr txBox="1">
                <a:spLocks noRot="1" noChangeAspect="1" noMove="1" noResize="1" noEditPoints="1" noAdjustHandles="1" noChangeArrowheads="1" noChangeShapeType="1" noTextEdit="1"/>
              </p:cNvSpPr>
              <p:nvPr/>
            </p:nvSpPr>
            <p:spPr>
              <a:xfrm>
                <a:off x="4287287" y="3496177"/>
                <a:ext cx="375103" cy="215444"/>
              </a:xfrm>
              <a:prstGeom prst="rect">
                <a:avLst/>
              </a:prstGeom>
              <a:blipFill>
                <a:blip r:embed="rId9"/>
                <a:stretch>
                  <a:fillRect l="-9677"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88CB88B-13E9-134C-88B1-2DCBB8E92B92}"/>
                  </a:ext>
                </a:extLst>
              </p:cNvPr>
              <p:cNvSpPr txBox="1"/>
              <p:nvPr/>
            </p:nvSpPr>
            <p:spPr>
              <a:xfrm>
                <a:off x="1258844" y="4405962"/>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1" name="TextBox 20">
                <a:extLst>
                  <a:ext uri="{FF2B5EF4-FFF2-40B4-BE49-F238E27FC236}">
                    <a16:creationId xmlns:a16="http://schemas.microsoft.com/office/drawing/2014/main" id="{388CB88B-13E9-134C-88B1-2DCBB8E92B92}"/>
                  </a:ext>
                </a:extLst>
              </p:cNvPr>
              <p:cNvSpPr txBox="1">
                <a:spLocks noRot="1" noChangeAspect="1" noMove="1" noResize="1" noEditPoints="1" noAdjustHandles="1" noChangeArrowheads="1" noChangeShapeType="1" noTextEdit="1"/>
              </p:cNvSpPr>
              <p:nvPr/>
            </p:nvSpPr>
            <p:spPr>
              <a:xfrm>
                <a:off x="1258844" y="4405962"/>
                <a:ext cx="375103" cy="215444"/>
              </a:xfrm>
              <a:prstGeom prst="rect">
                <a:avLst/>
              </a:prstGeom>
              <a:blipFill>
                <a:blip r:embed="rId10"/>
                <a:stretch>
                  <a:fillRect l="-10000" r="-1000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1280F09-3DC3-1940-9C5C-8B80C28F3491}"/>
                  </a:ext>
                </a:extLst>
              </p:cNvPr>
              <p:cNvSpPr txBox="1"/>
              <p:nvPr/>
            </p:nvSpPr>
            <p:spPr>
              <a:xfrm>
                <a:off x="3237492" y="2592212"/>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2" name="TextBox 21">
                <a:extLst>
                  <a:ext uri="{FF2B5EF4-FFF2-40B4-BE49-F238E27FC236}">
                    <a16:creationId xmlns:a16="http://schemas.microsoft.com/office/drawing/2014/main" id="{11280F09-3DC3-1940-9C5C-8B80C28F3491}"/>
                  </a:ext>
                </a:extLst>
              </p:cNvPr>
              <p:cNvSpPr txBox="1">
                <a:spLocks noRot="1" noChangeAspect="1" noMove="1" noResize="1" noEditPoints="1" noAdjustHandles="1" noChangeArrowheads="1" noChangeShapeType="1" noTextEdit="1"/>
              </p:cNvSpPr>
              <p:nvPr/>
            </p:nvSpPr>
            <p:spPr>
              <a:xfrm>
                <a:off x="3237492" y="2592212"/>
                <a:ext cx="375103" cy="215444"/>
              </a:xfrm>
              <a:prstGeom prst="rect">
                <a:avLst/>
              </a:prstGeom>
              <a:blipFill>
                <a:blip r:embed="rId11"/>
                <a:stretch>
                  <a:fillRect l="-6452"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C6B109-1AED-6746-A2C8-447A44AD2E4C}"/>
                  </a:ext>
                </a:extLst>
              </p:cNvPr>
              <p:cNvSpPr txBox="1"/>
              <p:nvPr/>
            </p:nvSpPr>
            <p:spPr>
              <a:xfrm>
                <a:off x="2234547" y="1781068"/>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3" name="TextBox 22">
                <a:extLst>
                  <a:ext uri="{FF2B5EF4-FFF2-40B4-BE49-F238E27FC236}">
                    <a16:creationId xmlns:a16="http://schemas.microsoft.com/office/drawing/2014/main" id="{98C6B109-1AED-6746-A2C8-447A44AD2E4C}"/>
                  </a:ext>
                </a:extLst>
              </p:cNvPr>
              <p:cNvSpPr txBox="1">
                <a:spLocks noRot="1" noChangeAspect="1" noMove="1" noResize="1" noEditPoints="1" noAdjustHandles="1" noChangeArrowheads="1" noChangeShapeType="1" noTextEdit="1"/>
              </p:cNvSpPr>
              <p:nvPr/>
            </p:nvSpPr>
            <p:spPr>
              <a:xfrm>
                <a:off x="2234547" y="1781068"/>
                <a:ext cx="375103" cy="215444"/>
              </a:xfrm>
              <a:prstGeom prst="rect">
                <a:avLst/>
              </a:prstGeom>
              <a:blipFill>
                <a:blip r:embed="rId12"/>
                <a:stretch>
                  <a:fillRect l="-13333"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C8AF85-E3C7-874F-BA68-D8CDCD530BFD}"/>
                  </a:ext>
                </a:extLst>
              </p:cNvPr>
              <p:cNvSpPr txBox="1"/>
              <p:nvPr/>
            </p:nvSpPr>
            <p:spPr>
              <a:xfrm>
                <a:off x="2294598" y="3280733"/>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4" name="TextBox 23">
                <a:extLst>
                  <a:ext uri="{FF2B5EF4-FFF2-40B4-BE49-F238E27FC236}">
                    <a16:creationId xmlns:a16="http://schemas.microsoft.com/office/drawing/2014/main" id="{14C8AF85-E3C7-874F-BA68-D8CDCD530BFD}"/>
                  </a:ext>
                </a:extLst>
              </p:cNvPr>
              <p:cNvSpPr txBox="1">
                <a:spLocks noRot="1" noChangeAspect="1" noMove="1" noResize="1" noEditPoints="1" noAdjustHandles="1" noChangeArrowheads="1" noChangeShapeType="1" noTextEdit="1"/>
              </p:cNvSpPr>
              <p:nvPr/>
            </p:nvSpPr>
            <p:spPr>
              <a:xfrm>
                <a:off x="2294598" y="3280733"/>
                <a:ext cx="375103" cy="215444"/>
              </a:xfrm>
              <a:prstGeom prst="rect">
                <a:avLst/>
              </a:prstGeom>
              <a:blipFill>
                <a:blip r:embed="rId13"/>
                <a:stretch>
                  <a:fillRect l="-9677"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0911C07-EE1E-7E45-A6D6-3492EB0916DF}"/>
                  </a:ext>
                </a:extLst>
              </p:cNvPr>
              <p:cNvSpPr txBox="1"/>
              <p:nvPr/>
            </p:nvSpPr>
            <p:spPr>
              <a:xfrm>
                <a:off x="1258843" y="2125420"/>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0.40</m:t>
                      </m:r>
                    </m:oMath>
                  </m:oMathPara>
                </a14:m>
                <a:endParaRPr lang="en-US" sz="1400" dirty="0">
                  <a:solidFill>
                    <a:srgbClr val="FF0000"/>
                  </a:solidFill>
                </a:endParaRPr>
              </a:p>
            </p:txBody>
          </p:sp>
        </mc:Choice>
        <mc:Fallback xmlns="">
          <p:sp>
            <p:nvSpPr>
              <p:cNvPr id="25" name="TextBox 24">
                <a:extLst>
                  <a:ext uri="{FF2B5EF4-FFF2-40B4-BE49-F238E27FC236}">
                    <a16:creationId xmlns:a16="http://schemas.microsoft.com/office/drawing/2014/main" id="{A0911C07-EE1E-7E45-A6D6-3492EB0916DF}"/>
                  </a:ext>
                </a:extLst>
              </p:cNvPr>
              <p:cNvSpPr txBox="1">
                <a:spLocks noRot="1" noChangeAspect="1" noMove="1" noResize="1" noEditPoints="1" noAdjustHandles="1" noChangeArrowheads="1" noChangeShapeType="1" noTextEdit="1"/>
              </p:cNvSpPr>
              <p:nvPr/>
            </p:nvSpPr>
            <p:spPr>
              <a:xfrm>
                <a:off x="1258843" y="2125420"/>
                <a:ext cx="375103" cy="215444"/>
              </a:xfrm>
              <a:prstGeom prst="rect">
                <a:avLst/>
              </a:prstGeom>
              <a:blipFill>
                <a:blip r:embed="rId14"/>
                <a:stretch>
                  <a:fillRect l="-10000" r="-1000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EE1B2-3117-044A-86D3-8C5552476953}"/>
                  </a:ext>
                </a:extLst>
              </p:cNvPr>
              <p:cNvSpPr txBox="1"/>
              <p:nvPr/>
            </p:nvSpPr>
            <p:spPr>
              <a:xfrm>
                <a:off x="1124192" y="139965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−2.00</m:t>
                      </m:r>
                    </m:oMath>
                  </m:oMathPara>
                </a14:m>
                <a:endParaRPr lang="en-US" sz="1400" dirty="0">
                  <a:solidFill>
                    <a:srgbClr val="FF0000"/>
                  </a:solidFill>
                </a:endParaRPr>
              </a:p>
            </p:txBody>
          </p:sp>
        </mc:Choice>
        <mc:Fallback xmlns="">
          <p:sp>
            <p:nvSpPr>
              <p:cNvPr id="26" name="TextBox 25">
                <a:extLst>
                  <a:ext uri="{FF2B5EF4-FFF2-40B4-BE49-F238E27FC236}">
                    <a16:creationId xmlns:a16="http://schemas.microsoft.com/office/drawing/2014/main" id="{AECEE1B2-3117-044A-86D3-8C5552476953}"/>
                  </a:ext>
                </a:extLst>
              </p:cNvPr>
              <p:cNvSpPr txBox="1">
                <a:spLocks noRot="1" noChangeAspect="1" noMove="1" noResize="1" noEditPoints="1" noAdjustHandles="1" noChangeArrowheads="1" noChangeShapeType="1" noTextEdit="1"/>
              </p:cNvSpPr>
              <p:nvPr/>
            </p:nvSpPr>
            <p:spPr>
              <a:xfrm>
                <a:off x="1124192" y="1399654"/>
                <a:ext cx="509755" cy="215444"/>
              </a:xfrm>
              <a:prstGeom prst="rect">
                <a:avLst/>
              </a:prstGeom>
              <a:blipFill>
                <a:blip r:embed="rId15"/>
                <a:stretch>
                  <a:fillRect l="-2439" r="-7317" b="-5556"/>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DEC958D0-E4E4-E243-B402-0DEC1B5FCC4F}"/>
              </a:ext>
            </a:extLst>
          </p:cNvPr>
          <p:cNvSpPr txBox="1"/>
          <p:nvPr/>
        </p:nvSpPr>
        <p:spPr>
          <a:xfrm>
            <a:off x="896095" y="4096689"/>
            <a:ext cx="322524" cy="369332"/>
          </a:xfrm>
          <a:prstGeom prst="rect">
            <a:avLst/>
          </a:prstGeom>
          <a:solidFill>
            <a:schemeClr val="bg1"/>
          </a:solidFill>
        </p:spPr>
        <p:txBody>
          <a:bodyPr wrap="non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3811941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GB" sz="2400" spc="-5" dirty="0"/>
              <a:t>Group common functions</a:t>
            </a:r>
            <a:r>
              <a:rPr sz="2400" spc="-5" dirty="0"/>
              <a:t>:</a:t>
            </a:r>
            <a:endParaRPr sz="2400" dirty="0"/>
          </a:p>
        </p:txBody>
      </p:sp>
      <p:sp>
        <p:nvSpPr>
          <p:cNvPr id="3" name="Content Placeholder 2">
            <a:extLst>
              <a:ext uri="{FF2B5EF4-FFF2-40B4-BE49-F238E27FC236}">
                <a16:creationId xmlns:a16="http://schemas.microsoft.com/office/drawing/2014/main" id="{A508F83A-6F4C-4E3E-BC1A-EC509A3F8BC0}"/>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1104426" y="2216726"/>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sp>
        <p:nvSpPr>
          <p:cNvPr id="12" name="object 3">
            <a:extLst>
              <a:ext uri="{FF2B5EF4-FFF2-40B4-BE49-F238E27FC236}">
                <a16:creationId xmlns:a16="http://schemas.microsoft.com/office/drawing/2014/main" id="{4D428C7C-5641-C241-831A-DFF6D84ED7B3}"/>
              </a:ext>
            </a:extLst>
          </p:cNvPr>
          <p:cNvSpPr txBox="1">
            <a:spLocks/>
          </p:cNvSpPr>
          <p:nvPr/>
        </p:nvSpPr>
        <p:spPr>
          <a:xfrm>
            <a:off x="143055" y="6582154"/>
            <a:ext cx="7703643" cy="25904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1600" spc="-5" dirty="0"/>
              <a:t>Slides from Fei-</a:t>
            </a:r>
            <a:r>
              <a:rPr lang="en-GB" sz="1600" spc="-5" dirty="0" err="1"/>
              <a:t>fei</a:t>
            </a:r>
            <a:r>
              <a:rPr lang="en-GB" sz="1600" spc="-5" dirty="0"/>
              <a:t> Li, et. al 2017</a:t>
            </a:r>
            <a:endParaRPr lang="en-GB" sz="1600" dirty="0"/>
          </a:p>
        </p:txBody>
      </p:sp>
      <p:sp>
        <p:nvSpPr>
          <p:cNvPr id="13" name="object 6">
            <a:extLst>
              <a:ext uri="{FF2B5EF4-FFF2-40B4-BE49-F238E27FC236}">
                <a16:creationId xmlns:a16="http://schemas.microsoft.com/office/drawing/2014/main" id="{8B0B4813-8453-3A4F-ACB0-C7F210D67ABD}"/>
              </a:ext>
            </a:extLst>
          </p:cNvPr>
          <p:cNvSpPr/>
          <p:nvPr/>
        </p:nvSpPr>
        <p:spPr>
          <a:xfrm>
            <a:off x="4917155" y="3697647"/>
            <a:ext cx="3663352" cy="164039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0432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ABF153-F37B-4F49-B6B0-050185B3C4AB}"/>
                  </a:ext>
                </a:extLst>
              </p:cNvPr>
              <p:cNvSpPr txBox="1"/>
              <p:nvPr/>
            </p:nvSpPr>
            <p:spPr>
              <a:xfrm>
                <a:off x="7652927" y="4605326"/>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6" name="TextBox 15">
                <a:extLst>
                  <a:ext uri="{FF2B5EF4-FFF2-40B4-BE49-F238E27FC236}">
                    <a16:creationId xmlns:a16="http://schemas.microsoft.com/office/drawing/2014/main" id="{49ABF153-F37B-4F49-B6B0-050185B3C4AB}"/>
                  </a:ext>
                </a:extLst>
              </p:cNvPr>
              <p:cNvSpPr txBox="1">
                <a:spLocks noRot="1" noChangeAspect="1" noMove="1" noResize="1" noEditPoints="1" noAdjustHandles="1" noChangeArrowheads="1" noChangeShapeType="1" noTextEdit="1"/>
              </p:cNvSpPr>
              <p:nvPr/>
            </p:nvSpPr>
            <p:spPr>
              <a:xfrm>
                <a:off x="7652927" y="4605326"/>
                <a:ext cx="509755" cy="215444"/>
              </a:xfrm>
              <a:prstGeom prst="rect">
                <a:avLst/>
              </a:prstGeom>
              <a:blipFill>
                <a:blip r:embed="rId4"/>
                <a:stretch>
                  <a:fillRect l="-2439" r="-975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8D85F1-88E8-034A-939F-DE92F8BF1C6E}"/>
                  </a:ext>
                </a:extLst>
              </p:cNvPr>
              <p:cNvSpPr txBox="1"/>
              <p:nvPr/>
            </p:nvSpPr>
            <p:spPr>
              <a:xfrm>
                <a:off x="6554673" y="4620585"/>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7" name="TextBox 16">
                <a:extLst>
                  <a:ext uri="{FF2B5EF4-FFF2-40B4-BE49-F238E27FC236}">
                    <a16:creationId xmlns:a16="http://schemas.microsoft.com/office/drawing/2014/main" id="{478D85F1-88E8-034A-939F-DE92F8BF1C6E}"/>
                  </a:ext>
                </a:extLst>
              </p:cNvPr>
              <p:cNvSpPr txBox="1">
                <a:spLocks noRot="1" noChangeAspect="1" noMove="1" noResize="1" noEditPoints="1" noAdjustHandles="1" noChangeArrowheads="1" noChangeShapeType="1" noTextEdit="1"/>
              </p:cNvSpPr>
              <p:nvPr/>
            </p:nvSpPr>
            <p:spPr>
              <a:xfrm>
                <a:off x="6554673" y="4620585"/>
                <a:ext cx="509755" cy="215444"/>
              </a:xfrm>
              <a:prstGeom prst="rect">
                <a:avLst/>
              </a:prstGeom>
              <a:blipFill>
                <a:blip r:embed="rId5"/>
                <a:stretch>
                  <a:fillRect l="-2439" r="-731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FD7CBF-8A3E-D14D-BA23-D47786E3E680}"/>
                  </a:ext>
                </a:extLst>
              </p:cNvPr>
              <p:cNvSpPr txBox="1"/>
              <p:nvPr/>
            </p:nvSpPr>
            <p:spPr>
              <a:xfrm>
                <a:off x="5495900" y="4652199"/>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8" name="TextBox 17">
                <a:extLst>
                  <a:ext uri="{FF2B5EF4-FFF2-40B4-BE49-F238E27FC236}">
                    <a16:creationId xmlns:a16="http://schemas.microsoft.com/office/drawing/2014/main" id="{D7FD7CBF-8A3E-D14D-BA23-D47786E3E680}"/>
                  </a:ext>
                </a:extLst>
              </p:cNvPr>
              <p:cNvSpPr txBox="1">
                <a:spLocks noRot="1" noChangeAspect="1" noMove="1" noResize="1" noEditPoints="1" noAdjustHandles="1" noChangeArrowheads="1" noChangeShapeType="1" noTextEdit="1"/>
              </p:cNvSpPr>
              <p:nvPr/>
            </p:nvSpPr>
            <p:spPr>
              <a:xfrm>
                <a:off x="5495900" y="4652199"/>
                <a:ext cx="509755" cy="215444"/>
              </a:xfrm>
              <a:prstGeom prst="rect">
                <a:avLst/>
              </a:prstGeom>
              <a:blipFill>
                <a:blip r:embed="rId6"/>
                <a:stretch>
                  <a:fillRect r="-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6EAF33-39DD-7441-B655-7D6F2AE12CE3}"/>
                  </a:ext>
                </a:extLst>
              </p:cNvPr>
              <p:cNvSpPr txBox="1"/>
              <p:nvPr/>
            </p:nvSpPr>
            <p:spPr>
              <a:xfrm>
                <a:off x="4477308" y="4652199"/>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9" name="TextBox 18">
                <a:extLst>
                  <a:ext uri="{FF2B5EF4-FFF2-40B4-BE49-F238E27FC236}">
                    <a16:creationId xmlns:a16="http://schemas.microsoft.com/office/drawing/2014/main" id="{186EAF33-39DD-7441-B655-7D6F2AE12CE3}"/>
                  </a:ext>
                </a:extLst>
              </p:cNvPr>
              <p:cNvSpPr txBox="1">
                <a:spLocks noRot="1" noChangeAspect="1" noMove="1" noResize="1" noEditPoints="1" noAdjustHandles="1" noChangeArrowheads="1" noChangeShapeType="1" noTextEdit="1"/>
              </p:cNvSpPr>
              <p:nvPr/>
            </p:nvSpPr>
            <p:spPr>
              <a:xfrm>
                <a:off x="4477308" y="4652199"/>
                <a:ext cx="375103" cy="215444"/>
              </a:xfrm>
              <a:prstGeom prst="rect">
                <a:avLst/>
              </a:prstGeom>
              <a:blipFill>
                <a:blip r:embed="rId7"/>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88CB88B-13E9-134C-88B1-2DCBB8E92B92}"/>
                  </a:ext>
                </a:extLst>
              </p:cNvPr>
              <p:cNvSpPr txBox="1"/>
              <p:nvPr/>
            </p:nvSpPr>
            <p:spPr>
              <a:xfrm>
                <a:off x="1448865" y="5561984"/>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1" name="TextBox 20">
                <a:extLst>
                  <a:ext uri="{FF2B5EF4-FFF2-40B4-BE49-F238E27FC236}">
                    <a16:creationId xmlns:a16="http://schemas.microsoft.com/office/drawing/2014/main" id="{388CB88B-13E9-134C-88B1-2DCBB8E92B92}"/>
                  </a:ext>
                </a:extLst>
              </p:cNvPr>
              <p:cNvSpPr txBox="1">
                <a:spLocks noRot="1" noChangeAspect="1" noMove="1" noResize="1" noEditPoints="1" noAdjustHandles="1" noChangeArrowheads="1" noChangeShapeType="1" noTextEdit="1"/>
              </p:cNvSpPr>
              <p:nvPr/>
            </p:nvSpPr>
            <p:spPr>
              <a:xfrm>
                <a:off x="1448865" y="5561984"/>
                <a:ext cx="375103" cy="215444"/>
              </a:xfrm>
              <a:prstGeom prst="rect">
                <a:avLst/>
              </a:prstGeom>
              <a:blipFill>
                <a:blip r:embed="rId8"/>
                <a:stretch>
                  <a:fillRect l="-13333"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1280F09-3DC3-1940-9C5C-8B80C28F3491}"/>
                  </a:ext>
                </a:extLst>
              </p:cNvPr>
              <p:cNvSpPr txBox="1"/>
              <p:nvPr/>
            </p:nvSpPr>
            <p:spPr>
              <a:xfrm>
                <a:off x="3427513" y="3748234"/>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2" name="TextBox 21">
                <a:extLst>
                  <a:ext uri="{FF2B5EF4-FFF2-40B4-BE49-F238E27FC236}">
                    <a16:creationId xmlns:a16="http://schemas.microsoft.com/office/drawing/2014/main" id="{11280F09-3DC3-1940-9C5C-8B80C28F3491}"/>
                  </a:ext>
                </a:extLst>
              </p:cNvPr>
              <p:cNvSpPr txBox="1">
                <a:spLocks noRot="1" noChangeAspect="1" noMove="1" noResize="1" noEditPoints="1" noAdjustHandles="1" noChangeArrowheads="1" noChangeShapeType="1" noTextEdit="1"/>
              </p:cNvSpPr>
              <p:nvPr/>
            </p:nvSpPr>
            <p:spPr>
              <a:xfrm>
                <a:off x="3427513" y="3748234"/>
                <a:ext cx="375103" cy="215444"/>
              </a:xfrm>
              <a:prstGeom prst="rect">
                <a:avLst/>
              </a:prstGeom>
              <a:blipFill>
                <a:blip r:embed="rId9"/>
                <a:stretch>
                  <a:fillRect l="-9677" r="-9677" b="-5882"/>
                </a:stretch>
              </a:blipFill>
            </p:spPr>
            <p:txBody>
              <a:bodyPr/>
              <a:lstStyle/>
              <a:p>
                <a:r>
                  <a:rPr lang="en-US">
                    <a:noFill/>
                  </a:rPr>
                  <a:t> </a:t>
                </a:r>
              </a:p>
            </p:txBody>
          </p:sp>
        </mc:Fallback>
      </mc:AlternateContent>
      <p:sp>
        <p:nvSpPr>
          <p:cNvPr id="2" name="Rectangular Callout 1">
            <a:extLst>
              <a:ext uri="{FF2B5EF4-FFF2-40B4-BE49-F238E27FC236}">
                <a16:creationId xmlns:a16="http://schemas.microsoft.com/office/drawing/2014/main" id="{A9B08F0C-701E-6E4E-9A09-06D3717231A4}"/>
              </a:ext>
            </a:extLst>
          </p:cNvPr>
          <p:cNvSpPr/>
          <p:nvPr/>
        </p:nvSpPr>
        <p:spPr>
          <a:xfrm>
            <a:off x="8570971" y="300269"/>
            <a:ext cx="2706624" cy="899726"/>
          </a:xfrm>
          <a:prstGeom prst="wedgeRectCallout">
            <a:avLst>
              <a:gd name="adj1" fmla="val -108671"/>
              <a:gd name="adj2" fmla="val -40679"/>
            </a:avLst>
          </a:prstGeom>
          <a:ln>
            <a:solidFill>
              <a:srgbClr val="0432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432FF"/>
                </a:solidFill>
              </a:rPr>
              <a:t>Sigmoid function</a:t>
            </a:r>
          </a:p>
        </p:txBody>
      </p:sp>
      <p:sp>
        <p:nvSpPr>
          <p:cNvPr id="23" name="TextBox 22">
            <a:extLst>
              <a:ext uri="{FF2B5EF4-FFF2-40B4-BE49-F238E27FC236}">
                <a16:creationId xmlns:a16="http://schemas.microsoft.com/office/drawing/2014/main" id="{CA48E2F8-25DD-D245-86FF-E4818A37DCA2}"/>
              </a:ext>
            </a:extLst>
          </p:cNvPr>
          <p:cNvSpPr txBox="1"/>
          <p:nvPr/>
        </p:nvSpPr>
        <p:spPr>
          <a:xfrm>
            <a:off x="5658747" y="3742603"/>
            <a:ext cx="3963802" cy="369332"/>
          </a:xfrm>
          <a:prstGeom prst="rect">
            <a:avLst/>
          </a:prstGeom>
          <a:noFill/>
        </p:spPr>
        <p:txBody>
          <a:bodyPr wrap="square">
            <a:spAutoFit/>
          </a:bodyPr>
          <a:lstStyle/>
          <a:p>
            <a:pPr algn="ctr"/>
            <a:r>
              <a:rPr lang="en-US" dirty="0">
                <a:solidFill>
                  <a:srgbClr val="0432FF"/>
                </a:solidFill>
              </a:rPr>
              <a:t>Sigmoid function</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61A3FEA-989F-3040-8A41-123DB2F998B2}"/>
                  </a:ext>
                </a:extLst>
              </p:cNvPr>
              <p:cNvSpPr/>
              <p:nvPr/>
            </p:nvSpPr>
            <p:spPr>
              <a:xfrm>
                <a:off x="1887579" y="-35434"/>
                <a:ext cx="5661407" cy="8186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400" b="0" i="1" u="none" strike="noStrike" dirty="0" smtClean="0">
                          <a:solidFill>
                            <a:srgbClr val="404040"/>
                          </a:solidFill>
                          <a:effectLst/>
                          <a:latin typeface="Cambria Math" panose="02040503050406030204" pitchFamily="18" charset="0"/>
                        </a:rPr>
                        <m:t>𝑓</m:t>
                      </m:r>
                      <m:r>
                        <a:rPr lang="en-GB" sz="2400" b="0" i="1" u="none" strike="noStrike" dirty="0" smtClean="0">
                          <a:solidFill>
                            <a:srgbClr val="404040"/>
                          </a:solidFill>
                          <a:effectLst/>
                          <a:latin typeface="Cambria Math" panose="02040503050406030204" pitchFamily="18" charset="0"/>
                        </a:rPr>
                        <m:t>(</m:t>
                      </m:r>
                      <m:r>
                        <a:rPr lang="en-GB" sz="2400" b="0" i="1" u="none" strike="noStrike" dirty="0" smtClean="0">
                          <a:solidFill>
                            <a:srgbClr val="404040"/>
                          </a:solidFill>
                          <a:effectLst/>
                          <a:latin typeface="Cambria Math" panose="02040503050406030204" pitchFamily="18" charset="0"/>
                        </a:rPr>
                        <m:t>𝑤</m:t>
                      </m:r>
                      <m:r>
                        <a:rPr lang="en-GB" sz="2400" b="0" i="1" u="none" strike="noStrike" dirty="0" smtClean="0">
                          <a:solidFill>
                            <a:srgbClr val="404040"/>
                          </a:solidFill>
                          <a:effectLst/>
                          <a:latin typeface="Cambria Math" panose="02040503050406030204" pitchFamily="18" charset="0"/>
                        </a:rPr>
                        <m:t>,</m:t>
                      </m:r>
                      <m:r>
                        <a:rPr lang="en-GB" sz="2400" b="0" i="1" u="none" strike="noStrike" dirty="0" smtClean="0">
                          <a:solidFill>
                            <a:srgbClr val="404040"/>
                          </a:solidFill>
                          <a:effectLst/>
                          <a:latin typeface="Cambria Math" panose="02040503050406030204" pitchFamily="18" charset="0"/>
                        </a:rPr>
                        <m:t>𝑥</m:t>
                      </m:r>
                      <m:r>
                        <a:rPr lang="en-GB" sz="2400" b="0" i="1" u="none" strike="noStrike" dirty="0" smtClean="0">
                          <a:solidFill>
                            <a:srgbClr val="404040"/>
                          </a:solidFill>
                          <a:effectLst/>
                          <a:latin typeface="Cambria Math" panose="02040503050406030204" pitchFamily="18" charset="0"/>
                        </a:rPr>
                        <m:t>)=</m:t>
                      </m:r>
                      <m:f>
                        <m:fPr>
                          <m:ctrlPr>
                            <a:rPr lang="en-GB" sz="2400" b="0" i="1" u="none" strike="noStrike" smtClean="0">
                              <a:solidFill>
                                <a:srgbClr val="404040"/>
                              </a:solidFill>
                              <a:effectLst/>
                              <a:latin typeface="Cambria Math" panose="02040503050406030204" pitchFamily="18" charset="0"/>
                            </a:rPr>
                          </m:ctrlPr>
                        </m:fPr>
                        <m:num>
                          <m:r>
                            <a:rPr lang="en-GB" sz="2400" b="0" i="1" u="none" strike="noStrike" smtClean="0">
                              <a:solidFill>
                                <a:srgbClr val="404040"/>
                              </a:solidFill>
                              <a:effectLst/>
                              <a:latin typeface="Cambria Math" panose="02040503050406030204" pitchFamily="18" charset="0"/>
                            </a:rPr>
                            <m:t>1</m:t>
                          </m:r>
                        </m:num>
                        <m:den>
                          <m:r>
                            <a:rPr lang="en-GB" sz="2400" b="0" i="1" u="none" strike="noStrike" smtClean="0">
                              <a:solidFill>
                                <a:srgbClr val="404040"/>
                              </a:solidFill>
                              <a:effectLst/>
                              <a:latin typeface="Cambria Math" panose="02040503050406030204" pitchFamily="18" charset="0"/>
                            </a:rPr>
                            <m:t>1+</m:t>
                          </m:r>
                          <m:sSup>
                            <m:sSupPr>
                              <m:ctrlPr>
                                <a:rPr lang="en-GB" sz="2400" b="0" i="1" u="none" strike="noStrike" smtClean="0">
                                  <a:solidFill>
                                    <a:srgbClr val="404040"/>
                                  </a:solidFill>
                                  <a:effectLst/>
                                  <a:latin typeface="Cambria Math" panose="02040503050406030204" pitchFamily="18" charset="0"/>
                                </a:rPr>
                              </m:ctrlPr>
                            </m:sSupPr>
                            <m:e>
                              <m:r>
                                <a:rPr lang="en-GB" sz="2400" b="0" i="1" u="none" strike="noStrike" smtClean="0">
                                  <a:solidFill>
                                    <a:srgbClr val="404040"/>
                                  </a:solidFill>
                                  <a:effectLst/>
                                  <a:latin typeface="Cambria Math" panose="02040503050406030204" pitchFamily="18" charset="0"/>
                                </a:rPr>
                                <m:t>𝑒</m:t>
                              </m:r>
                            </m:e>
                            <m:sup>
                              <m:r>
                                <a:rPr lang="en-GB" sz="2400" b="0" i="1" u="none" strike="noStrike" smtClean="0">
                                  <a:solidFill>
                                    <a:srgbClr val="404040"/>
                                  </a:solidFill>
                                  <a:effectLst/>
                                  <a:latin typeface="Cambria Math" panose="02040503050406030204" pitchFamily="18" charset="0"/>
                                </a:rPr>
                                <m:t>−(</m:t>
                              </m:r>
                              <m:sSub>
                                <m:sSubPr>
                                  <m:ctrlPr>
                                    <a:rPr lang="en-GB" sz="2400" i="1">
                                      <a:solidFill>
                                        <a:srgbClr val="404040"/>
                                      </a:solidFill>
                                      <a:latin typeface="Cambria Math" panose="02040503050406030204" pitchFamily="18" charset="0"/>
                                    </a:rPr>
                                  </m:ctrlPr>
                                </m:sSubPr>
                                <m:e>
                                  <m:sSub>
                                    <m:sSubPr>
                                      <m:ctrlPr>
                                        <a:rPr lang="en-GB" sz="2400" i="1">
                                          <a:solidFill>
                                            <a:srgbClr val="404040"/>
                                          </a:solidFill>
                                          <a:latin typeface="Cambria Math" panose="02040503050406030204" pitchFamily="18" charset="0"/>
                                        </a:rPr>
                                      </m:ctrlPr>
                                    </m:sSubPr>
                                    <m:e>
                                      <m:r>
                                        <a:rPr lang="en-GB" sz="2400" i="1">
                                          <a:solidFill>
                                            <a:srgbClr val="404040"/>
                                          </a:solidFill>
                                          <a:latin typeface="Cambria Math" panose="02040503050406030204" pitchFamily="18" charset="0"/>
                                        </a:rPr>
                                        <m:t>𝑤</m:t>
                                      </m:r>
                                    </m:e>
                                    <m:sub>
                                      <m:r>
                                        <a:rPr lang="en-GB" sz="2400" i="1">
                                          <a:solidFill>
                                            <a:srgbClr val="404040"/>
                                          </a:solidFill>
                                          <a:latin typeface="Cambria Math" panose="02040503050406030204" pitchFamily="18" charset="0"/>
                                        </a:rPr>
                                        <m:t>0</m:t>
                                      </m:r>
                                    </m:sub>
                                  </m:sSub>
                                  <m:sSub>
                                    <m:sSubPr>
                                      <m:ctrlPr>
                                        <a:rPr lang="en-GB" sz="2400" i="1">
                                          <a:solidFill>
                                            <a:srgbClr val="404040"/>
                                          </a:solidFill>
                                          <a:latin typeface="Cambria Math" panose="02040503050406030204" pitchFamily="18" charset="0"/>
                                        </a:rPr>
                                      </m:ctrlPr>
                                    </m:sSubPr>
                                    <m:e>
                                      <m:r>
                                        <a:rPr lang="en-GB" sz="2400" i="1">
                                          <a:solidFill>
                                            <a:srgbClr val="404040"/>
                                          </a:solidFill>
                                          <a:latin typeface="Cambria Math" panose="02040503050406030204" pitchFamily="18" charset="0"/>
                                        </a:rPr>
                                        <m:t>𝑥</m:t>
                                      </m:r>
                                    </m:e>
                                    <m:sub>
                                      <m:r>
                                        <a:rPr lang="en-GB" sz="2400" i="1">
                                          <a:solidFill>
                                            <a:srgbClr val="404040"/>
                                          </a:solidFill>
                                          <a:latin typeface="Cambria Math" panose="02040503050406030204" pitchFamily="18" charset="0"/>
                                        </a:rPr>
                                        <m:t>0</m:t>
                                      </m:r>
                                    </m:sub>
                                  </m:sSub>
                                  <m:r>
                                    <a:rPr lang="en-GB" sz="2400" i="1">
                                      <a:solidFill>
                                        <a:srgbClr val="404040"/>
                                      </a:solidFill>
                                      <a:latin typeface="Cambria Math" panose="02040503050406030204" pitchFamily="18" charset="0"/>
                                    </a:rPr>
                                    <m:t>+</m:t>
                                  </m:r>
                                  <m:r>
                                    <a:rPr lang="en-GB" sz="2400" i="1">
                                      <a:solidFill>
                                        <a:srgbClr val="404040"/>
                                      </a:solidFill>
                                      <a:latin typeface="Cambria Math" panose="02040503050406030204" pitchFamily="18" charset="0"/>
                                    </a:rPr>
                                    <m:t>𝑤</m:t>
                                  </m:r>
                                </m:e>
                                <m:sub>
                                  <m:r>
                                    <a:rPr lang="en-GB" sz="2400" i="1">
                                      <a:solidFill>
                                        <a:srgbClr val="404040"/>
                                      </a:solidFill>
                                      <a:latin typeface="Cambria Math" panose="02040503050406030204" pitchFamily="18" charset="0"/>
                                    </a:rPr>
                                    <m:t>0</m:t>
                                  </m:r>
                                </m:sub>
                              </m:sSub>
                              <m:sSub>
                                <m:sSubPr>
                                  <m:ctrlPr>
                                    <a:rPr lang="en-GB" sz="2400" i="1">
                                      <a:solidFill>
                                        <a:srgbClr val="404040"/>
                                      </a:solidFill>
                                      <a:latin typeface="Cambria Math" panose="02040503050406030204" pitchFamily="18" charset="0"/>
                                    </a:rPr>
                                  </m:ctrlPr>
                                </m:sSubPr>
                                <m:e>
                                  <m:r>
                                    <a:rPr lang="en-GB" sz="2400" i="1">
                                      <a:solidFill>
                                        <a:srgbClr val="404040"/>
                                      </a:solidFill>
                                      <a:latin typeface="Cambria Math" panose="02040503050406030204" pitchFamily="18" charset="0"/>
                                    </a:rPr>
                                    <m:t>𝑥</m:t>
                                  </m:r>
                                </m:e>
                                <m:sub>
                                  <m:r>
                                    <a:rPr lang="en-GB" sz="2400" i="1">
                                      <a:solidFill>
                                        <a:srgbClr val="404040"/>
                                      </a:solidFill>
                                      <a:latin typeface="Cambria Math" panose="02040503050406030204" pitchFamily="18" charset="0"/>
                                    </a:rPr>
                                    <m:t>0</m:t>
                                  </m:r>
                                </m:sub>
                              </m:sSub>
                              <m:r>
                                <a:rPr lang="en-GB" sz="2400" i="1">
                                  <a:solidFill>
                                    <a:srgbClr val="404040"/>
                                  </a:solidFill>
                                  <a:latin typeface="Cambria Math" panose="02040503050406030204" pitchFamily="18" charset="0"/>
                                </a:rPr>
                                <m:t>+</m:t>
                              </m:r>
                              <m:r>
                                <a:rPr lang="en-GB" sz="2400" i="1">
                                  <a:solidFill>
                                    <a:srgbClr val="404040"/>
                                  </a:solidFill>
                                  <a:latin typeface="Cambria Math" panose="02040503050406030204" pitchFamily="18" charset="0"/>
                                </a:rPr>
                                <m:t>𝑏</m:t>
                              </m:r>
                              <m:r>
                                <a:rPr lang="en-GB" sz="2400" b="0" i="1" u="none" strike="noStrike" smtClean="0">
                                  <a:solidFill>
                                    <a:srgbClr val="404040"/>
                                  </a:solidFill>
                                  <a:effectLst/>
                                  <a:latin typeface="Cambria Math" panose="02040503050406030204" pitchFamily="18" charset="0"/>
                                </a:rPr>
                                <m:t>)</m:t>
                              </m:r>
                            </m:sup>
                          </m:sSup>
                        </m:den>
                      </m:f>
                    </m:oMath>
                  </m:oMathPara>
                </a14:m>
                <a:endParaRPr lang="en-US" sz="2400" dirty="0"/>
              </a:p>
            </p:txBody>
          </p:sp>
        </mc:Choice>
        <mc:Fallback xmlns="">
          <p:sp>
            <p:nvSpPr>
              <p:cNvPr id="24" name="Rectangle 23">
                <a:extLst>
                  <a:ext uri="{FF2B5EF4-FFF2-40B4-BE49-F238E27FC236}">
                    <a16:creationId xmlns:a16="http://schemas.microsoft.com/office/drawing/2014/main" id="{461A3FEA-989F-3040-8A41-123DB2F998B2}"/>
                  </a:ext>
                </a:extLst>
              </p:cNvPr>
              <p:cNvSpPr>
                <a:spLocks noRot="1" noChangeAspect="1" noMove="1" noResize="1" noEditPoints="1" noAdjustHandles="1" noChangeArrowheads="1" noChangeShapeType="1" noTextEdit="1"/>
              </p:cNvSpPr>
              <p:nvPr/>
            </p:nvSpPr>
            <p:spPr>
              <a:xfrm>
                <a:off x="1887579" y="-35434"/>
                <a:ext cx="5661407" cy="818686"/>
              </a:xfrm>
              <a:prstGeom prst="rect">
                <a:avLst/>
              </a:prstGeom>
              <a:blipFill>
                <a:blip r:embed="rId10"/>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75EB9A2-2441-EF4C-A435-E05255048971}"/>
                  </a:ext>
                </a:extLst>
              </p:cNvPr>
              <p:cNvSpPr/>
              <p:nvPr/>
            </p:nvSpPr>
            <p:spPr>
              <a:xfrm>
                <a:off x="1104426" y="1069018"/>
                <a:ext cx="5661407" cy="8186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400" b="0" i="1" u="none" strike="noStrike" dirty="0" smtClean="0">
                          <a:solidFill>
                            <a:srgbClr val="404040"/>
                          </a:solidFill>
                          <a:effectLst/>
                          <a:latin typeface="Cambria Math" panose="02040503050406030204" pitchFamily="18" charset="0"/>
                        </a:rPr>
                        <m:t>𝑓</m:t>
                      </m:r>
                      <m:r>
                        <a:rPr lang="en-GB" sz="2400" b="0" i="1" u="none" strike="noStrike" dirty="0" smtClean="0">
                          <a:solidFill>
                            <a:srgbClr val="404040"/>
                          </a:solidFill>
                          <a:effectLst/>
                          <a:latin typeface="Cambria Math" panose="02040503050406030204" pitchFamily="18" charset="0"/>
                        </a:rPr>
                        <m:t>(</m:t>
                      </m:r>
                      <m:r>
                        <a:rPr lang="en-GB" sz="2400" b="0" i="1" u="none" strike="noStrike" dirty="0" smtClean="0">
                          <a:solidFill>
                            <a:srgbClr val="404040"/>
                          </a:solidFill>
                          <a:effectLst/>
                          <a:latin typeface="Cambria Math" panose="02040503050406030204" pitchFamily="18" charset="0"/>
                        </a:rPr>
                        <m:t>𝑤</m:t>
                      </m:r>
                      <m:r>
                        <a:rPr lang="en-GB" sz="2400" b="0" i="1" u="none" strike="noStrike" dirty="0" smtClean="0">
                          <a:solidFill>
                            <a:srgbClr val="404040"/>
                          </a:solidFill>
                          <a:effectLst/>
                          <a:latin typeface="Cambria Math" panose="02040503050406030204" pitchFamily="18" charset="0"/>
                        </a:rPr>
                        <m:t>,</m:t>
                      </m:r>
                      <m:r>
                        <a:rPr lang="en-GB" sz="2400" b="0" i="1" u="none" strike="noStrike" dirty="0" smtClean="0">
                          <a:solidFill>
                            <a:srgbClr val="404040"/>
                          </a:solidFill>
                          <a:effectLst/>
                          <a:latin typeface="Cambria Math" panose="02040503050406030204" pitchFamily="18" charset="0"/>
                        </a:rPr>
                        <m:t>𝑥</m:t>
                      </m:r>
                      <m:r>
                        <a:rPr lang="en-GB" sz="2400" b="0" i="1" u="none" strike="noStrike" dirty="0" smtClean="0">
                          <a:solidFill>
                            <a:srgbClr val="404040"/>
                          </a:solidFill>
                          <a:effectLst/>
                          <a:latin typeface="Cambria Math" panose="02040503050406030204" pitchFamily="18" charset="0"/>
                        </a:rPr>
                        <m:t>)=</m:t>
                      </m:r>
                      <m:f>
                        <m:fPr>
                          <m:ctrlPr>
                            <a:rPr lang="en-GB" sz="2400" b="0" i="1" u="none" strike="noStrike" smtClean="0">
                              <a:solidFill>
                                <a:srgbClr val="404040"/>
                              </a:solidFill>
                              <a:effectLst/>
                              <a:latin typeface="Cambria Math" panose="02040503050406030204" pitchFamily="18" charset="0"/>
                            </a:rPr>
                          </m:ctrlPr>
                        </m:fPr>
                        <m:num>
                          <m:r>
                            <a:rPr lang="en-GB" sz="2400" b="0" i="1" u="none" strike="noStrike" smtClean="0">
                              <a:solidFill>
                                <a:srgbClr val="404040"/>
                              </a:solidFill>
                              <a:effectLst/>
                              <a:latin typeface="Cambria Math" panose="02040503050406030204" pitchFamily="18" charset="0"/>
                            </a:rPr>
                            <m:t>1</m:t>
                          </m:r>
                        </m:num>
                        <m:den>
                          <m:r>
                            <a:rPr lang="en-GB" sz="2400" b="0" i="1" u="none" strike="noStrike" smtClean="0">
                              <a:solidFill>
                                <a:srgbClr val="404040"/>
                              </a:solidFill>
                              <a:effectLst/>
                              <a:latin typeface="Cambria Math" panose="02040503050406030204" pitchFamily="18" charset="0"/>
                            </a:rPr>
                            <m:t>1+</m:t>
                          </m:r>
                          <m:sSup>
                            <m:sSupPr>
                              <m:ctrlPr>
                                <a:rPr lang="en-GB" sz="2400" b="0" i="1" u="none" strike="noStrike" smtClean="0">
                                  <a:solidFill>
                                    <a:srgbClr val="404040"/>
                                  </a:solidFill>
                                  <a:effectLst/>
                                  <a:latin typeface="Cambria Math" panose="02040503050406030204" pitchFamily="18" charset="0"/>
                                </a:rPr>
                              </m:ctrlPr>
                            </m:sSupPr>
                            <m:e>
                              <m:r>
                                <a:rPr lang="en-GB" sz="2400" b="0" i="1" u="none" strike="noStrike" smtClean="0">
                                  <a:solidFill>
                                    <a:srgbClr val="404040"/>
                                  </a:solidFill>
                                  <a:effectLst/>
                                  <a:latin typeface="Cambria Math" panose="02040503050406030204" pitchFamily="18" charset="0"/>
                                </a:rPr>
                                <m:t>𝑒</m:t>
                              </m:r>
                            </m:e>
                            <m:sup>
                              <m:r>
                                <a:rPr lang="en-GB" sz="2400" b="0" i="1" u="none" strike="noStrike" smtClean="0">
                                  <a:solidFill>
                                    <a:srgbClr val="404040"/>
                                  </a:solidFill>
                                  <a:effectLst/>
                                  <a:latin typeface="Cambria Math" panose="02040503050406030204" pitchFamily="18" charset="0"/>
                                </a:rPr>
                                <m:t>−</m:t>
                              </m:r>
                              <m:r>
                                <a:rPr lang="en-GB" sz="2400" b="0" i="1" u="none" strike="noStrike" smtClean="0">
                                  <a:solidFill>
                                    <a:srgbClr val="404040"/>
                                  </a:solidFill>
                                  <a:effectLst/>
                                  <a:latin typeface="Cambria Math" panose="02040503050406030204" pitchFamily="18" charset="0"/>
                                </a:rPr>
                                <m:t>𝑧</m:t>
                              </m:r>
                            </m:sup>
                          </m:sSup>
                        </m:den>
                      </m:f>
                    </m:oMath>
                  </m:oMathPara>
                </a14:m>
                <a:endParaRPr lang="en-US" sz="2400" dirty="0"/>
              </a:p>
            </p:txBody>
          </p:sp>
        </mc:Choice>
        <mc:Fallback xmlns="">
          <p:sp>
            <p:nvSpPr>
              <p:cNvPr id="25" name="Rectangle 24">
                <a:extLst>
                  <a:ext uri="{FF2B5EF4-FFF2-40B4-BE49-F238E27FC236}">
                    <a16:creationId xmlns:a16="http://schemas.microsoft.com/office/drawing/2014/main" id="{175EB9A2-2441-EF4C-A435-E05255048971}"/>
                  </a:ext>
                </a:extLst>
              </p:cNvPr>
              <p:cNvSpPr>
                <a:spLocks noRot="1" noChangeAspect="1" noMove="1" noResize="1" noEditPoints="1" noAdjustHandles="1" noChangeArrowheads="1" noChangeShapeType="1" noTextEdit="1"/>
              </p:cNvSpPr>
              <p:nvPr/>
            </p:nvSpPr>
            <p:spPr>
              <a:xfrm>
                <a:off x="1104426" y="1069018"/>
                <a:ext cx="5661407" cy="818686"/>
              </a:xfrm>
              <a:prstGeom prst="rect">
                <a:avLst/>
              </a:prstGeom>
              <a:blipFill>
                <a:blip r:embed="rId11"/>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D4DB048-932B-DC48-8712-F18FBE130349}"/>
                  </a:ext>
                </a:extLst>
              </p:cNvPr>
              <p:cNvSpPr txBox="1"/>
              <p:nvPr/>
            </p:nvSpPr>
            <p:spPr>
              <a:xfrm>
                <a:off x="2371165" y="4469481"/>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6" name="TextBox 25">
                <a:extLst>
                  <a:ext uri="{FF2B5EF4-FFF2-40B4-BE49-F238E27FC236}">
                    <a16:creationId xmlns:a16="http://schemas.microsoft.com/office/drawing/2014/main" id="{8D4DB048-932B-DC48-8712-F18FBE130349}"/>
                  </a:ext>
                </a:extLst>
              </p:cNvPr>
              <p:cNvSpPr txBox="1">
                <a:spLocks noRot="1" noChangeAspect="1" noMove="1" noResize="1" noEditPoints="1" noAdjustHandles="1" noChangeArrowheads="1" noChangeShapeType="1" noTextEdit="1"/>
              </p:cNvSpPr>
              <p:nvPr/>
            </p:nvSpPr>
            <p:spPr>
              <a:xfrm>
                <a:off x="2371165" y="4469481"/>
                <a:ext cx="375103" cy="215444"/>
              </a:xfrm>
              <a:prstGeom prst="rect">
                <a:avLst/>
              </a:prstGeom>
              <a:blipFill>
                <a:blip r:embed="rId12"/>
                <a:stretch>
                  <a:fillRect l="-9677"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A0DC5FE-769B-6E41-A267-58377354EFB8}"/>
                  </a:ext>
                </a:extLst>
              </p:cNvPr>
              <p:cNvSpPr txBox="1"/>
              <p:nvPr/>
            </p:nvSpPr>
            <p:spPr>
              <a:xfrm>
                <a:off x="1390330" y="3272601"/>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0.40</m:t>
                      </m:r>
                    </m:oMath>
                  </m:oMathPara>
                </a14:m>
                <a:endParaRPr lang="en-US" sz="1400" dirty="0">
                  <a:solidFill>
                    <a:srgbClr val="FF0000"/>
                  </a:solidFill>
                </a:endParaRPr>
              </a:p>
            </p:txBody>
          </p:sp>
        </mc:Choice>
        <mc:Fallback xmlns="">
          <p:sp>
            <p:nvSpPr>
              <p:cNvPr id="27" name="TextBox 26">
                <a:extLst>
                  <a:ext uri="{FF2B5EF4-FFF2-40B4-BE49-F238E27FC236}">
                    <a16:creationId xmlns:a16="http://schemas.microsoft.com/office/drawing/2014/main" id="{3A0DC5FE-769B-6E41-A267-58377354EFB8}"/>
                  </a:ext>
                </a:extLst>
              </p:cNvPr>
              <p:cNvSpPr txBox="1">
                <a:spLocks noRot="1" noChangeAspect="1" noMove="1" noResize="1" noEditPoints="1" noAdjustHandles="1" noChangeArrowheads="1" noChangeShapeType="1" noTextEdit="1"/>
              </p:cNvSpPr>
              <p:nvPr/>
            </p:nvSpPr>
            <p:spPr>
              <a:xfrm>
                <a:off x="1390330" y="3272601"/>
                <a:ext cx="375103" cy="215444"/>
              </a:xfrm>
              <a:prstGeom prst="rect">
                <a:avLst/>
              </a:prstGeom>
              <a:blipFill>
                <a:blip r:embed="rId13"/>
                <a:stretch>
                  <a:fillRect l="-9677" r="-96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AD242E-3B19-F544-84D4-E4BB5553FEA9}"/>
                  </a:ext>
                </a:extLst>
              </p:cNvPr>
              <p:cNvSpPr txBox="1"/>
              <p:nvPr/>
            </p:nvSpPr>
            <p:spPr>
              <a:xfrm>
                <a:off x="1255679" y="2546835"/>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−2.00</m:t>
                      </m:r>
                    </m:oMath>
                  </m:oMathPara>
                </a14:m>
                <a:endParaRPr lang="en-US" sz="1400" dirty="0">
                  <a:solidFill>
                    <a:srgbClr val="FF0000"/>
                  </a:solidFill>
                </a:endParaRPr>
              </a:p>
            </p:txBody>
          </p:sp>
        </mc:Choice>
        <mc:Fallback xmlns="">
          <p:sp>
            <p:nvSpPr>
              <p:cNvPr id="28" name="TextBox 27">
                <a:extLst>
                  <a:ext uri="{FF2B5EF4-FFF2-40B4-BE49-F238E27FC236}">
                    <a16:creationId xmlns:a16="http://schemas.microsoft.com/office/drawing/2014/main" id="{AAAD242E-3B19-F544-84D4-E4BB5553FEA9}"/>
                  </a:ext>
                </a:extLst>
              </p:cNvPr>
              <p:cNvSpPr txBox="1">
                <a:spLocks noRot="1" noChangeAspect="1" noMove="1" noResize="1" noEditPoints="1" noAdjustHandles="1" noChangeArrowheads="1" noChangeShapeType="1" noTextEdit="1"/>
              </p:cNvSpPr>
              <p:nvPr/>
            </p:nvSpPr>
            <p:spPr>
              <a:xfrm>
                <a:off x="1255679" y="2546835"/>
                <a:ext cx="509755" cy="215444"/>
              </a:xfrm>
              <a:prstGeom prst="rect">
                <a:avLst/>
              </a:prstGeom>
              <a:blipFill>
                <a:blip r:embed="rId14"/>
                <a:stretch>
                  <a:fillRect r="-714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9AAB52A-C418-E948-8B6F-06EC82C48458}"/>
                  </a:ext>
                </a:extLst>
              </p:cNvPr>
              <p:cNvSpPr txBox="1"/>
              <p:nvPr/>
            </p:nvSpPr>
            <p:spPr>
              <a:xfrm>
                <a:off x="1435673" y="4792448"/>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−0.60</m:t>
                      </m:r>
                    </m:oMath>
                  </m:oMathPara>
                </a14:m>
                <a:endParaRPr lang="en-US" sz="1400" dirty="0">
                  <a:solidFill>
                    <a:srgbClr val="FF0000"/>
                  </a:solidFill>
                </a:endParaRPr>
              </a:p>
            </p:txBody>
          </p:sp>
        </mc:Choice>
        <mc:Fallback xmlns="">
          <p:sp>
            <p:nvSpPr>
              <p:cNvPr id="29" name="TextBox 28">
                <a:extLst>
                  <a:ext uri="{FF2B5EF4-FFF2-40B4-BE49-F238E27FC236}">
                    <a16:creationId xmlns:a16="http://schemas.microsoft.com/office/drawing/2014/main" id="{E9AAB52A-C418-E948-8B6F-06EC82C48458}"/>
                  </a:ext>
                </a:extLst>
              </p:cNvPr>
              <p:cNvSpPr txBox="1">
                <a:spLocks noRot="1" noChangeAspect="1" noMove="1" noResize="1" noEditPoints="1" noAdjustHandles="1" noChangeArrowheads="1" noChangeShapeType="1" noTextEdit="1"/>
              </p:cNvSpPr>
              <p:nvPr/>
            </p:nvSpPr>
            <p:spPr>
              <a:xfrm>
                <a:off x="1435673" y="4792448"/>
                <a:ext cx="509755" cy="215444"/>
              </a:xfrm>
              <a:prstGeom prst="rect">
                <a:avLst/>
              </a:prstGeom>
              <a:blipFill>
                <a:blip r:embed="rId15"/>
                <a:stretch>
                  <a:fillRect l="-2439" r="-4878"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003B0B5-D481-4F47-8B8F-1828CFF46E1E}"/>
                  </a:ext>
                </a:extLst>
              </p:cNvPr>
              <p:cNvSpPr txBox="1"/>
              <p:nvPr/>
            </p:nvSpPr>
            <p:spPr>
              <a:xfrm>
                <a:off x="1323003" y="403252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−0.40</m:t>
                      </m:r>
                    </m:oMath>
                  </m:oMathPara>
                </a14:m>
                <a:endParaRPr lang="en-US" sz="1400" dirty="0">
                  <a:solidFill>
                    <a:srgbClr val="FF0000"/>
                  </a:solidFill>
                </a:endParaRPr>
              </a:p>
            </p:txBody>
          </p:sp>
        </mc:Choice>
        <mc:Fallback xmlns="">
          <p:sp>
            <p:nvSpPr>
              <p:cNvPr id="30" name="TextBox 29">
                <a:extLst>
                  <a:ext uri="{FF2B5EF4-FFF2-40B4-BE49-F238E27FC236}">
                    <a16:creationId xmlns:a16="http://schemas.microsoft.com/office/drawing/2014/main" id="{D003B0B5-D481-4F47-8B8F-1828CFF46E1E}"/>
                  </a:ext>
                </a:extLst>
              </p:cNvPr>
              <p:cNvSpPr txBox="1">
                <a:spLocks noRot="1" noChangeAspect="1" noMove="1" noResize="1" noEditPoints="1" noAdjustHandles="1" noChangeArrowheads="1" noChangeShapeType="1" noTextEdit="1"/>
              </p:cNvSpPr>
              <p:nvPr/>
            </p:nvSpPr>
            <p:spPr>
              <a:xfrm>
                <a:off x="1323003" y="4032524"/>
                <a:ext cx="509755" cy="215444"/>
              </a:xfrm>
              <a:prstGeom prst="rect">
                <a:avLst/>
              </a:prstGeom>
              <a:blipFill>
                <a:blip r:embed="rId16"/>
                <a:stretch>
                  <a:fillRect l="-2439" r="-731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04959D-8444-A848-B0A2-1E4841E15040}"/>
                  </a:ext>
                </a:extLst>
              </p:cNvPr>
              <p:cNvSpPr txBox="1"/>
              <p:nvPr/>
            </p:nvSpPr>
            <p:spPr>
              <a:xfrm>
                <a:off x="2371165" y="2907621"/>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31" name="TextBox 30">
                <a:extLst>
                  <a:ext uri="{FF2B5EF4-FFF2-40B4-BE49-F238E27FC236}">
                    <a16:creationId xmlns:a16="http://schemas.microsoft.com/office/drawing/2014/main" id="{F304959D-8444-A848-B0A2-1E4841E15040}"/>
                  </a:ext>
                </a:extLst>
              </p:cNvPr>
              <p:cNvSpPr txBox="1">
                <a:spLocks noRot="1" noChangeAspect="1" noMove="1" noResize="1" noEditPoints="1" noAdjustHandles="1" noChangeArrowheads="1" noChangeShapeType="1" noTextEdit="1"/>
              </p:cNvSpPr>
              <p:nvPr/>
            </p:nvSpPr>
            <p:spPr>
              <a:xfrm>
                <a:off x="2371165" y="2907621"/>
                <a:ext cx="375103" cy="215444"/>
              </a:xfrm>
              <a:prstGeom prst="rect">
                <a:avLst/>
              </a:prstGeom>
              <a:blipFill>
                <a:blip r:embed="rId12"/>
                <a:stretch>
                  <a:fillRect l="-9677" r="-9677" b="-5556"/>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2EE7337-56CA-2E48-A7EF-ED0AC90E46A9}"/>
              </a:ext>
            </a:extLst>
          </p:cNvPr>
          <p:cNvSpPr txBox="1"/>
          <p:nvPr/>
        </p:nvSpPr>
        <p:spPr>
          <a:xfrm>
            <a:off x="1077638" y="5300374"/>
            <a:ext cx="322524" cy="369332"/>
          </a:xfrm>
          <a:prstGeom prst="rect">
            <a:avLst/>
          </a:prstGeom>
          <a:solidFill>
            <a:schemeClr val="bg1"/>
          </a:solidFill>
        </p:spPr>
        <p:txBody>
          <a:bodyPr wrap="squar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41007024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AFAFB704-104C-FF47-BDDB-4D5BFBECD7ED}"/>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GB" sz="2400" spc="-5" dirty="0"/>
              <a:t>Group common functions</a:t>
            </a:r>
            <a:r>
              <a:rPr sz="2400" spc="-5" dirty="0"/>
              <a:t>:</a:t>
            </a:r>
            <a:endParaRPr sz="2400" dirty="0"/>
          </a:p>
        </p:txBody>
      </p:sp>
      <p:sp>
        <p:nvSpPr>
          <p:cNvPr id="3" name="Content Placeholder 2">
            <a:extLst>
              <a:ext uri="{FF2B5EF4-FFF2-40B4-BE49-F238E27FC236}">
                <a16:creationId xmlns:a16="http://schemas.microsoft.com/office/drawing/2014/main" id="{49608017-E995-446B-882C-A9E9FF2F1841}"/>
              </a:ext>
            </a:extLst>
          </p:cNvPr>
          <p:cNvSpPr>
            <a:spLocks noGrp="1"/>
          </p:cNvSpPr>
          <p:nvPr>
            <p:ph idx="1"/>
          </p:nvPr>
        </p:nvSpPr>
        <p:spPr/>
        <p:txBody>
          <a:bodyPr/>
          <a:lstStyle/>
          <a:p>
            <a:endParaRPr lang="en-GB"/>
          </a:p>
        </p:txBody>
      </p:sp>
      <p:grpSp>
        <p:nvGrpSpPr>
          <p:cNvPr id="6" name="object 4">
            <a:extLst>
              <a:ext uri="{FF2B5EF4-FFF2-40B4-BE49-F238E27FC236}">
                <a16:creationId xmlns:a16="http://schemas.microsoft.com/office/drawing/2014/main" id="{C0A69606-DD29-9D4F-A337-1390E0EF28C7}"/>
              </a:ext>
            </a:extLst>
          </p:cNvPr>
          <p:cNvGrpSpPr/>
          <p:nvPr/>
        </p:nvGrpSpPr>
        <p:grpSpPr>
          <a:xfrm>
            <a:off x="1104426" y="2216726"/>
            <a:ext cx="7961368" cy="3572256"/>
            <a:chOff x="1340725" y="858425"/>
            <a:chExt cx="6588125" cy="2385060"/>
          </a:xfrm>
        </p:grpSpPr>
        <p:pic>
          <p:nvPicPr>
            <p:cNvPr id="7" name="object 5">
              <a:extLst>
                <a:ext uri="{FF2B5EF4-FFF2-40B4-BE49-F238E27FC236}">
                  <a16:creationId xmlns:a16="http://schemas.microsoft.com/office/drawing/2014/main" id="{A18CB63E-CD2F-0740-B34B-DF4C37C86ACF}"/>
                </a:ext>
              </a:extLst>
            </p:cNvPr>
            <p:cNvPicPr/>
            <p:nvPr/>
          </p:nvPicPr>
          <p:blipFill>
            <a:blip r:embed="rId3" cstate="print"/>
            <a:stretch>
              <a:fillRect/>
            </a:stretch>
          </p:blipFill>
          <p:spPr>
            <a:xfrm>
              <a:off x="1340725" y="858425"/>
              <a:ext cx="6587699" cy="2369575"/>
            </a:xfrm>
            <a:prstGeom prst="rect">
              <a:avLst/>
            </a:prstGeom>
          </p:spPr>
        </p:pic>
        <p:sp>
          <p:nvSpPr>
            <p:cNvPr id="8" name="object 6">
              <a:extLst>
                <a:ext uri="{FF2B5EF4-FFF2-40B4-BE49-F238E27FC236}">
                  <a16:creationId xmlns:a16="http://schemas.microsoft.com/office/drawing/2014/main" id="{3FE9777A-45DE-954A-9B9F-51B785F1D1EE}"/>
                </a:ext>
              </a:extLst>
            </p:cNvPr>
            <p:cNvSpPr/>
            <p:nvPr/>
          </p:nvSpPr>
          <p:spPr>
            <a:xfrm>
              <a:off x="1577314" y="1078826"/>
              <a:ext cx="5530850" cy="2164715"/>
            </a:xfrm>
            <a:custGeom>
              <a:avLst/>
              <a:gdLst/>
              <a:ahLst/>
              <a:cxnLst/>
              <a:rect l="l" t="t" r="r" b="b"/>
              <a:pathLst>
                <a:path w="5530850" h="2164715">
                  <a:moveTo>
                    <a:pt x="319798" y="989304"/>
                  </a:moveTo>
                  <a:lnTo>
                    <a:pt x="0" y="989304"/>
                  </a:lnTo>
                  <a:lnTo>
                    <a:pt x="0" y="1145603"/>
                  </a:lnTo>
                  <a:lnTo>
                    <a:pt x="319798" y="1145603"/>
                  </a:lnTo>
                  <a:lnTo>
                    <a:pt x="319798" y="989304"/>
                  </a:lnTo>
                  <a:close/>
                </a:path>
                <a:path w="5530850" h="2164715">
                  <a:moveTo>
                    <a:pt x="319798" y="494652"/>
                  </a:moveTo>
                  <a:lnTo>
                    <a:pt x="0" y="494652"/>
                  </a:lnTo>
                  <a:lnTo>
                    <a:pt x="0" y="650951"/>
                  </a:lnTo>
                  <a:lnTo>
                    <a:pt x="319798" y="650951"/>
                  </a:lnTo>
                  <a:lnTo>
                    <a:pt x="319798" y="494652"/>
                  </a:lnTo>
                  <a:close/>
                </a:path>
                <a:path w="5530850" h="2164715">
                  <a:moveTo>
                    <a:pt x="319798" y="0"/>
                  </a:moveTo>
                  <a:lnTo>
                    <a:pt x="0" y="0"/>
                  </a:lnTo>
                  <a:lnTo>
                    <a:pt x="0" y="156298"/>
                  </a:lnTo>
                  <a:lnTo>
                    <a:pt x="319798" y="156298"/>
                  </a:lnTo>
                  <a:lnTo>
                    <a:pt x="319798" y="0"/>
                  </a:lnTo>
                  <a:close/>
                </a:path>
                <a:path w="5530850" h="2164715">
                  <a:moveTo>
                    <a:pt x="353148" y="2008352"/>
                  </a:moveTo>
                  <a:lnTo>
                    <a:pt x="33350" y="2008352"/>
                  </a:lnTo>
                  <a:lnTo>
                    <a:pt x="33350" y="2164651"/>
                  </a:lnTo>
                  <a:lnTo>
                    <a:pt x="353148" y="2164651"/>
                  </a:lnTo>
                  <a:lnTo>
                    <a:pt x="353148" y="2008352"/>
                  </a:lnTo>
                  <a:close/>
                </a:path>
                <a:path w="5530850" h="2164715">
                  <a:moveTo>
                    <a:pt x="353148" y="1498841"/>
                  </a:moveTo>
                  <a:lnTo>
                    <a:pt x="33350" y="1498841"/>
                  </a:lnTo>
                  <a:lnTo>
                    <a:pt x="33350" y="1655140"/>
                  </a:lnTo>
                  <a:lnTo>
                    <a:pt x="353148" y="1655140"/>
                  </a:lnTo>
                  <a:lnTo>
                    <a:pt x="353148" y="1498841"/>
                  </a:lnTo>
                  <a:close/>
                </a:path>
                <a:path w="5530850" h="2164715">
                  <a:moveTo>
                    <a:pt x="1178775" y="1238173"/>
                  </a:moveTo>
                  <a:lnTo>
                    <a:pt x="858977" y="1238173"/>
                  </a:lnTo>
                  <a:lnTo>
                    <a:pt x="858977" y="1394485"/>
                  </a:lnTo>
                  <a:lnTo>
                    <a:pt x="1178775" y="1394485"/>
                  </a:lnTo>
                  <a:lnTo>
                    <a:pt x="1178775" y="1238173"/>
                  </a:lnTo>
                  <a:close/>
                </a:path>
                <a:path w="5530850" h="2164715">
                  <a:moveTo>
                    <a:pt x="1178775" y="264769"/>
                  </a:moveTo>
                  <a:lnTo>
                    <a:pt x="858977" y="264769"/>
                  </a:lnTo>
                  <a:lnTo>
                    <a:pt x="858977" y="421068"/>
                  </a:lnTo>
                  <a:lnTo>
                    <a:pt x="1178775" y="421068"/>
                  </a:lnTo>
                  <a:lnTo>
                    <a:pt x="1178775" y="264769"/>
                  </a:lnTo>
                  <a:close/>
                </a:path>
                <a:path w="5530850" h="2164715">
                  <a:moveTo>
                    <a:pt x="2034159" y="761758"/>
                  </a:moveTo>
                  <a:lnTo>
                    <a:pt x="1714360" y="761758"/>
                  </a:lnTo>
                  <a:lnTo>
                    <a:pt x="1714360" y="918057"/>
                  </a:lnTo>
                  <a:lnTo>
                    <a:pt x="2034159" y="918057"/>
                  </a:lnTo>
                  <a:lnTo>
                    <a:pt x="2034159" y="761758"/>
                  </a:lnTo>
                  <a:close/>
                </a:path>
                <a:path w="5530850" h="2164715">
                  <a:moveTo>
                    <a:pt x="2930550" y="1379601"/>
                  </a:moveTo>
                  <a:lnTo>
                    <a:pt x="2610751" y="1379601"/>
                  </a:lnTo>
                  <a:lnTo>
                    <a:pt x="2610751" y="1535899"/>
                  </a:lnTo>
                  <a:lnTo>
                    <a:pt x="2930550" y="1535899"/>
                  </a:lnTo>
                  <a:lnTo>
                    <a:pt x="2930550" y="1379601"/>
                  </a:lnTo>
                  <a:close/>
                </a:path>
                <a:path w="5530850" h="2164715">
                  <a:moveTo>
                    <a:pt x="3797223" y="1379601"/>
                  </a:moveTo>
                  <a:lnTo>
                    <a:pt x="3477425" y="1379601"/>
                  </a:lnTo>
                  <a:lnTo>
                    <a:pt x="3477425" y="1535899"/>
                  </a:lnTo>
                  <a:lnTo>
                    <a:pt x="3797223" y="1535899"/>
                  </a:lnTo>
                  <a:lnTo>
                    <a:pt x="3797223" y="1379601"/>
                  </a:lnTo>
                  <a:close/>
                </a:path>
                <a:path w="5530850" h="2164715">
                  <a:moveTo>
                    <a:pt x="4663910" y="1379601"/>
                  </a:moveTo>
                  <a:lnTo>
                    <a:pt x="4344098" y="1379601"/>
                  </a:lnTo>
                  <a:lnTo>
                    <a:pt x="4344098" y="1535899"/>
                  </a:lnTo>
                  <a:lnTo>
                    <a:pt x="4663910" y="1535899"/>
                  </a:lnTo>
                  <a:lnTo>
                    <a:pt x="4663910" y="1379601"/>
                  </a:lnTo>
                  <a:close/>
                </a:path>
                <a:path w="5530850" h="2164715">
                  <a:moveTo>
                    <a:pt x="5530583" y="1379601"/>
                  </a:moveTo>
                  <a:lnTo>
                    <a:pt x="5210784" y="1379601"/>
                  </a:lnTo>
                  <a:lnTo>
                    <a:pt x="5210784" y="1535899"/>
                  </a:lnTo>
                  <a:lnTo>
                    <a:pt x="5530583" y="1535899"/>
                  </a:lnTo>
                  <a:lnTo>
                    <a:pt x="5530583" y="1379601"/>
                  </a:lnTo>
                  <a:close/>
                </a:path>
              </a:pathLst>
            </a:custGeom>
            <a:solidFill>
              <a:srgbClr val="FFFFFF"/>
            </a:solidFill>
          </p:spPr>
          <p:txBody>
            <a:bodyPr wrap="square" lIns="0" tIns="0" rIns="0" bIns="0" rtlCol="0"/>
            <a:lstStyle/>
            <a:p>
              <a:endParaRPr/>
            </a:p>
          </p:txBody>
        </p:sp>
      </p:grpSp>
      <p:sp>
        <p:nvSpPr>
          <p:cNvPr id="13" name="object 6">
            <a:extLst>
              <a:ext uri="{FF2B5EF4-FFF2-40B4-BE49-F238E27FC236}">
                <a16:creationId xmlns:a16="http://schemas.microsoft.com/office/drawing/2014/main" id="{8B0B4813-8453-3A4F-ACB0-C7F210D67ABD}"/>
              </a:ext>
            </a:extLst>
          </p:cNvPr>
          <p:cNvSpPr/>
          <p:nvPr/>
        </p:nvSpPr>
        <p:spPr>
          <a:xfrm>
            <a:off x="4917155" y="3697647"/>
            <a:ext cx="3663352" cy="1640395"/>
          </a:xfrm>
          <a:custGeom>
            <a:avLst/>
            <a:gdLst/>
            <a:ahLst/>
            <a:cxnLst/>
            <a:rect l="l" t="t" r="r" b="b"/>
            <a:pathLst>
              <a:path w="1297940" h="714375">
                <a:moveTo>
                  <a:pt x="0" y="0"/>
                </a:moveTo>
                <a:lnTo>
                  <a:pt x="1297499" y="0"/>
                </a:lnTo>
                <a:lnTo>
                  <a:pt x="1297499" y="714299"/>
                </a:lnTo>
                <a:lnTo>
                  <a:pt x="0" y="714299"/>
                </a:lnTo>
                <a:lnTo>
                  <a:pt x="0" y="0"/>
                </a:lnTo>
                <a:close/>
              </a:path>
            </a:pathLst>
          </a:custGeom>
          <a:ln w="19049">
            <a:solidFill>
              <a:srgbClr val="0432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ABF153-F37B-4F49-B6B0-050185B3C4AB}"/>
                  </a:ext>
                </a:extLst>
              </p:cNvPr>
              <p:cNvSpPr txBox="1"/>
              <p:nvPr/>
            </p:nvSpPr>
            <p:spPr>
              <a:xfrm>
                <a:off x="7652927" y="4605326"/>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6" name="TextBox 15">
                <a:extLst>
                  <a:ext uri="{FF2B5EF4-FFF2-40B4-BE49-F238E27FC236}">
                    <a16:creationId xmlns:a16="http://schemas.microsoft.com/office/drawing/2014/main" id="{49ABF153-F37B-4F49-B6B0-050185B3C4AB}"/>
                  </a:ext>
                </a:extLst>
              </p:cNvPr>
              <p:cNvSpPr txBox="1">
                <a:spLocks noRot="1" noChangeAspect="1" noMove="1" noResize="1" noEditPoints="1" noAdjustHandles="1" noChangeArrowheads="1" noChangeShapeType="1" noTextEdit="1"/>
              </p:cNvSpPr>
              <p:nvPr/>
            </p:nvSpPr>
            <p:spPr>
              <a:xfrm>
                <a:off x="7652927" y="4605326"/>
                <a:ext cx="509755" cy="215444"/>
              </a:xfrm>
              <a:prstGeom prst="rect">
                <a:avLst/>
              </a:prstGeom>
              <a:blipFill>
                <a:blip r:embed="rId4"/>
                <a:stretch>
                  <a:fillRect l="-2439" r="-975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8D85F1-88E8-034A-939F-DE92F8BF1C6E}"/>
                  </a:ext>
                </a:extLst>
              </p:cNvPr>
              <p:cNvSpPr txBox="1"/>
              <p:nvPr/>
            </p:nvSpPr>
            <p:spPr>
              <a:xfrm>
                <a:off x="6554673" y="4620585"/>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−0.53</m:t>
                      </m:r>
                    </m:oMath>
                  </m:oMathPara>
                </a14:m>
                <a:endParaRPr lang="en-US" sz="1400" dirty="0">
                  <a:solidFill>
                    <a:srgbClr val="FF0000"/>
                  </a:solidFill>
                </a:endParaRPr>
              </a:p>
            </p:txBody>
          </p:sp>
        </mc:Choice>
        <mc:Fallback xmlns="">
          <p:sp>
            <p:nvSpPr>
              <p:cNvPr id="17" name="TextBox 16">
                <a:extLst>
                  <a:ext uri="{FF2B5EF4-FFF2-40B4-BE49-F238E27FC236}">
                    <a16:creationId xmlns:a16="http://schemas.microsoft.com/office/drawing/2014/main" id="{478D85F1-88E8-034A-939F-DE92F8BF1C6E}"/>
                  </a:ext>
                </a:extLst>
              </p:cNvPr>
              <p:cNvSpPr txBox="1">
                <a:spLocks noRot="1" noChangeAspect="1" noMove="1" noResize="1" noEditPoints="1" noAdjustHandles="1" noChangeArrowheads="1" noChangeShapeType="1" noTextEdit="1"/>
              </p:cNvSpPr>
              <p:nvPr/>
            </p:nvSpPr>
            <p:spPr>
              <a:xfrm>
                <a:off x="6554673" y="4620585"/>
                <a:ext cx="509755" cy="215444"/>
              </a:xfrm>
              <a:prstGeom prst="rect">
                <a:avLst/>
              </a:prstGeom>
              <a:blipFill>
                <a:blip r:embed="rId5"/>
                <a:stretch>
                  <a:fillRect l="-2439" r="-731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FD7CBF-8A3E-D14D-BA23-D47786E3E680}"/>
                  </a:ext>
                </a:extLst>
              </p:cNvPr>
              <p:cNvSpPr txBox="1"/>
              <p:nvPr/>
            </p:nvSpPr>
            <p:spPr>
              <a:xfrm>
                <a:off x="5495900" y="4652199"/>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8" name="TextBox 17">
                <a:extLst>
                  <a:ext uri="{FF2B5EF4-FFF2-40B4-BE49-F238E27FC236}">
                    <a16:creationId xmlns:a16="http://schemas.microsoft.com/office/drawing/2014/main" id="{D7FD7CBF-8A3E-D14D-BA23-D47786E3E680}"/>
                  </a:ext>
                </a:extLst>
              </p:cNvPr>
              <p:cNvSpPr txBox="1">
                <a:spLocks noRot="1" noChangeAspect="1" noMove="1" noResize="1" noEditPoints="1" noAdjustHandles="1" noChangeArrowheads="1" noChangeShapeType="1" noTextEdit="1"/>
              </p:cNvSpPr>
              <p:nvPr/>
            </p:nvSpPr>
            <p:spPr>
              <a:xfrm>
                <a:off x="5495900" y="4652199"/>
                <a:ext cx="509755" cy="215444"/>
              </a:xfrm>
              <a:prstGeom prst="rect">
                <a:avLst/>
              </a:prstGeom>
              <a:blipFill>
                <a:blip r:embed="rId6"/>
                <a:stretch>
                  <a:fillRect r="-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6EAF33-39DD-7441-B655-7D6F2AE12CE3}"/>
                  </a:ext>
                </a:extLst>
              </p:cNvPr>
              <p:cNvSpPr txBox="1"/>
              <p:nvPr/>
            </p:nvSpPr>
            <p:spPr>
              <a:xfrm>
                <a:off x="4477308" y="4652199"/>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19" name="TextBox 18">
                <a:extLst>
                  <a:ext uri="{FF2B5EF4-FFF2-40B4-BE49-F238E27FC236}">
                    <a16:creationId xmlns:a16="http://schemas.microsoft.com/office/drawing/2014/main" id="{186EAF33-39DD-7441-B655-7D6F2AE12CE3}"/>
                  </a:ext>
                </a:extLst>
              </p:cNvPr>
              <p:cNvSpPr txBox="1">
                <a:spLocks noRot="1" noChangeAspect="1" noMove="1" noResize="1" noEditPoints="1" noAdjustHandles="1" noChangeArrowheads="1" noChangeShapeType="1" noTextEdit="1"/>
              </p:cNvSpPr>
              <p:nvPr/>
            </p:nvSpPr>
            <p:spPr>
              <a:xfrm>
                <a:off x="4477308" y="4652199"/>
                <a:ext cx="375103" cy="215444"/>
              </a:xfrm>
              <a:prstGeom prst="rect">
                <a:avLst/>
              </a:prstGeom>
              <a:blipFill>
                <a:blip r:embed="rId7"/>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88CB88B-13E9-134C-88B1-2DCBB8E92B92}"/>
                  </a:ext>
                </a:extLst>
              </p:cNvPr>
              <p:cNvSpPr txBox="1"/>
              <p:nvPr/>
            </p:nvSpPr>
            <p:spPr>
              <a:xfrm>
                <a:off x="1448865" y="5561984"/>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1" name="TextBox 20">
                <a:extLst>
                  <a:ext uri="{FF2B5EF4-FFF2-40B4-BE49-F238E27FC236}">
                    <a16:creationId xmlns:a16="http://schemas.microsoft.com/office/drawing/2014/main" id="{388CB88B-13E9-134C-88B1-2DCBB8E92B92}"/>
                  </a:ext>
                </a:extLst>
              </p:cNvPr>
              <p:cNvSpPr txBox="1">
                <a:spLocks noRot="1" noChangeAspect="1" noMove="1" noResize="1" noEditPoints="1" noAdjustHandles="1" noChangeArrowheads="1" noChangeShapeType="1" noTextEdit="1"/>
              </p:cNvSpPr>
              <p:nvPr/>
            </p:nvSpPr>
            <p:spPr>
              <a:xfrm>
                <a:off x="1448865" y="5561984"/>
                <a:ext cx="375103" cy="215444"/>
              </a:xfrm>
              <a:prstGeom prst="rect">
                <a:avLst/>
              </a:prstGeom>
              <a:blipFill>
                <a:blip r:embed="rId8"/>
                <a:stretch>
                  <a:fillRect l="-13333"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1280F09-3DC3-1940-9C5C-8B80C28F3491}"/>
                  </a:ext>
                </a:extLst>
              </p:cNvPr>
              <p:cNvSpPr txBox="1"/>
              <p:nvPr/>
            </p:nvSpPr>
            <p:spPr>
              <a:xfrm>
                <a:off x="3427513" y="3748234"/>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2" name="TextBox 21">
                <a:extLst>
                  <a:ext uri="{FF2B5EF4-FFF2-40B4-BE49-F238E27FC236}">
                    <a16:creationId xmlns:a16="http://schemas.microsoft.com/office/drawing/2014/main" id="{11280F09-3DC3-1940-9C5C-8B80C28F3491}"/>
                  </a:ext>
                </a:extLst>
              </p:cNvPr>
              <p:cNvSpPr txBox="1">
                <a:spLocks noRot="1" noChangeAspect="1" noMove="1" noResize="1" noEditPoints="1" noAdjustHandles="1" noChangeArrowheads="1" noChangeShapeType="1" noTextEdit="1"/>
              </p:cNvSpPr>
              <p:nvPr/>
            </p:nvSpPr>
            <p:spPr>
              <a:xfrm>
                <a:off x="3427513" y="3748234"/>
                <a:ext cx="375103" cy="215444"/>
              </a:xfrm>
              <a:prstGeom prst="rect">
                <a:avLst/>
              </a:prstGeom>
              <a:blipFill>
                <a:blip r:embed="rId9"/>
                <a:stretch>
                  <a:fillRect l="-9677" r="-9677" b="-5882"/>
                </a:stretch>
              </a:blipFill>
            </p:spPr>
            <p:txBody>
              <a:bodyPr/>
              <a:lstStyle/>
              <a:p>
                <a:r>
                  <a:rPr lang="en-US">
                    <a:noFill/>
                  </a:rPr>
                  <a:t> </a:t>
                </a:r>
              </a:p>
            </p:txBody>
          </p:sp>
        </mc:Fallback>
      </mc:AlternateContent>
      <p:sp>
        <p:nvSpPr>
          <p:cNvPr id="2" name="Rectangular Callout 1">
            <a:extLst>
              <a:ext uri="{FF2B5EF4-FFF2-40B4-BE49-F238E27FC236}">
                <a16:creationId xmlns:a16="http://schemas.microsoft.com/office/drawing/2014/main" id="{A9B08F0C-701E-6E4E-9A09-06D3717231A4}"/>
              </a:ext>
            </a:extLst>
          </p:cNvPr>
          <p:cNvSpPr/>
          <p:nvPr/>
        </p:nvSpPr>
        <p:spPr>
          <a:xfrm>
            <a:off x="8570971" y="300269"/>
            <a:ext cx="2706624" cy="899726"/>
          </a:xfrm>
          <a:prstGeom prst="wedgeRectCallout">
            <a:avLst>
              <a:gd name="adj1" fmla="val -108671"/>
              <a:gd name="adj2" fmla="val -40679"/>
            </a:avLst>
          </a:prstGeom>
          <a:ln>
            <a:solidFill>
              <a:srgbClr val="0432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432FF"/>
                </a:solidFill>
              </a:rPr>
              <a:t>Sigmoid function</a:t>
            </a:r>
          </a:p>
        </p:txBody>
      </p:sp>
      <p:sp>
        <p:nvSpPr>
          <p:cNvPr id="23" name="TextBox 22">
            <a:extLst>
              <a:ext uri="{FF2B5EF4-FFF2-40B4-BE49-F238E27FC236}">
                <a16:creationId xmlns:a16="http://schemas.microsoft.com/office/drawing/2014/main" id="{CA48E2F8-25DD-D245-86FF-E4818A37DCA2}"/>
              </a:ext>
            </a:extLst>
          </p:cNvPr>
          <p:cNvSpPr txBox="1"/>
          <p:nvPr/>
        </p:nvSpPr>
        <p:spPr>
          <a:xfrm>
            <a:off x="5658747" y="3742603"/>
            <a:ext cx="3963802" cy="369332"/>
          </a:xfrm>
          <a:prstGeom prst="rect">
            <a:avLst/>
          </a:prstGeom>
          <a:noFill/>
        </p:spPr>
        <p:txBody>
          <a:bodyPr wrap="square">
            <a:spAutoFit/>
          </a:bodyPr>
          <a:lstStyle/>
          <a:p>
            <a:pPr algn="ctr"/>
            <a:r>
              <a:rPr lang="en-US" dirty="0">
                <a:solidFill>
                  <a:srgbClr val="0432FF"/>
                </a:solidFill>
              </a:rPr>
              <a:t>Sigmoid function</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61A3FEA-989F-3040-8A41-123DB2F998B2}"/>
                  </a:ext>
                </a:extLst>
              </p:cNvPr>
              <p:cNvSpPr/>
              <p:nvPr/>
            </p:nvSpPr>
            <p:spPr>
              <a:xfrm>
                <a:off x="1887579" y="-35434"/>
                <a:ext cx="5661407" cy="8186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400" b="0" i="1" u="none" strike="noStrike" dirty="0" smtClean="0">
                          <a:solidFill>
                            <a:srgbClr val="404040"/>
                          </a:solidFill>
                          <a:effectLst/>
                          <a:latin typeface="Cambria Math" panose="02040503050406030204" pitchFamily="18" charset="0"/>
                        </a:rPr>
                        <m:t>𝑓</m:t>
                      </m:r>
                      <m:r>
                        <a:rPr lang="en-GB" sz="2400" b="0" i="1" u="none" strike="noStrike" dirty="0" smtClean="0">
                          <a:solidFill>
                            <a:srgbClr val="404040"/>
                          </a:solidFill>
                          <a:effectLst/>
                          <a:latin typeface="Cambria Math" panose="02040503050406030204" pitchFamily="18" charset="0"/>
                        </a:rPr>
                        <m:t>(</m:t>
                      </m:r>
                      <m:r>
                        <a:rPr lang="en-GB" sz="2400" b="0" i="1" u="none" strike="noStrike" dirty="0" smtClean="0">
                          <a:solidFill>
                            <a:srgbClr val="404040"/>
                          </a:solidFill>
                          <a:effectLst/>
                          <a:latin typeface="Cambria Math" panose="02040503050406030204" pitchFamily="18" charset="0"/>
                        </a:rPr>
                        <m:t>𝑤</m:t>
                      </m:r>
                      <m:r>
                        <a:rPr lang="en-GB" sz="2400" b="0" i="1" u="none" strike="noStrike" dirty="0" smtClean="0">
                          <a:solidFill>
                            <a:srgbClr val="404040"/>
                          </a:solidFill>
                          <a:effectLst/>
                          <a:latin typeface="Cambria Math" panose="02040503050406030204" pitchFamily="18" charset="0"/>
                        </a:rPr>
                        <m:t>,</m:t>
                      </m:r>
                      <m:r>
                        <a:rPr lang="en-GB" sz="2400" b="0" i="1" u="none" strike="noStrike" dirty="0" smtClean="0">
                          <a:solidFill>
                            <a:srgbClr val="404040"/>
                          </a:solidFill>
                          <a:effectLst/>
                          <a:latin typeface="Cambria Math" panose="02040503050406030204" pitchFamily="18" charset="0"/>
                        </a:rPr>
                        <m:t>𝑥</m:t>
                      </m:r>
                      <m:r>
                        <a:rPr lang="en-GB" sz="2400" b="0" i="1" u="none" strike="noStrike" dirty="0" smtClean="0">
                          <a:solidFill>
                            <a:srgbClr val="404040"/>
                          </a:solidFill>
                          <a:effectLst/>
                          <a:latin typeface="Cambria Math" panose="02040503050406030204" pitchFamily="18" charset="0"/>
                        </a:rPr>
                        <m:t>)=</m:t>
                      </m:r>
                      <m:f>
                        <m:fPr>
                          <m:ctrlPr>
                            <a:rPr lang="en-GB" sz="2400" b="0" i="1" u="none" strike="noStrike" smtClean="0">
                              <a:solidFill>
                                <a:srgbClr val="404040"/>
                              </a:solidFill>
                              <a:effectLst/>
                              <a:latin typeface="Cambria Math" panose="02040503050406030204" pitchFamily="18" charset="0"/>
                            </a:rPr>
                          </m:ctrlPr>
                        </m:fPr>
                        <m:num>
                          <m:r>
                            <a:rPr lang="en-GB" sz="2400" b="0" i="1" u="none" strike="noStrike" smtClean="0">
                              <a:solidFill>
                                <a:srgbClr val="404040"/>
                              </a:solidFill>
                              <a:effectLst/>
                              <a:latin typeface="Cambria Math" panose="02040503050406030204" pitchFamily="18" charset="0"/>
                            </a:rPr>
                            <m:t>1</m:t>
                          </m:r>
                        </m:num>
                        <m:den>
                          <m:r>
                            <a:rPr lang="en-GB" sz="2400" b="0" i="1" u="none" strike="noStrike" smtClean="0">
                              <a:solidFill>
                                <a:srgbClr val="404040"/>
                              </a:solidFill>
                              <a:effectLst/>
                              <a:latin typeface="Cambria Math" panose="02040503050406030204" pitchFamily="18" charset="0"/>
                            </a:rPr>
                            <m:t>1+</m:t>
                          </m:r>
                          <m:sSup>
                            <m:sSupPr>
                              <m:ctrlPr>
                                <a:rPr lang="en-GB" sz="2400" b="0" i="1" u="none" strike="noStrike" smtClean="0">
                                  <a:solidFill>
                                    <a:srgbClr val="404040"/>
                                  </a:solidFill>
                                  <a:effectLst/>
                                  <a:latin typeface="Cambria Math" panose="02040503050406030204" pitchFamily="18" charset="0"/>
                                </a:rPr>
                              </m:ctrlPr>
                            </m:sSupPr>
                            <m:e>
                              <m:r>
                                <a:rPr lang="en-GB" sz="2400" b="0" i="1" u="none" strike="noStrike" smtClean="0">
                                  <a:solidFill>
                                    <a:srgbClr val="404040"/>
                                  </a:solidFill>
                                  <a:effectLst/>
                                  <a:latin typeface="Cambria Math" panose="02040503050406030204" pitchFamily="18" charset="0"/>
                                </a:rPr>
                                <m:t>𝑒</m:t>
                              </m:r>
                            </m:e>
                            <m:sup>
                              <m:r>
                                <a:rPr lang="en-GB" sz="2400" b="0" i="1" u="none" strike="noStrike" smtClean="0">
                                  <a:solidFill>
                                    <a:srgbClr val="404040"/>
                                  </a:solidFill>
                                  <a:effectLst/>
                                  <a:latin typeface="Cambria Math" panose="02040503050406030204" pitchFamily="18" charset="0"/>
                                </a:rPr>
                                <m:t>−(</m:t>
                              </m:r>
                              <m:sSub>
                                <m:sSubPr>
                                  <m:ctrlPr>
                                    <a:rPr lang="en-GB" sz="2400" i="1">
                                      <a:solidFill>
                                        <a:srgbClr val="404040"/>
                                      </a:solidFill>
                                      <a:latin typeface="Cambria Math" panose="02040503050406030204" pitchFamily="18" charset="0"/>
                                    </a:rPr>
                                  </m:ctrlPr>
                                </m:sSubPr>
                                <m:e>
                                  <m:sSub>
                                    <m:sSubPr>
                                      <m:ctrlPr>
                                        <a:rPr lang="en-GB" sz="2400" i="1">
                                          <a:solidFill>
                                            <a:srgbClr val="404040"/>
                                          </a:solidFill>
                                          <a:latin typeface="Cambria Math" panose="02040503050406030204" pitchFamily="18" charset="0"/>
                                        </a:rPr>
                                      </m:ctrlPr>
                                    </m:sSubPr>
                                    <m:e>
                                      <m:r>
                                        <a:rPr lang="en-GB" sz="2400" i="1">
                                          <a:solidFill>
                                            <a:srgbClr val="404040"/>
                                          </a:solidFill>
                                          <a:latin typeface="Cambria Math" panose="02040503050406030204" pitchFamily="18" charset="0"/>
                                        </a:rPr>
                                        <m:t>𝑤</m:t>
                                      </m:r>
                                    </m:e>
                                    <m:sub>
                                      <m:r>
                                        <a:rPr lang="en-GB" sz="2400" i="1">
                                          <a:solidFill>
                                            <a:srgbClr val="404040"/>
                                          </a:solidFill>
                                          <a:latin typeface="Cambria Math" panose="02040503050406030204" pitchFamily="18" charset="0"/>
                                        </a:rPr>
                                        <m:t>0</m:t>
                                      </m:r>
                                    </m:sub>
                                  </m:sSub>
                                  <m:sSub>
                                    <m:sSubPr>
                                      <m:ctrlPr>
                                        <a:rPr lang="en-GB" sz="2400" i="1">
                                          <a:solidFill>
                                            <a:srgbClr val="404040"/>
                                          </a:solidFill>
                                          <a:latin typeface="Cambria Math" panose="02040503050406030204" pitchFamily="18" charset="0"/>
                                        </a:rPr>
                                      </m:ctrlPr>
                                    </m:sSubPr>
                                    <m:e>
                                      <m:r>
                                        <a:rPr lang="en-GB" sz="2400" i="1">
                                          <a:solidFill>
                                            <a:srgbClr val="404040"/>
                                          </a:solidFill>
                                          <a:latin typeface="Cambria Math" panose="02040503050406030204" pitchFamily="18" charset="0"/>
                                        </a:rPr>
                                        <m:t>𝑥</m:t>
                                      </m:r>
                                    </m:e>
                                    <m:sub>
                                      <m:r>
                                        <a:rPr lang="en-GB" sz="2400" i="1">
                                          <a:solidFill>
                                            <a:srgbClr val="404040"/>
                                          </a:solidFill>
                                          <a:latin typeface="Cambria Math" panose="02040503050406030204" pitchFamily="18" charset="0"/>
                                        </a:rPr>
                                        <m:t>0</m:t>
                                      </m:r>
                                    </m:sub>
                                  </m:sSub>
                                  <m:r>
                                    <a:rPr lang="en-GB" sz="2400" i="1">
                                      <a:solidFill>
                                        <a:srgbClr val="404040"/>
                                      </a:solidFill>
                                      <a:latin typeface="Cambria Math" panose="02040503050406030204" pitchFamily="18" charset="0"/>
                                    </a:rPr>
                                    <m:t>+</m:t>
                                  </m:r>
                                  <m:r>
                                    <a:rPr lang="en-GB" sz="2400" i="1">
                                      <a:solidFill>
                                        <a:srgbClr val="404040"/>
                                      </a:solidFill>
                                      <a:latin typeface="Cambria Math" panose="02040503050406030204" pitchFamily="18" charset="0"/>
                                    </a:rPr>
                                    <m:t>𝑤</m:t>
                                  </m:r>
                                </m:e>
                                <m:sub>
                                  <m:r>
                                    <a:rPr lang="en-GB" sz="2400" i="1">
                                      <a:solidFill>
                                        <a:srgbClr val="404040"/>
                                      </a:solidFill>
                                      <a:latin typeface="Cambria Math" panose="02040503050406030204" pitchFamily="18" charset="0"/>
                                    </a:rPr>
                                    <m:t>0</m:t>
                                  </m:r>
                                </m:sub>
                              </m:sSub>
                              <m:sSub>
                                <m:sSubPr>
                                  <m:ctrlPr>
                                    <a:rPr lang="en-GB" sz="2400" i="1">
                                      <a:solidFill>
                                        <a:srgbClr val="404040"/>
                                      </a:solidFill>
                                      <a:latin typeface="Cambria Math" panose="02040503050406030204" pitchFamily="18" charset="0"/>
                                    </a:rPr>
                                  </m:ctrlPr>
                                </m:sSubPr>
                                <m:e>
                                  <m:r>
                                    <a:rPr lang="en-GB" sz="2400" i="1">
                                      <a:solidFill>
                                        <a:srgbClr val="404040"/>
                                      </a:solidFill>
                                      <a:latin typeface="Cambria Math" panose="02040503050406030204" pitchFamily="18" charset="0"/>
                                    </a:rPr>
                                    <m:t>𝑥</m:t>
                                  </m:r>
                                </m:e>
                                <m:sub>
                                  <m:r>
                                    <a:rPr lang="en-GB" sz="2400" i="1">
                                      <a:solidFill>
                                        <a:srgbClr val="404040"/>
                                      </a:solidFill>
                                      <a:latin typeface="Cambria Math" panose="02040503050406030204" pitchFamily="18" charset="0"/>
                                    </a:rPr>
                                    <m:t>0</m:t>
                                  </m:r>
                                </m:sub>
                              </m:sSub>
                              <m:r>
                                <a:rPr lang="en-GB" sz="2400" i="1">
                                  <a:solidFill>
                                    <a:srgbClr val="404040"/>
                                  </a:solidFill>
                                  <a:latin typeface="Cambria Math" panose="02040503050406030204" pitchFamily="18" charset="0"/>
                                </a:rPr>
                                <m:t>+</m:t>
                              </m:r>
                              <m:r>
                                <a:rPr lang="en-GB" sz="2400" i="1">
                                  <a:solidFill>
                                    <a:srgbClr val="404040"/>
                                  </a:solidFill>
                                  <a:latin typeface="Cambria Math" panose="02040503050406030204" pitchFamily="18" charset="0"/>
                                </a:rPr>
                                <m:t>𝑏</m:t>
                              </m:r>
                              <m:r>
                                <a:rPr lang="en-GB" sz="2400" b="0" i="1" u="none" strike="noStrike" smtClean="0">
                                  <a:solidFill>
                                    <a:srgbClr val="404040"/>
                                  </a:solidFill>
                                  <a:effectLst/>
                                  <a:latin typeface="Cambria Math" panose="02040503050406030204" pitchFamily="18" charset="0"/>
                                </a:rPr>
                                <m:t>)</m:t>
                              </m:r>
                            </m:sup>
                          </m:sSup>
                        </m:den>
                      </m:f>
                    </m:oMath>
                  </m:oMathPara>
                </a14:m>
                <a:endParaRPr lang="en-US" sz="2400" dirty="0"/>
              </a:p>
            </p:txBody>
          </p:sp>
        </mc:Choice>
        <mc:Fallback xmlns="">
          <p:sp>
            <p:nvSpPr>
              <p:cNvPr id="24" name="Rectangle 23">
                <a:extLst>
                  <a:ext uri="{FF2B5EF4-FFF2-40B4-BE49-F238E27FC236}">
                    <a16:creationId xmlns:a16="http://schemas.microsoft.com/office/drawing/2014/main" id="{461A3FEA-989F-3040-8A41-123DB2F998B2}"/>
                  </a:ext>
                </a:extLst>
              </p:cNvPr>
              <p:cNvSpPr>
                <a:spLocks noRot="1" noChangeAspect="1" noMove="1" noResize="1" noEditPoints="1" noAdjustHandles="1" noChangeArrowheads="1" noChangeShapeType="1" noTextEdit="1"/>
              </p:cNvSpPr>
              <p:nvPr/>
            </p:nvSpPr>
            <p:spPr>
              <a:xfrm>
                <a:off x="1887579" y="-35434"/>
                <a:ext cx="5661407" cy="818686"/>
              </a:xfrm>
              <a:prstGeom prst="rect">
                <a:avLst/>
              </a:prstGeom>
              <a:blipFill>
                <a:blip r:embed="rId10"/>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75EB9A2-2441-EF4C-A435-E05255048971}"/>
                  </a:ext>
                </a:extLst>
              </p:cNvPr>
              <p:cNvSpPr/>
              <p:nvPr/>
            </p:nvSpPr>
            <p:spPr>
              <a:xfrm>
                <a:off x="1104426" y="1069018"/>
                <a:ext cx="5661407" cy="8186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400" b="0" i="1" u="none" strike="noStrike" dirty="0" smtClean="0">
                          <a:solidFill>
                            <a:srgbClr val="404040"/>
                          </a:solidFill>
                          <a:effectLst/>
                          <a:latin typeface="Cambria Math" panose="02040503050406030204" pitchFamily="18" charset="0"/>
                        </a:rPr>
                        <m:t>𝑓</m:t>
                      </m:r>
                      <m:r>
                        <a:rPr lang="en-GB" sz="2400" b="0" i="1" u="none" strike="noStrike" dirty="0" smtClean="0">
                          <a:solidFill>
                            <a:srgbClr val="404040"/>
                          </a:solidFill>
                          <a:effectLst/>
                          <a:latin typeface="Cambria Math" panose="02040503050406030204" pitchFamily="18" charset="0"/>
                        </a:rPr>
                        <m:t>(</m:t>
                      </m:r>
                      <m:r>
                        <a:rPr lang="en-GB" sz="2400" b="0" i="1" u="none" strike="noStrike" dirty="0" smtClean="0">
                          <a:solidFill>
                            <a:srgbClr val="404040"/>
                          </a:solidFill>
                          <a:effectLst/>
                          <a:latin typeface="Cambria Math" panose="02040503050406030204" pitchFamily="18" charset="0"/>
                        </a:rPr>
                        <m:t>𝑤</m:t>
                      </m:r>
                      <m:r>
                        <a:rPr lang="en-GB" sz="2400" b="0" i="1" u="none" strike="noStrike" dirty="0" smtClean="0">
                          <a:solidFill>
                            <a:srgbClr val="404040"/>
                          </a:solidFill>
                          <a:effectLst/>
                          <a:latin typeface="Cambria Math" panose="02040503050406030204" pitchFamily="18" charset="0"/>
                        </a:rPr>
                        <m:t>,</m:t>
                      </m:r>
                      <m:r>
                        <a:rPr lang="en-GB" sz="2400" b="0" i="1" u="none" strike="noStrike" dirty="0" smtClean="0">
                          <a:solidFill>
                            <a:srgbClr val="404040"/>
                          </a:solidFill>
                          <a:effectLst/>
                          <a:latin typeface="Cambria Math" panose="02040503050406030204" pitchFamily="18" charset="0"/>
                        </a:rPr>
                        <m:t>𝑥</m:t>
                      </m:r>
                      <m:r>
                        <a:rPr lang="en-GB" sz="2400" b="0" i="1" u="none" strike="noStrike" dirty="0" smtClean="0">
                          <a:solidFill>
                            <a:srgbClr val="404040"/>
                          </a:solidFill>
                          <a:effectLst/>
                          <a:latin typeface="Cambria Math" panose="02040503050406030204" pitchFamily="18" charset="0"/>
                        </a:rPr>
                        <m:t>)=</m:t>
                      </m:r>
                      <m:f>
                        <m:fPr>
                          <m:ctrlPr>
                            <a:rPr lang="en-GB" sz="2400" b="0" i="1" u="none" strike="noStrike" smtClean="0">
                              <a:solidFill>
                                <a:srgbClr val="404040"/>
                              </a:solidFill>
                              <a:effectLst/>
                              <a:latin typeface="Cambria Math" panose="02040503050406030204" pitchFamily="18" charset="0"/>
                            </a:rPr>
                          </m:ctrlPr>
                        </m:fPr>
                        <m:num>
                          <m:r>
                            <a:rPr lang="en-GB" sz="2400" b="0" i="1" u="none" strike="noStrike" smtClean="0">
                              <a:solidFill>
                                <a:srgbClr val="404040"/>
                              </a:solidFill>
                              <a:effectLst/>
                              <a:latin typeface="Cambria Math" panose="02040503050406030204" pitchFamily="18" charset="0"/>
                            </a:rPr>
                            <m:t>1</m:t>
                          </m:r>
                        </m:num>
                        <m:den>
                          <m:r>
                            <a:rPr lang="en-GB" sz="2400" b="0" i="1" u="none" strike="noStrike" smtClean="0">
                              <a:solidFill>
                                <a:srgbClr val="404040"/>
                              </a:solidFill>
                              <a:effectLst/>
                              <a:latin typeface="Cambria Math" panose="02040503050406030204" pitchFamily="18" charset="0"/>
                            </a:rPr>
                            <m:t>1+</m:t>
                          </m:r>
                          <m:sSup>
                            <m:sSupPr>
                              <m:ctrlPr>
                                <a:rPr lang="en-GB" sz="2400" b="0" i="1" u="none" strike="noStrike" smtClean="0">
                                  <a:solidFill>
                                    <a:srgbClr val="404040"/>
                                  </a:solidFill>
                                  <a:effectLst/>
                                  <a:latin typeface="Cambria Math" panose="02040503050406030204" pitchFamily="18" charset="0"/>
                                </a:rPr>
                              </m:ctrlPr>
                            </m:sSupPr>
                            <m:e>
                              <m:r>
                                <a:rPr lang="en-GB" sz="2400" b="0" i="1" u="none" strike="noStrike" smtClean="0">
                                  <a:solidFill>
                                    <a:srgbClr val="404040"/>
                                  </a:solidFill>
                                  <a:effectLst/>
                                  <a:latin typeface="Cambria Math" panose="02040503050406030204" pitchFamily="18" charset="0"/>
                                </a:rPr>
                                <m:t>𝑒</m:t>
                              </m:r>
                            </m:e>
                            <m:sup>
                              <m:r>
                                <a:rPr lang="en-GB" sz="2400" b="0" i="1" u="none" strike="noStrike" smtClean="0">
                                  <a:solidFill>
                                    <a:srgbClr val="404040"/>
                                  </a:solidFill>
                                  <a:effectLst/>
                                  <a:latin typeface="Cambria Math" panose="02040503050406030204" pitchFamily="18" charset="0"/>
                                </a:rPr>
                                <m:t>−</m:t>
                              </m:r>
                              <m:r>
                                <a:rPr lang="en-GB" sz="2400" b="0" i="1" u="none" strike="noStrike" smtClean="0">
                                  <a:solidFill>
                                    <a:srgbClr val="404040"/>
                                  </a:solidFill>
                                  <a:effectLst/>
                                  <a:latin typeface="Cambria Math" panose="02040503050406030204" pitchFamily="18" charset="0"/>
                                </a:rPr>
                                <m:t>𝑧</m:t>
                              </m:r>
                            </m:sup>
                          </m:sSup>
                        </m:den>
                      </m:f>
                    </m:oMath>
                  </m:oMathPara>
                </a14:m>
                <a:endParaRPr lang="en-US" sz="2400" dirty="0"/>
              </a:p>
            </p:txBody>
          </p:sp>
        </mc:Choice>
        <mc:Fallback xmlns="">
          <p:sp>
            <p:nvSpPr>
              <p:cNvPr id="25" name="Rectangle 24">
                <a:extLst>
                  <a:ext uri="{FF2B5EF4-FFF2-40B4-BE49-F238E27FC236}">
                    <a16:creationId xmlns:a16="http://schemas.microsoft.com/office/drawing/2014/main" id="{175EB9A2-2441-EF4C-A435-E05255048971}"/>
                  </a:ext>
                </a:extLst>
              </p:cNvPr>
              <p:cNvSpPr>
                <a:spLocks noRot="1" noChangeAspect="1" noMove="1" noResize="1" noEditPoints="1" noAdjustHandles="1" noChangeArrowheads="1" noChangeShapeType="1" noTextEdit="1"/>
              </p:cNvSpPr>
              <p:nvPr/>
            </p:nvSpPr>
            <p:spPr>
              <a:xfrm>
                <a:off x="1104426" y="1069018"/>
                <a:ext cx="5661407" cy="818686"/>
              </a:xfrm>
              <a:prstGeom prst="rect">
                <a:avLst/>
              </a:prstGeom>
              <a:blipFill>
                <a:blip r:embed="rId11"/>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D4DB048-932B-DC48-8712-F18FBE130349}"/>
                  </a:ext>
                </a:extLst>
              </p:cNvPr>
              <p:cNvSpPr txBox="1"/>
              <p:nvPr/>
            </p:nvSpPr>
            <p:spPr>
              <a:xfrm>
                <a:off x="2371165" y="4469481"/>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26" name="TextBox 25">
                <a:extLst>
                  <a:ext uri="{FF2B5EF4-FFF2-40B4-BE49-F238E27FC236}">
                    <a16:creationId xmlns:a16="http://schemas.microsoft.com/office/drawing/2014/main" id="{8D4DB048-932B-DC48-8712-F18FBE130349}"/>
                  </a:ext>
                </a:extLst>
              </p:cNvPr>
              <p:cNvSpPr txBox="1">
                <a:spLocks noRot="1" noChangeAspect="1" noMove="1" noResize="1" noEditPoints="1" noAdjustHandles="1" noChangeArrowheads="1" noChangeShapeType="1" noTextEdit="1"/>
              </p:cNvSpPr>
              <p:nvPr/>
            </p:nvSpPr>
            <p:spPr>
              <a:xfrm>
                <a:off x="2371165" y="4469481"/>
                <a:ext cx="375103" cy="215444"/>
              </a:xfrm>
              <a:prstGeom prst="rect">
                <a:avLst/>
              </a:prstGeom>
              <a:blipFill>
                <a:blip r:embed="rId12"/>
                <a:stretch>
                  <a:fillRect l="-9677"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A0DC5FE-769B-6E41-A267-58377354EFB8}"/>
                  </a:ext>
                </a:extLst>
              </p:cNvPr>
              <p:cNvSpPr txBox="1"/>
              <p:nvPr/>
            </p:nvSpPr>
            <p:spPr>
              <a:xfrm>
                <a:off x="1390330" y="3272601"/>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0.40</m:t>
                      </m:r>
                    </m:oMath>
                  </m:oMathPara>
                </a14:m>
                <a:endParaRPr lang="en-US" sz="1400" dirty="0">
                  <a:solidFill>
                    <a:srgbClr val="FF0000"/>
                  </a:solidFill>
                </a:endParaRPr>
              </a:p>
            </p:txBody>
          </p:sp>
        </mc:Choice>
        <mc:Fallback xmlns="">
          <p:sp>
            <p:nvSpPr>
              <p:cNvPr id="27" name="TextBox 26">
                <a:extLst>
                  <a:ext uri="{FF2B5EF4-FFF2-40B4-BE49-F238E27FC236}">
                    <a16:creationId xmlns:a16="http://schemas.microsoft.com/office/drawing/2014/main" id="{3A0DC5FE-769B-6E41-A267-58377354EFB8}"/>
                  </a:ext>
                </a:extLst>
              </p:cNvPr>
              <p:cNvSpPr txBox="1">
                <a:spLocks noRot="1" noChangeAspect="1" noMove="1" noResize="1" noEditPoints="1" noAdjustHandles="1" noChangeArrowheads="1" noChangeShapeType="1" noTextEdit="1"/>
              </p:cNvSpPr>
              <p:nvPr/>
            </p:nvSpPr>
            <p:spPr>
              <a:xfrm>
                <a:off x="1390330" y="3272601"/>
                <a:ext cx="375103" cy="215444"/>
              </a:xfrm>
              <a:prstGeom prst="rect">
                <a:avLst/>
              </a:prstGeom>
              <a:blipFill>
                <a:blip r:embed="rId13"/>
                <a:stretch>
                  <a:fillRect l="-9677" r="-96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AD242E-3B19-F544-84D4-E4BB5553FEA9}"/>
                  </a:ext>
                </a:extLst>
              </p:cNvPr>
              <p:cNvSpPr txBox="1"/>
              <p:nvPr/>
            </p:nvSpPr>
            <p:spPr>
              <a:xfrm>
                <a:off x="1255679" y="2546835"/>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−2.00</m:t>
                      </m:r>
                    </m:oMath>
                  </m:oMathPara>
                </a14:m>
                <a:endParaRPr lang="en-US" sz="1400" dirty="0">
                  <a:solidFill>
                    <a:srgbClr val="FF0000"/>
                  </a:solidFill>
                </a:endParaRPr>
              </a:p>
            </p:txBody>
          </p:sp>
        </mc:Choice>
        <mc:Fallback xmlns="">
          <p:sp>
            <p:nvSpPr>
              <p:cNvPr id="28" name="TextBox 27">
                <a:extLst>
                  <a:ext uri="{FF2B5EF4-FFF2-40B4-BE49-F238E27FC236}">
                    <a16:creationId xmlns:a16="http://schemas.microsoft.com/office/drawing/2014/main" id="{AAAD242E-3B19-F544-84D4-E4BB5553FEA9}"/>
                  </a:ext>
                </a:extLst>
              </p:cNvPr>
              <p:cNvSpPr txBox="1">
                <a:spLocks noRot="1" noChangeAspect="1" noMove="1" noResize="1" noEditPoints="1" noAdjustHandles="1" noChangeArrowheads="1" noChangeShapeType="1" noTextEdit="1"/>
              </p:cNvSpPr>
              <p:nvPr/>
            </p:nvSpPr>
            <p:spPr>
              <a:xfrm>
                <a:off x="1255679" y="2546835"/>
                <a:ext cx="509755" cy="215444"/>
              </a:xfrm>
              <a:prstGeom prst="rect">
                <a:avLst/>
              </a:prstGeom>
              <a:blipFill>
                <a:blip r:embed="rId14"/>
                <a:stretch>
                  <a:fillRect r="-714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9AAB52A-C418-E948-8B6F-06EC82C48458}"/>
                  </a:ext>
                </a:extLst>
              </p:cNvPr>
              <p:cNvSpPr txBox="1"/>
              <p:nvPr/>
            </p:nvSpPr>
            <p:spPr>
              <a:xfrm>
                <a:off x="1435673" y="4792448"/>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−0.60</m:t>
                      </m:r>
                    </m:oMath>
                  </m:oMathPara>
                </a14:m>
                <a:endParaRPr lang="en-US" sz="1400" dirty="0">
                  <a:solidFill>
                    <a:srgbClr val="FF0000"/>
                  </a:solidFill>
                </a:endParaRPr>
              </a:p>
            </p:txBody>
          </p:sp>
        </mc:Choice>
        <mc:Fallback xmlns="">
          <p:sp>
            <p:nvSpPr>
              <p:cNvPr id="29" name="TextBox 28">
                <a:extLst>
                  <a:ext uri="{FF2B5EF4-FFF2-40B4-BE49-F238E27FC236}">
                    <a16:creationId xmlns:a16="http://schemas.microsoft.com/office/drawing/2014/main" id="{E9AAB52A-C418-E948-8B6F-06EC82C48458}"/>
                  </a:ext>
                </a:extLst>
              </p:cNvPr>
              <p:cNvSpPr txBox="1">
                <a:spLocks noRot="1" noChangeAspect="1" noMove="1" noResize="1" noEditPoints="1" noAdjustHandles="1" noChangeArrowheads="1" noChangeShapeType="1" noTextEdit="1"/>
              </p:cNvSpPr>
              <p:nvPr/>
            </p:nvSpPr>
            <p:spPr>
              <a:xfrm>
                <a:off x="1435673" y="4792448"/>
                <a:ext cx="509755" cy="215444"/>
              </a:xfrm>
              <a:prstGeom prst="rect">
                <a:avLst/>
              </a:prstGeom>
              <a:blipFill>
                <a:blip r:embed="rId15"/>
                <a:stretch>
                  <a:fillRect l="-2439" r="-4878"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003B0B5-D481-4F47-8B8F-1828CFF46E1E}"/>
                  </a:ext>
                </a:extLst>
              </p:cNvPr>
              <p:cNvSpPr txBox="1"/>
              <p:nvPr/>
            </p:nvSpPr>
            <p:spPr>
              <a:xfrm>
                <a:off x="1323003" y="4032524"/>
                <a:ext cx="509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−0.40</m:t>
                      </m:r>
                    </m:oMath>
                  </m:oMathPara>
                </a14:m>
                <a:endParaRPr lang="en-US" sz="1400" dirty="0">
                  <a:solidFill>
                    <a:srgbClr val="FF0000"/>
                  </a:solidFill>
                </a:endParaRPr>
              </a:p>
            </p:txBody>
          </p:sp>
        </mc:Choice>
        <mc:Fallback xmlns="">
          <p:sp>
            <p:nvSpPr>
              <p:cNvPr id="30" name="TextBox 29">
                <a:extLst>
                  <a:ext uri="{FF2B5EF4-FFF2-40B4-BE49-F238E27FC236}">
                    <a16:creationId xmlns:a16="http://schemas.microsoft.com/office/drawing/2014/main" id="{D003B0B5-D481-4F47-8B8F-1828CFF46E1E}"/>
                  </a:ext>
                </a:extLst>
              </p:cNvPr>
              <p:cNvSpPr txBox="1">
                <a:spLocks noRot="1" noChangeAspect="1" noMove="1" noResize="1" noEditPoints="1" noAdjustHandles="1" noChangeArrowheads="1" noChangeShapeType="1" noTextEdit="1"/>
              </p:cNvSpPr>
              <p:nvPr/>
            </p:nvSpPr>
            <p:spPr>
              <a:xfrm>
                <a:off x="1323003" y="4032524"/>
                <a:ext cx="509755" cy="215444"/>
              </a:xfrm>
              <a:prstGeom prst="rect">
                <a:avLst/>
              </a:prstGeom>
              <a:blipFill>
                <a:blip r:embed="rId16"/>
                <a:stretch>
                  <a:fillRect l="-2439" r="-731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04959D-8444-A848-B0A2-1E4841E15040}"/>
                  </a:ext>
                </a:extLst>
              </p:cNvPr>
              <p:cNvSpPr txBox="1"/>
              <p:nvPr/>
            </p:nvSpPr>
            <p:spPr>
              <a:xfrm>
                <a:off x="2371165" y="2907621"/>
                <a:ext cx="3751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FF0000"/>
                          </a:solidFill>
                          <a:latin typeface="Cambria Math" panose="02040503050406030204" pitchFamily="18" charset="0"/>
                        </a:rPr>
                        <m:t>0.20</m:t>
                      </m:r>
                    </m:oMath>
                  </m:oMathPara>
                </a14:m>
                <a:endParaRPr lang="en-US" sz="1400" dirty="0">
                  <a:solidFill>
                    <a:srgbClr val="FF0000"/>
                  </a:solidFill>
                </a:endParaRPr>
              </a:p>
            </p:txBody>
          </p:sp>
        </mc:Choice>
        <mc:Fallback xmlns="">
          <p:sp>
            <p:nvSpPr>
              <p:cNvPr id="31" name="TextBox 30">
                <a:extLst>
                  <a:ext uri="{FF2B5EF4-FFF2-40B4-BE49-F238E27FC236}">
                    <a16:creationId xmlns:a16="http://schemas.microsoft.com/office/drawing/2014/main" id="{F304959D-8444-A848-B0A2-1E4841E15040}"/>
                  </a:ext>
                </a:extLst>
              </p:cNvPr>
              <p:cNvSpPr txBox="1">
                <a:spLocks noRot="1" noChangeAspect="1" noMove="1" noResize="1" noEditPoints="1" noAdjustHandles="1" noChangeArrowheads="1" noChangeShapeType="1" noTextEdit="1"/>
              </p:cNvSpPr>
              <p:nvPr/>
            </p:nvSpPr>
            <p:spPr>
              <a:xfrm>
                <a:off x="2371165" y="2907621"/>
                <a:ext cx="375103" cy="215444"/>
              </a:xfrm>
              <a:prstGeom prst="rect">
                <a:avLst/>
              </a:prstGeom>
              <a:blipFill>
                <a:blip r:embed="rId12"/>
                <a:stretch>
                  <a:fillRect l="-9677" r="-9677" b="-5556"/>
                </a:stretch>
              </a:blipFill>
            </p:spPr>
            <p:txBody>
              <a:bodyPr/>
              <a:lstStyle/>
              <a:p>
                <a:r>
                  <a:rPr lang="en-US">
                    <a:noFill/>
                  </a:rPr>
                  <a:t> </a:t>
                </a:r>
              </a:p>
            </p:txBody>
          </p:sp>
        </mc:Fallback>
      </mc:AlternateContent>
      <p:sp>
        <p:nvSpPr>
          <p:cNvPr id="32" name="object 9">
            <a:extLst>
              <a:ext uri="{FF2B5EF4-FFF2-40B4-BE49-F238E27FC236}">
                <a16:creationId xmlns:a16="http://schemas.microsoft.com/office/drawing/2014/main" id="{05F74089-0F34-8747-956F-2A4E87B525BD}"/>
              </a:ext>
            </a:extLst>
          </p:cNvPr>
          <p:cNvSpPr txBox="1"/>
          <p:nvPr/>
        </p:nvSpPr>
        <p:spPr>
          <a:xfrm>
            <a:off x="4423318" y="5586181"/>
            <a:ext cx="23425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a:cs typeface="Arial"/>
              </a:rPr>
              <a:t>(0.73)</a:t>
            </a:r>
            <a:r>
              <a:rPr sz="1800" spc="-25" dirty="0">
                <a:solidFill>
                  <a:srgbClr val="FF0000"/>
                </a:solidFill>
                <a:latin typeface="Arial"/>
                <a:cs typeface="Arial"/>
              </a:rPr>
              <a:t> </a:t>
            </a:r>
            <a:r>
              <a:rPr sz="1800" dirty="0">
                <a:solidFill>
                  <a:srgbClr val="FF0000"/>
                </a:solidFill>
                <a:latin typeface="Arial"/>
                <a:cs typeface="Arial"/>
              </a:rPr>
              <a:t>*</a:t>
            </a:r>
            <a:r>
              <a:rPr sz="1800" spc="-20" dirty="0">
                <a:solidFill>
                  <a:srgbClr val="FF0000"/>
                </a:solidFill>
                <a:latin typeface="Arial"/>
                <a:cs typeface="Arial"/>
              </a:rPr>
              <a:t> </a:t>
            </a:r>
            <a:r>
              <a:rPr sz="1800" dirty="0">
                <a:solidFill>
                  <a:srgbClr val="FF0000"/>
                </a:solidFill>
                <a:latin typeface="Arial"/>
                <a:cs typeface="Arial"/>
              </a:rPr>
              <a:t>(1</a:t>
            </a:r>
            <a:r>
              <a:rPr sz="1800" spc="-20" dirty="0">
                <a:solidFill>
                  <a:srgbClr val="FF0000"/>
                </a:solidFill>
                <a:latin typeface="Arial"/>
                <a:cs typeface="Arial"/>
              </a:rPr>
              <a:t> </a:t>
            </a:r>
            <a:r>
              <a:rPr sz="1800" dirty="0">
                <a:solidFill>
                  <a:srgbClr val="FF0000"/>
                </a:solidFill>
                <a:latin typeface="Arial"/>
                <a:cs typeface="Arial"/>
              </a:rPr>
              <a:t>-</a:t>
            </a:r>
            <a:r>
              <a:rPr sz="1800" spc="-20" dirty="0">
                <a:solidFill>
                  <a:srgbClr val="FF0000"/>
                </a:solidFill>
                <a:latin typeface="Arial"/>
                <a:cs typeface="Arial"/>
              </a:rPr>
              <a:t> </a:t>
            </a:r>
            <a:r>
              <a:rPr sz="1800" spc="-5" dirty="0">
                <a:solidFill>
                  <a:srgbClr val="FF0000"/>
                </a:solidFill>
                <a:latin typeface="Arial"/>
                <a:cs typeface="Arial"/>
              </a:rPr>
              <a:t>0.73)</a:t>
            </a:r>
            <a:r>
              <a:rPr sz="1800" spc="-20" dirty="0">
                <a:solidFill>
                  <a:srgbClr val="FF0000"/>
                </a:solidFill>
                <a:latin typeface="Arial"/>
                <a:cs typeface="Arial"/>
              </a:rPr>
              <a:t> </a:t>
            </a:r>
            <a:r>
              <a:rPr sz="1800" dirty="0">
                <a:solidFill>
                  <a:srgbClr val="FF0000"/>
                </a:solidFill>
                <a:latin typeface="Arial"/>
                <a:cs typeface="Arial"/>
              </a:rPr>
              <a:t>=</a:t>
            </a:r>
            <a:r>
              <a:rPr sz="1800" spc="-20" dirty="0">
                <a:solidFill>
                  <a:srgbClr val="FF0000"/>
                </a:solidFill>
                <a:latin typeface="Arial"/>
                <a:cs typeface="Arial"/>
              </a:rPr>
              <a:t> </a:t>
            </a:r>
            <a:r>
              <a:rPr sz="1800" spc="-5" dirty="0">
                <a:solidFill>
                  <a:srgbClr val="FF0000"/>
                </a:solidFill>
                <a:latin typeface="Arial"/>
                <a:cs typeface="Arial"/>
              </a:rPr>
              <a:t>0.2</a:t>
            </a:r>
            <a:endParaRPr sz="1800" dirty="0">
              <a:latin typeface="Arial"/>
              <a:cs typeface="Arial"/>
            </a:endParaRPr>
          </a:p>
        </p:txBody>
      </p:sp>
      <p:sp>
        <p:nvSpPr>
          <p:cNvPr id="33" name="object 8">
            <a:extLst>
              <a:ext uri="{FF2B5EF4-FFF2-40B4-BE49-F238E27FC236}">
                <a16:creationId xmlns:a16="http://schemas.microsoft.com/office/drawing/2014/main" id="{19EBC6CC-D5A0-1F4E-B7C7-C10CD80A06E2}"/>
              </a:ext>
            </a:extLst>
          </p:cNvPr>
          <p:cNvSpPr/>
          <p:nvPr/>
        </p:nvSpPr>
        <p:spPr>
          <a:xfrm>
            <a:off x="8681285" y="4032524"/>
            <a:ext cx="518645" cy="517472"/>
          </a:xfrm>
          <a:custGeom>
            <a:avLst/>
            <a:gdLst/>
            <a:ahLst/>
            <a:cxnLst/>
            <a:rect l="l" t="t" r="r" b="b"/>
            <a:pathLst>
              <a:path w="4222750" h="657225">
                <a:moveTo>
                  <a:pt x="0" y="0"/>
                </a:moveTo>
                <a:lnTo>
                  <a:pt x="4222199" y="0"/>
                </a:lnTo>
                <a:lnTo>
                  <a:pt x="4222199" y="656699"/>
                </a:lnTo>
                <a:lnTo>
                  <a:pt x="0" y="656699"/>
                </a:lnTo>
                <a:lnTo>
                  <a:pt x="0" y="0"/>
                </a:lnTo>
                <a:close/>
              </a:path>
            </a:pathLst>
          </a:custGeom>
          <a:ln w="19049">
            <a:solidFill>
              <a:srgbClr val="FF0000"/>
            </a:solidFill>
          </a:ln>
        </p:spPr>
        <p:txBody>
          <a:bodyPr wrap="square" lIns="0" tIns="0" rIns="0" bIns="0" rtlCol="0"/>
          <a:lstStyle/>
          <a:p>
            <a:endParaRPr/>
          </a:p>
        </p:txBody>
      </p:sp>
      <p:cxnSp>
        <p:nvCxnSpPr>
          <p:cNvPr id="4" name="Straight Arrow Connector 3">
            <a:extLst>
              <a:ext uri="{FF2B5EF4-FFF2-40B4-BE49-F238E27FC236}">
                <a16:creationId xmlns:a16="http://schemas.microsoft.com/office/drawing/2014/main" id="{7AEA6887-2FF4-8542-8E9A-425CF66CBE56}"/>
              </a:ext>
            </a:extLst>
          </p:cNvPr>
          <p:cNvCxnSpPr/>
          <p:nvPr/>
        </p:nvCxnSpPr>
        <p:spPr>
          <a:xfrm flipH="1" flipV="1">
            <a:off x="4620768" y="4867643"/>
            <a:ext cx="85344" cy="694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EC13F2-DD5B-144E-87CF-ABB924423DB2}"/>
                  </a:ext>
                </a:extLst>
              </p:cNvPr>
              <p:cNvSpPr txBox="1"/>
              <p:nvPr/>
            </p:nvSpPr>
            <p:spPr>
              <a:xfrm>
                <a:off x="6164236" y="5956311"/>
                <a:ext cx="4928722" cy="276999"/>
              </a:xfrm>
              <a:prstGeom prst="rect">
                <a:avLst/>
              </a:prstGeom>
              <a:noFill/>
            </p:spPr>
            <p:txBody>
              <a:bodyPr wrap="none" lIns="0" tIns="0" rIns="0" bIns="0" rtlCol="0">
                <a:spAutoFit/>
              </a:bodyPr>
              <a:lstStyle/>
              <a:p>
                <a:r>
                  <a:rPr lang="en-US" dirty="0">
                    <a:solidFill>
                      <a:srgbClr val="FF0000"/>
                    </a:solidFill>
                  </a:rPr>
                  <a:t>=</a:t>
                </a:r>
                <a:r>
                  <a:rPr lang="en-US" dirty="0"/>
                  <a:t> </a:t>
                </a:r>
                <a14:m>
                  <m:oMath xmlns:m="http://schemas.openxmlformats.org/officeDocument/2006/math">
                    <m:r>
                      <a:rPr lang="en-GB" b="0" i="0"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1 −</m:t>
                    </m:r>
                    <m:r>
                      <a:rPr lang="en-GB" b="0" i="1" smtClean="0">
                        <a:solidFill>
                          <a:srgbClr val="FF0000"/>
                        </a:solidFill>
                        <a:latin typeface="Cambria Math" panose="02040503050406030204" pitchFamily="18" charset="0"/>
                      </a:rPr>
                      <m:t>𝑔</m:t>
                    </m:r>
                    <m:r>
                      <a:rPr lang="en-GB" b="0"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𝑥</m:t>
                    </m:r>
                    <m:r>
                      <a:rPr lang="en-GB" b="0" i="1" smtClean="0">
                        <a:solidFill>
                          <a:srgbClr val="FF0000"/>
                        </a:solidFill>
                        <a:latin typeface="Cambria Math" panose="02040503050406030204" pitchFamily="18" charset="0"/>
                      </a:rPr>
                      <m:t>)) </m:t>
                    </m:r>
                    <m:r>
                      <a:rPr lang="en-GB" b="0" i="1" smtClean="0">
                        <a:solidFill>
                          <a:srgbClr val="FF0000"/>
                        </a:solidFill>
                        <a:latin typeface="Cambria Math" panose="02040503050406030204" pitchFamily="18" charset="0"/>
                      </a:rPr>
                      <m:t>𝑔</m:t>
                    </m:r>
                    <m:r>
                      <a:rPr lang="en-GB" b="0"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𝑥</m:t>
                    </m:r>
                    <m:r>
                      <a:rPr lang="en-GB" b="0" i="1" smtClean="0">
                        <a:solidFill>
                          <a:srgbClr val="FF0000"/>
                        </a:solidFill>
                        <a:latin typeface="Cambria Math" panose="02040503050406030204" pitchFamily="18" charset="0"/>
                      </a:rPr>
                      <m:t>) </m:t>
                    </m:r>
                    <m:r>
                      <m:rPr>
                        <m:sty m:val="p"/>
                      </m:rPr>
                      <a:rPr lang="en-GB" b="0" i="0" smtClean="0">
                        <a:latin typeface="Cambria Math" panose="02040503050406030204" pitchFamily="18" charset="0"/>
                      </a:rPr>
                      <m:t>where</m:t>
                    </m:r>
                    <m:r>
                      <a:rPr lang="en-GB" b="0" i="0" smtClean="0">
                        <a:latin typeface="Cambria Math" panose="02040503050406030204" pitchFamily="18" charset="0"/>
                      </a:rPr>
                      <m:t> </m:t>
                    </m:r>
                    <m:r>
                      <m:rPr>
                        <m:sty m:val="p"/>
                      </m:rPr>
                      <a:rPr lang="en-GB" b="0" i="0" smtClean="0">
                        <a:latin typeface="Cambria Math" panose="02040503050406030204" pitchFamily="18" charset="0"/>
                      </a:rPr>
                      <m:t>g</m:t>
                    </m:r>
                    <m:r>
                      <a:rPr lang="en-GB" b="0" i="0" smtClean="0">
                        <a:latin typeface="Cambria Math" panose="02040503050406030204" pitchFamily="18" charset="0"/>
                      </a:rPr>
                      <m:t> </m:t>
                    </m:r>
                    <m:r>
                      <m:rPr>
                        <m:sty m:val="p"/>
                      </m:rPr>
                      <a:rPr lang="en-GB" b="0" i="0" smtClean="0">
                        <a:latin typeface="Cambria Math" panose="02040503050406030204" pitchFamily="18" charset="0"/>
                      </a:rPr>
                      <m:t>is</m:t>
                    </m:r>
                    <m:r>
                      <a:rPr lang="en-GB" b="0" i="0" smtClean="0">
                        <a:latin typeface="Cambria Math" panose="02040503050406030204" pitchFamily="18" charset="0"/>
                      </a:rPr>
                      <m:t> </m:t>
                    </m:r>
                    <m:r>
                      <m:rPr>
                        <m:sty m:val="p"/>
                      </m:rPr>
                      <a:rPr lang="en-GB" b="0" i="0" smtClean="0">
                        <a:latin typeface="Cambria Math" panose="02040503050406030204" pitchFamily="18" charset="0"/>
                      </a:rPr>
                      <m:t>the</m:t>
                    </m:r>
                    <m:r>
                      <a:rPr lang="en-GB" b="0" i="0" smtClean="0">
                        <a:latin typeface="Cambria Math" panose="02040503050406030204" pitchFamily="18" charset="0"/>
                      </a:rPr>
                      <m:t> </m:t>
                    </m:r>
                    <m:r>
                      <m:rPr>
                        <m:sty m:val="p"/>
                      </m:rPr>
                      <a:rPr lang="en-GB" b="0" i="0" smtClean="0">
                        <a:latin typeface="Cambria Math" panose="02040503050406030204" pitchFamily="18" charset="0"/>
                      </a:rPr>
                      <m:t>sigmoid</m:t>
                    </m:r>
                    <m:r>
                      <a:rPr lang="en-GB" b="0" i="0" smtClean="0">
                        <a:latin typeface="Cambria Math" panose="02040503050406030204" pitchFamily="18" charset="0"/>
                      </a:rPr>
                      <m:t> </m:t>
                    </m:r>
                    <m:r>
                      <m:rPr>
                        <m:sty m:val="p"/>
                      </m:rPr>
                      <a:rPr lang="en-GB" b="0" i="0" smtClean="0">
                        <a:latin typeface="Cambria Math" panose="02040503050406030204" pitchFamily="18" charset="0"/>
                      </a:rPr>
                      <m:t>function</m:t>
                    </m:r>
                  </m:oMath>
                </a14:m>
                <a:endParaRPr lang="en-US"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4EC13F2-DD5B-144E-87CF-ABB924423DB2}"/>
                  </a:ext>
                </a:extLst>
              </p:cNvPr>
              <p:cNvSpPr txBox="1">
                <a:spLocks noRot="1" noChangeAspect="1" noMove="1" noResize="1" noEditPoints="1" noAdjustHandles="1" noChangeArrowheads="1" noChangeShapeType="1" noTextEdit="1"/>
              </p:cNvSpPr>
              <p:nvPr/>
            </p:nvSpPr>
            <p:spPr>
              <a:xfrm>
                <a:off x="6164236" y="5956311"/>
                <a:ext cx="4928722" cy="276999"/>
              </a:xfrm>
              <a:prstGeom prst="rect">
                <a:avLst/>
              </a:prstGeom>
              <a:blipFill>
                <a:blip r:embed="rId17"/>
                <a:stretch>
                  <a:fillRect l="-2828" t="-20833" r="-771" b="-458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D8798AA7-0E67-9649-A27A-49A9044B4797}"/>
              </a:ext>
            </a:extLst>
          </p:cNvPr>
          <p:cNvSpPr txBox="1"/>
          <p:nvPr/>
        </p:nvSpPr>
        <p:spPr>
          <a:xfrm>
            <a:off x="1077638" y="5300374"/>
            <a:ext cx="322524" cy="369332"/>
          </a:xfrm>
          <a:prstGeom prst="rect">
            <a:avLst/>
          </a:prstGeom>
          <a:solidFill>
            <a:schemeClr val="bg1"/>
          </a:solidFill>
        </p:spPr>
        <p:txBody>
          <a:bodyPr wrap="square" rtlCol="0">
            <a:spAutoFit/>
          </a:bodyPr>
          <a:lstStyle/>
          <a:p>
            <a:r>
              <a:rPr lang="en-US" dirty="0">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15116537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4AC0D-268B-5F4E-9AB5-0DA927A1DA7C}"/>
              </a:ext>
            </a:extLst>
          </p:cNvPr>
          <p:cNvSpPr>
            <a:spLocks noGrp="1"/>
          </p:cNvSpPr>
          <p:nvPr>
            <p:ph type="title"/>
          </p:nvPr>
        </p:nvSpPr>
        <p:spPr/>
        <p:txBody>
          <a:bodyPr/>
          <a:lstStyle/>
          <a:p>
            <a:r>
              <a:rPr lang="en-US" dirty="0"/>
              <a:t>Local Gradients of Activations </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6730BF9E-8BAA-3C42-8D67-14C80837C264}"/>
                  </a:ext>
                </a:extLst>
              </p:cNvPr>
              <p:cNvGraphicFramePr>
                <a:graphicFrameLocks noGrp="1"/>
              </p:cNvGraphicFramePr>
              <p:nvPr/>
            </p:nvGraphicFramePr>
            <p:xfrm>
              <a:off x="0" y="2038558"/>
              <a:ext cx="6096000" cy="3216402"/>
            </p:xfrm>
            <a:graphic>
              <a:graphicData uri="http://schemas.openxmlformats.org/drawingml/2006/table">
                <a:tbl>
                  <a:tblPr firstRow="1" bandRow="1">
                    <a:tableStyleId>{5C22544A-7EE6-4342-B048-85BDC9FD1C3A}</a:tableStyleId>
                  </a:tblPr>
                  <a:tblGrid>
                    <a:gridCol w="1166191">
                      <a:extLst>
                        <a:ext uri="{9D8B030D-6E8A-4147-A177-3AD203B41FA5}">
                          <a16:colId xmlns:a16="http://schemas.microsoft.com/office/drawing/2014/main" val="1545876575"/>
                        </a:ext>
                      </a:extLst>
                    </a:gridCol>
                    <a:gridCol w="2418871">
                      <a:extLst>
                        <a:ext uri="{9D8B030D-6E8A-4147-A177-3AD203B41FA5}">
                          <a16:colId xmlns:a16="http://schemas.microsoft.com/office/drawing/2014/main" val="196976172"/>
                        </a:ext>
                      </a:extLst>
                    </a:gridCol>
                    <a:gridCol w="2510938">
                      <a:extLst>
                        <a:ext uri="{9D8B030D-6E8A-4147-A177-3AD203B41FA5}">
                          <a16:colId xmlns:a16="http://schemas.microsoft.com/office/drawing/2014/main" val="707295368"/>
                        </a:ext>
                      </a:extLst>
                    </a:gridCol>
                  </a:tblGrid>
                  <a:tr h="370840">
                    <a:tc>
                      <a:txBody>
                        <a:bodyPr/>
                        <a:lstStyle/>
                        <a:p>
                          <a:r>
                            <a:rPr lang="en-US" dirty="0"/>
                            <a:t>Activation</a:t>
                          </a:r>
                        </a:p>
                      </a:txBody>
                      <a:tcPr/>
                    </a:tc>
                    <a:tc>
                      <a:txBody>
                        <a:bodyPr/>
                        <a:lstStyle/>
                        <a:p>
                          <a:r>
                            <a:rPr lang="en-US" dirty="0"/>
                            <a:t>Forward </a:t>
                          </a:r>
                          <a:r>
                            <a:rPr lang="en-US" i="1" dirty="0"/>
                            <a:t>f</a:t>
                          </a:r>
                        </a:p>
                      </a:txBody>
                      <a:tcPr/>
                    </a:tc>
                    <a:tc>
                      <a:txBody>
                        <a:bodyPr/>
                        <a:lstStyle/>
                        <a:p>
                          <a:r>
                            <a:rPr lang="en-US" dirty="0"/>
                            <a:t>Backward </a:t>
                          </a:r>
                          <a:r>
                            <a:rPr lang="en-US" i="1" dirty="0"/>
                            <a:t>f’</a:t>
                          </a:r>
                        </a:p>
                      </a:txBody>
                      <a:tcPr/>
                    </a:tc>
                    <a:extLst>
                      <a:ext uri="{0D108BD9-81ED-4DB2-BD59-A6C34878D82A}">
                        <a16:rowId xmlns:a16="http://schemas.microsoft.com/office/drawing/2014/main" val="1584673432"/>
                      </a:ext>
                    </a:extLst>
                  </a:tr>
                  <a:tr h="370840">
                    <a:tc>
                      <a:txBody>
                        <a:bodyPr/>
                        <a:lstStyle/>
                        <a:p>
                          <a:r>
                            <a:rPr lang="en-US" dirty="0"/>
                            <a:t>Linear</a:t>
                          </a:r>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a:rPr lang="en-GB" b="0" i="1" smtClean="0">
                                    <a:latin typeface="Cambria Math" panose="02040503050406030204" pitchFamily="18" charset="0"/>
                                  </a:rPr>
                                  <m:t>𝑚𝑥</m:t>
                                </m:r>
                                <m:r>
                                  <a:rPr lang="en-GB" b="0" i="1" smtClean="0">
                                    <a:latin typeface="Cambria Math" panose="02040503050406030204" pitchFamily="18" charset="0"/>
                                  </a:rPr>
                                  <m:t>+</m:t>
                                </m:r>
                                <m:r>
                                  <a:rPr lang="en-GB" b="0" i="1" smtClean="0">
                                    <a:latin typeface="Cambria Math" panose="02040503050406030204" pitchFamily="18" charset="0"/>
                                  </a:rPr>
                                  <m:t>𝑐</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a:rPr lang="en-GB" b="0" i="1" smtClean="0">
                                    <a:latin typeface="Cambria Math" panose="02040503050406030204" pitchFamily="18" charset="0"/>
                                  </a:rPr>
                                  <m:t>𝑚</m:t>
                                </m:r>
                              </m:oMath>
                            </m:oMathPara>
                          </a14:m>
                          <a:endParaRPr lang="en-US" dirty="0"/>
                        </a:p>
                      </a:txBody>
                      <a:tcPr/>
                    </a:tc>
                    <a:extLst>
                      <a:ext uri="{0D108BD9-81ED-4DB2-BD59-A6C34878D82A}">
                        <a16:rowId xmlns:a16="http://schemas.microsoft.com/office/drawing/2014/main" val="1897026536"/>
                      </a:ext>
                    </a:extLst>
                  </a:tr>
                  <a:tr h="370840">
                    <a:tc>
                      <a:txBody>
                        <a:bodyPr/>
                        <a:lstStyle/>
                        <a:p>
                          <a:r>
                            <a:rPr lang="en-US" dirty="0"/>
                            <a:t>Sigmoid</a:t>
                          </a:r>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𝑥</m:t>
                                        </m:r>
                                      </m:sup>
                                    </m:sSup>
                                  </m:den>
                                </m:f>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)(1−</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2067971440"/>
                      </a:ext>
                    </a:extLst>
                  </a:tr>
                  <a:tr h="370840">
                    <a:tc>
                      <a:txBody>
                        <a:bodyPr/>
                        <a:lstStyle/>
                        <a:p>
                          <a:r>
                            <a:rPr lang="en-US" dirty="0" err="1"/>
                            <a:t>TanH</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1+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r>
                                          <a:rPr lang="en-GB" b="0" i="1" smtClean="0">
                                            <a:latin typeface="Cambria Math" panose="02040503050406030204" pitchFamily="18" charset="0"/>
                                          </a:rPr>
                                          <m:t>𝑥</m:t>
                                        </m:r>
                                      </m:sup>
                                    </m:sSup>
                                  </m:den>
                                </m:f>
                                <m:r>
                                  <a:rPr lang="en-GB" b="0" i="1" smtClean="0">
                                    <a:latin typeface="Cambria Math" panose="02040503050406030204" pitchFamily="18" charset="0"/>
                                  </a:rPr>
                                  <m:t>−1</m:t>
                                </m:r>
                              </m:oMath>
                            </m:oMathPara>
                          </a14:m>
                          <a:endParaRPr lang="en-US" dirty="0"/>
                        </a:p>
                        <a:p>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𝑓</m:t>
                                    </m:r>
                                  </m:e>
                                  <m:sup>
                                    <m:r>
                                      <a:rPr lang="en-GB" b="0" i="1" smtClean="0">
                                        <a:latin typeface="Cambria Math" panose="02040503050406030204" pitchFamily="18" charset="0"/>
                                      </a:rPr>
                                      <m:t>′</m:t>
                                    </m:r>
                                  </m:sup>
                                </m:sSup>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=1−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sup>
                                    <m:r>
                                      <a:rPr lang="en-GB"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26526407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Relu</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r>
                                          <a:rPr lang="en-GB" b="0" i="1" smtClean="0">
                                            <a:latin typeface="Cambria Math" panose="02040503050406030204" pitchFamily="18" charset="0"/>
                                          </a:rPr>
                                          <m:t>0 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&lt;0</m:t>
                                        </m:r>
                                      </m:e>
                                      <m:e>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 ≥0</m:t>
                                        </m:r>
                                      </m:e>
                                    </m:eqArr>
                                  </m:e>
                                </m:d>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r>
                                          <a:rPr lang="en-GB" b="0" i="1" smtClean="0">
                                            <a:latin typeface="Cambria Math" panose="02040503050406030204" pitchFamily="18" charset="0"/>
                                          </a:rPr>
                                          <m:t>0 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&lt;0</m:t>
                                        </m:r>
                                      </m:e>
                                      <m:e>
                                        <m:r>
                                          <a:rPr lang="en-GB" b="0" i="1" smtClean="0">
                                            <a:latin typeface="Cambria Math" panose="02040503050406030204" pitchFamily="18" charset="0"/>
                                          </a:rPr>
                                          <m:t>1 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 ≥0</m:t>
                                        </m:r>
                                      </m:e>
                                    </m:eqArr>
                                  </m:e>
                                </m:d>
                              </m:oMath>
                            </m:oMathPara>
                          </a14:m>
                          <a:endParaRPr lang="en-US" dirty="0"/>
                        </a:p>
                        <a:p>
                          <a:endParaRPr lang="en-US" dirty="0"/>
                        </a:p>
                      </a:txBody>
                      <a:tcPr/>
                    </a:tc>
                    <a:extLst>
                      <a:ext uri="{0D108BD9-81ED-4DB2-BD59-A6C34878D82A}">
                        <a16:rowId xmlns:a16="http://schemas.microsoft.com/office/drawing/2014/main" val="1556363263"/>
                      </a:ext>
                    </a:extLst>
                  </a:tr>
                </a:tbl>
              </a:graphicData>
            </a:graphic>
          </p:graphicFrame>
        </mc:Choice>
        <mc:Fallback xmlns="">
          <p:graphicFrame>
            <p:nvGraphicFramePr>
              <p:cNvPr id="3" name="Table 3">
                <a:extLst>
                  <a:ext uri="{FF2B5EF4-FFF2-40B4-BE49-F238E27FC236}">
                    <a16:creationId xmlns:a16="http://schemas.microsoft.com/office/drawing/2014/main" id="{6730BF9E-8BAA-3C42-8D67-14C80837C264}"/>
                  </a:ext>
                </a:extLst>
              </p:cNvPr>
              <p:cNvGraphicFramePr>
                <a:graphicFrameLocks noGrp="1"/>
              </p:cNvGraphicFramePr>
              <p:nvPr>
                <p:extLst>
                  <p:ext uri="{D42A27DB-BD31-4B8C-83A1-F6EECF244321}">
                    <p14:modId xmlns:p14="http://schemas.microsoft.com/office/powerpoint/2010/main" val="2975216245"/>
                  </p:ext>
                </p:extLst>
              </p:nvPr>
            </p:nvGraphicFramePr>
            <p:xfrm>
              <a:off x="0" y="2038558"/>
              <a:ext cx="6096000" cy="3216402"/>
            </p:xfrm>
            <a:graphic>
              <a:graphicData uri="http://schemas.openxmlformats.org/drawingml/2006/table">
                <a:tbl>
                  <a:tblPr firstRow="1" bandRow="1">
                    <a:tableStyleId>{5C22544A-7EE6-4342-B048-85BDC9FD1C3A}</a:tableStyleId>
                  </a:tblPr>
                  <a:tblGrid>
                    <a:gridCol w="1166191">
                      <a:extLst>
                        <a:ext uri="{9D8B030D-6E8A-4147-A177-3AD203B41FA5}">
                          <a16:colId xmlns:a16="http://schemas.microsoft.com/office/drawing/2014/main" val="1545876575"/>
                        </a:ext>
                      </a:extLst>
                    </a:gridCol>
                    <a:gridCol w="2418871">
                      <a:extLst>
                        <a:ext uri="{9D8B030D-6E8A-4147-A177-3AD203B41FA5}">
                          <a16:colId xmlns:a16="http://schemas.microsoft.com/office/drawing/2014/main" val="196976172"/>
                        </a:ext>
                      </a:extLst>
                    </a:gridCol>
                    <a:gridCol w="2510938">
                      <a:extLst>
                        <a:ext uri="{9D8B030D-6E8A-4147-A177-3AD203B41FA5}">
                          <a16:colId xmlns:a16="http://schemas.microsoft.com/office/drawing/2014/main" val="707295368"/>
                        </a:ext>
                      </a:extLst>
                    </a:gridCol>
                  </a:tblGrid>
                  <a:tr h="370840">
                    <a:tc>
                      <a:txBody>
                        <a:bodyPr/>
                        <a:lstStyle/>
                        <a:p>
                          <a:r>
                            <a:rPr lang="en-US" dirty="0"/>
                            <a:t>Activation</a:t>
                          </a:r>
                        </a:p>
                      </a:txBody>
                      <a:tcPr/>
                    </a:tc>
                    <a:tc>
                      <a:txBody>
                        <a:bodyPr/>
                        <a:lstStyle/>
                        <a:p>
                          <a:r>
                            <a:rPr lang="en-US" dirty="0"/>
                            <a:t>Forward </a:t>
                          </a:r>
                          <a:r>
                            <a:rPr lang="en-US" i="1" dirty="0"/>
                            <a:t>f</a:t>
                          </a:r>
                        </a:p>
                      </a:txBody>
                      <a:tcPr/>
                    </a:tc>
                    <a:tc>
                      <a:txBody>
                        <a:bodyPr/>
                        <a:lstStyle/>
                        <a:p>
                          <a:r>
                            <a:rPr lang="en-US" dirty="0"/>
                            <a:t>Backward </a:t>
                          </a:r>
                          <a:r>
                            <a:rPr lang="en-US" i="1" dirty="0"/>
                            <a:t>f’</a:t>
                          </a:r>
                        </a:p>
                      </a:txBody>
                      <a:tcPr/>
                    </a:tc>
                    <a:extLst>
                      <a:ext uri="{0D108BD9-81ED-4DB2-BD59-A6C34878D82A}">
                        <a16:rowId xmlns:a16="http://schemas.microsoft.com/office/drawing/2014/main" val="1584673432"/>
                      </a:ext>
                    </a:extLst>
                  </a:tr>
                  <a:tr h="370840">
                    <a:tc>
                      <a:txBody>
                        <a:bodyPr/>
                        <a:lstStyle/>
                        <a:p>
                          <a:r>
                            <a:rPr lang="en-US" dirty="0"/>
                            <a:t>Linear</a:t>
                          </a:r>
                        </a:p>
                      </a:txBody>
                      <a:tcPr/>
                    </a:tc>
                    <a:tc>
                      <a:txBody>
                        <a:bodyPr/>
                        <a:lstStyle/>
                        <a:p>
                          <a:endParaRPr lang="en-US"/>
                        </a:p>
                      </a:txBody>
                      <a:tcPr>
                        <a:blipFill>
                          <a:blip r:embed="rId3"/>
                          <a:stretch>
                            <a:fillRect l="-48615" t="-108197" r="-105038" b="-670492"/>
                          </a:stretch>
                        </a:blipFill>
                      </a:tcPr>
                    </a:tc>
                    <a:tc>
                      <a:txBody>
                        <a:bodyPr/>
                        <a:lstStyle/>
                        <a:p>
                          <a:endParaRPr lang="en-US"/>
                        </a:p>
                      </a:txBody>
                      <a:tcPr>
                        <a:blipFill>
                          <a:blip r:embed="rId3"/>
                          <a:stretch>
                            <a:fillRect l="-143204" t="-108197" r="-1214" b="-670492"/>
                          </a:stretch>
                        </a:blipFill>
                      </a:tcPr>
                    </a:tc>
                    <a:extLst>
                      <a:ext uri="{0D108BD9-81ED-4DB2-BD59-A6C34878D82A}">
                        <a16:rowId xmlns:a16="http://schemas.microsoft.com/office/drawing/2014/main" val="1897026536"/>
                      </a:ext>
                    </a:extLst>
                  </a:tr>
                  <a:tr h="611378">
                    <a:tc>
                      <a:txBody>
                        <a:bodyPr/>
                        <a:lstStyle/>
                        <a:p>
                          <a:r>
                            <a:rPr lang="en-US" dirty="0"/>
                            <a:t>Sigmoid</a:t>
                          </a:r>
                        </a:p>
                      </a:txBody>
                      <a:tcPr/>
                    </a:tc>
                    <a:tc>
                      <a:txBody>
                        <a:bodyPr/>
                        <a:lstStyle/>
                        <a:p>
                          <a:endParaRPr lang="en-US"/>
                        </a:p>
                      </a:txBody>
                      <a:tcPr>
                        <a:blipFill>
                          <a:blip r:embed="rId3"/>
                          <a:stretch>
                            <a:fillRect l="-48615" t="-125743" r="-105038" b="-304950"/>
                          </a:stretch>
                        </a:blipFill>
                      </a:tcPr>
                    </a:tc>
                    <a:tc>
                      <a:txBody>
                        <a:bodyPr/>
                        <a:lstStyle/>
                        <a:p>
                          <a:endParaRPr lang="en-US"/>
                        </a:p>
                      </a:txBody>
                      <a:tcPr>
                        <a:blipFill>
                          <a:blip r:embed="rId3"/>
                          <a:stretch>
                            <a:fillRect l="-143204" t="-125743" r="-1214" b="-304950"/>
                          </a:stretch>
                        </a:blipFill>
                      </a:tcPr>
                    </a:tc>
                    <a:extLst>
                      <a:ext uri="{0D108BD9-81ED-4DB2-BD59-A6C34878D82A}">
                        <a16:rowId xmlns:a16="http://schemas.microsoft.com/office/drawing/2014/main" val="2067971440"/>
                      </a:ext>
                    </a:extLst>
                  </a:tr>
                  <a:tr h="885698">
                    <a:tc>
                      <a:txBody>
                        <a:bodyPr/>
                        <a:lstStyle/>
                        <a:p>
                          <a:r>
                            <a:rPr lang="en-US" dirty="0" err="1"/>
                            <a:t>TanH</a:t>
                          </a:r>
                          <a:endParaRPr lang="en-US" dirty="0"/>
                        </a:p>
                      </a:txBody>
                      <a:tcPr/>
                    </a:tc>
                    <a:tc>
                      <a:txBody>
                        <a:bodyPr/>
                        <a:lstStyle/>
                        <a:p>
                          <a:endParaRPr lang="en-US"/>
                        </a:p>
                      </a:txBody>
                      <a:tcPr>
                        <a:blipFill>
                          <a:blip r:embed="rId3"/>
                          <a:stretch>
                            <a:fillRect l="-48615" t="-157241" r="-105038" b="-112414"/>
                          </a:stretch>
                        </a:blipFill>
                      </a:tcPr>
                    </a:tc>
                    <a:tc>
                      <a:txBody>
                        <a:bodyPr/>
                        <a:lstStyle/>
                        <a:p>
                          <a:endParaRPr lang="en-US"/>
                        </a:p>
                      </a:txBody>
                      <a:tcPr>
                        <a:blipFill>
                          <a:blip r:embed="rId3"/>
                          <a:stretch>
                            <a:fillRect l="-143204" t="-157241" r="-1214" b="-112414"/>
                          </a:stretch>
                        </a:blipFill>
                      </a:tcPr>
                    </a:tc>
                    <a:extLst>
                      <a:ext uri="{0D108BD9-81ED-4DB2-BD59-A6C34878D82A}">
                        <a16:rowId xmlns:a16="http://schemas.microsoft.com/office/drawing/2014/main" val="2652640732"/>
                      </a:ext>
                    </a:extLst>
                  </a:tr>
                  <a:tr h="977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Relu</a:t>
                          </a:r>
                          <a:endParaRPr lang="en-US" dirty="0"/>
                        </a:p>
                      </a:txBody>
                      <a:tcPr/>
                    </a:tc>
                    <a:tc>
                      <a:txBody>
                        <a:bodyPr/>
                        <a:lstStyle/>
                        <a:p>
                          <a:endParaRPr lang="en-US"/>
                        </a:p>
                      </a:txBody>
                      <a:tcPr>
                        <a:blipFill>
                          <a:blip r:embed="rId3"/>
                          <a:stretch>
                            <a:fillRect l="-48615" t="-231677" r="-105038" b="-1242"/>
                          </a:stretch>
                        </a:blipFill>
                      </a:tcPr>
                    </a:tc>
                    <a:tc>
                      <a:txBody>
                        <a:bodyPr/>
                        <a:lstStyle/>
                        <a:p>
                          <a:endParaRPr lang="en-US"/>
                        </a:p>
                      </a:txBody>
                      <a:tcPr>
                        <a:blipFill>
                          <a:blip r:embed="rId3"/>
                          <a:stretch>
                            <a:fillRect l="-143204" t="-231677" r="-1214" b="-1242"/>
                          </a:stretch>
                        </a:blipFill>
                      </a:tcPr>
                    </a:tc>
                    <a:extLst>
                      <a:ext uri="{0D108BD9-81ED-4DB2-BD59-A6C34878D82A}">
                        <a16:rowId xmlns:a16="http://schemas.microsoft.com/office/drawing/2014/main" val="1556363263"/>
                      </a:ext>
                    </a:extLst>
                  </a:tr>
                </a:tbl>
              </a:graphicData>
            </a:graphic>
          </p:graphicFrame>
        </mc:Fallback>
      </mc:AlternateContent>
      <p:pic>
        <p:nvPicPr>
          <p:cNvPr id="6" name="Picture 2">
            <a:extLst>
              <a:ext uri="{FF2B5EF4-FFF2-40B4-BE49-F238E27FC236}">
                <a16:creationId xmlns:a16="http://schemas.microsoft.com/office/drawing/2014/main" id="{44836F02-83A8-CF46-9B6E-6316797DD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58680"/>
            <a:ext cx="6272143" cy="466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76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D981-2626-CB4B-8B7E-3E5FAC77DF40}"/>
              </a:ext>
            </a:extLst>
          </p:cNvPr>
          <p:cNvSpPr>
            <a:spLocks noGrp="1"/>
          </p:cNvSpPr>
          <p:nvPr>
            <p:ph type="title"/>
          </p:nvPr>
        </p:nvSpPr>
        <p:spPr/>
        <p:txBody>
          <a:bodyPr/>
          <a:lstStyle/>
          <a:p>
            <a:r>
              <a:rPr lang="en-US" dirty="0"/>
              <a:t>Gradients in Layers</a:t>
            </a:r>
          </a:p>
        </p:txBody>
      </p:sp>
      <p:grpSp>
        <p:nvGrpSpPr>
          <p:cNvPr id="4" name="object 2">
            <a:extLst>
              <a:ext uri="{FF2B5EF4-FFF2-40B4-BE49-F238E27FC236}">
                <a16:creationId xmlns:a16="http://schemas.microsoft.com/office/drawing/2014/main" id="{2E0C339D-B464-EA4D-901B-1CA60BE3AB6A}"/>
              </a:ext>
            </a:extLst>
          </p:cNvPr>
          <p:cNvGrpSpPr/>
          <p:nvPr/>
        </p:nvGrpSpPr>
        <p:grpSpPr>
          <a:xfrm>
            <a:off x="508000" y="2474299"/>
            <a:ext cx="4502914" cy="3006718"/>
            <a:chOff x="1771425" y="593666"/>
            <a:chExt cx="5588000" cy="3731260"/>
          </a:xfrm>
        </p:grpSpPr>
        <p:sp>
          <p:nvSpPr>
            <p:cNvPr id="5" name="object 3">
              <a:extLst>
                <a:ext uri="{FF2B5EF4-FFF2-40B4-BE49-F238E27FC236}">
                  <a16:creationId xmlns:a16="http://schemas.microsoft.com/office/drawing/2014/main" id="{371B8529-C283-834F-B21D-0CF55BC81FD4}"/>
                </a:ext>
              </a:extLst>
            </p:cNvPr>
            <p:cNvSpPr/>
            <p:nvPr/>
          </p:nvSpPr>
          <p:spPr>
            <a:xfrm>
              <a:off x="2909924" y="1826699"/>
              <a:ext cx="863600" cy="863600"/>
            </a:xfrm>
            <a:custGeom>
              <a:avLst/>
              <a:gdLst/>
              <a:ahLst/>
              <a:cxnLst/>
              <a:rect l="l" t="t" r="r" b="b"/>
              <a:pathLst>
                <a:path w="863600" h="863600">
                  <a:moveTo>
                    <a:pt x="431549" y="863099"/>
                  </a:move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close/>
                </a:path>
              </a:pathLst>
            </a:custGeom>
            <a:solidFill>
              <a:srgbClr val="EEEEEE"/>
            </a:solidFill>
          </p:spPr>
          <p:txBody>
            <a:bodyPr wrap="square" lIns="0" tIns="0" rIns="0" bIns="0" rtlCol="0"/>
            <a:lstStyle/>
            <a:p>
              <a:endParaRPr/>
            </a:p>
          </p:txBody>
        </p:sp>
        <p:sp>
          <p:nvSpPr>
            <p:cNvPr id="6" name="object 4">
              <a:extLst>
                <a:ext uri="{FF2B5EF4-FFF2-40B4-BE49-F238E27FC236}">
                  <a16:creationId xmlns:a16="http://schemas.microsoft.com/office/drawing/2014/main" id="{0383F3E0-6E11-FA4D-B41C-8D03D697AFAF}"/>
                </a:ext>
              </a:extLst>
            </p:cNvPr>
            <p:cNvSpPr/>
            <p:nvPr/>
          </p:nvSpPr>
          <p:spPr>
            <a:xfrm>
              <a:off x="2909924" y="1826699"/>
              <a:ext cx="863600" cy="863600"/>
            </a:xfrm>
            <a:custGeom>
              <a:avLst/>
              <a:gdLst/>
              <a:ahLst/>
              <a:cxnLst/>
              <a:rect l="l" t="t" r="r" b="b"/>
              <a:pathLst>
                <a:path w="863600" h="863600">
                  <a:moveTo>
                    <a:pt x="0" y="431549"/>
                  </a:move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close/>
                </a:path>
              </a:pathLst>
            </a:custGeom>
            <a:ln w="28574">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664E6908-AC18-E140-B8C5-5C7DBE219719}"/>
                </a:ext>
              </a:extLst>
            </p:cNvPr>
            <p:cNvSpPr/>
            <p:nvPr/>
          </p:nvSpPr>
          <p:spPr>
            <a:xfrm>
              <a:off x="3750649" y="1302722"/>
              <a:ext cx="1527175" cy="807085"/>
            </a:xfrm>
            <a:custGeom>
              <a:avLst/>
              <a:gdLst/>
              <a:ahLst/>
              <a:cxnLst/>
              <a:rect l="l" t="t" r="r" b="b"/>
              <a:pathLst>
                <a:path w="1527175" h="807085">
                  <a:moveTo>
                    <a:pt x="0" y="806702"/>
                  </a:moveTo>
                  <a:lnTo>
                    <a:pt x="1526869" y="0"/>
                  </a:lnTo>
                </a:path>
              </a:pathLst>
            </a:custGeom>
            <a:ln w="9524">
              <a:solidFill>
                <a:srgbClr val="37761C"/>
              </a:solidFill>
            </a:ln>
          </p:spPr>
          <p:txBody>
            <a:bodyPr wrap="square" lIns="0" tIns="0" rIns="0" bIns="0" rtlCol="0"/>
            <a:lstStyle/>
            <a:p>
              <a:endParaRPr/>
            </a:p>
          </p:txBody>
        </p:sp>
        <p:sp>
          <p:nvSpPr>
            <p:cNvPr id="8" name="object 6">
              <a:extLst>
                <a:ext uri="{FF2B5EF4-FFF2-40B4-BE49-F238E27FC236}">
                  <a16:creationId xmlns:a16="http://schemas.microsoft.com/office/drawing/2014/main" id="{B9A48B93-2197-2C4D-8039-1C12213E1868}"/>
                </a:ext>
              </a:extLst>
            </p:cNvPr>
            <p:cNvSpPr/>
            <p:nvPr/>
          </p:nvSpPr>
          <p:spPr>
            <a:xfrm>
              <a:off x="5270169" y="1282529"/>
              <a:ext cx="45720" cy="34290"/>
            </a:xfrm>
            <a:custGeom>
              <a:avLst/>
              <a:gdLst/>
              <a:ahLst/>
              <a:cxnLst/>
              <a:rect l="l" t="t" r="r" b="b"/>
              <a:pathLst>
                <a:path w="45720" h="34290">
                  <a:moveTo>
                    <a:pt x="14699" y="34103"/>
                  </a:moveTo>
                  <a:lnTo>
                    <a:pt x="0" y="6282"/>
                  </a:lnTo>
                  <a:lnTo>
                    <a:pt x="45568" y="0"/>
                  </a:lnTo>
                  <a:lnTo>
                    <a:pt x="14699" y="34103"/>
                  </a:lnTo>
                  <a:close/>
                </a:path>
              </a:pathLst>
            </a:custGeom>
            <a:solidFill>
              <a:srgbClr val="37761C"/>
            </a:solidFill>
          </p:spPr>
          <p:txBody>
            <a:bodyPr wrap="square" lIns="0" tIns="0" rIns="0" bIns="0" rtlCol="0"/>
            <a:lstStyle/>
            <a:p>
              <a:endParaRPr/>
            </a:p>
          </p:txBody>
        </p:sp>
        <p:sp>
          <p:nvSpPr>
            <p:cNvPr id="9" name="object 7">
              <a:extLst>
                <a:ext uri="{FF2B5EF4-FFF2-40B4-BE49-F238E27FC236}">
                  <a16:creationId xmlns:a16="http://schemas.microsoft.com/office/drawing/2014/main" id="{F18F3DBB-51BF-A340-8F76-7FB1257EF8B6}"/>
                </a:ext>
              </a:extLst>
            </p:cNvPr>
            <p:cNvSpPr/>
            <p:nvPr/>
          </p:nvSpPr>
          <p:spPr>
            <a:xfrm>
              <a:off x="5270169" y="1282529"/>
              <a:ext cx="45720" cy="34290"/>
            </a:xfrm>
            <a:custGeom>
              <a:avLst/>
              <a:gdLst/>
              <a:ahLst/>
              <a:cxnLst/>
              <a:rect l="l" t="t" r="r" b="b"/>
              <a:pathLst>
                <a:path w="45720" h="34290">
                  <a:moveTo>
                    <a:pt x="14699" y="34103"/>
                  </a:moveTo>
                  <a:lnTo>
                    <a:pt x="45568" y="0"/>
                  </a:lnTo>
                  <a:lnTo>
                    <a:pt x="0" y="6282"/>
                  </a:lnTo>
                  <a:lnTo>
                    <a:pt x="14699" y="34103"/>
                  </a:lnTo>
                  <a:close/>
                </a:path>
              </a:pathLst>
            </a:custGeom>
            <a:ln w="9524">
              <a:solidFill>
                <a:srgbClr val="37761C"/>
              </a:solidFill>
            </a:ln>
          </p:spPr>
          <p:txBody>
            <a:bodyPr wrap="square" lIns="0" tIns="0" rIns="0" bIns="0" rtlCol="0"/>
            <a:lstStyle/>
            <a:p>
              <a:endParaRPr/>
            </a:p>
          </p:txBody>
        </p:sp>
        <p:sp>
          <p:nvSpPr>
            <p:cNvPr id="10" name="object 8">
              <a:extLst>
                <a:ext uri="{FF2B5EF4-FFF2-40B4-BE49-F238E27FC236}">
                  <a16:creationId xmlns:a16="http://schemas.microsoft.com/office/drawing/2014/main" id="{B8EE8477-1936-9847-9D18-1C3B5E82894E}"/>
                </a:ext>
              </a:extLst>
            </p:cNvPr>
            <p:cNvSpPr/>
            <p:nvPr/>
          </p:nvSpPr>
          <p:spPr>
            <a:xfrm>
              <a:off x="5328050" y="848200"/>
              <a:ext cx="863600" cy="863600"/>
            </a:xfrm>
            <a:custGeom>
              <a:avLst/>
              <a:gdLst/>
              <a:ahLst/>
              <a:cxnLst/>
              <a:rect l="l" t="t" r="r" b="b"/>
              <a:pathLst>
                <a:path w="863600" h="863600">
                  <a:moveTo>
                    <a:pt x="431549" y="863099"/>
                  </a:move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close/>
                </a:path>
              </a:pathLst>
            </a:custGeom>
            <a:solidFill>
              <a:srgbClr val="EEEEEE"/>
            </a:solidFill>
          </p:spPr>
          <p:txBody>
            <a:bodyPr wrap="square" lIns="0" tIns="0" rIns="0" bIns="0" rtlCol="0"/>
            <a:lstStyle/>
            <a:p>
              <a:endParaRPr dirty="0"/>
            </a:p>
          </p:txBody>
        </p:sp>
        <p:sp>
          <p:nvSpPr>
            <p:cNvPr id="11" name="object 9">
              <a:extLst>
                <a:ext uri="{FF2B5EF4-FFF2-40B4-BE49-F238E27FC236}">
                  <a16:creationId xmlns:a16="http://schemas.microsoft.com/office/drawing/2014/main" id="{01FCE33D-3FDF-134C-8DF8-AA6957FB066D}"/>
                </a:ext>
              </a:extLst>
            </p:cNvPr>
            <p:cNvSpPr/>
            <p:nvPr/>
          </p:nvSpPr>
          <p:spPr>
            <a:xfrm>
              <a:off x="5328050" y="848200"/>
              <a:ext cx="863600" cy="863600"/>
            </a:xfrm>
            <a:custGeom>
              <a:avLst/>
              <a:gdLst/>
              <a:ahLst/>
              <a:cxnLst/>
              <a:rect l="l" t="t" r="r" b="b"/>
              <a:pathLst>
                <a:path w="863600" h="863600">
                  <a:moveTo>
                    <a:pt x="0" y="431549"/>
                  </a:move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close/>
                </a:path>
              </a:pathLst>
            </a:custGeom>
            <a:ln w="9524">
              <a:solidFill>
                <a:srgbClr val="595959"/>
              </a:solidFill>
            </a:ln>
          </p:spPr>
          <p:txBody>
            <a:bodyPr wrap="square" lIns="0" tIns="0" rIns="0" bIns="0" rtlCol="0"/>
            <a:lstStyle/>
            <a:p>
              <a:endParaRPr/>
            </a:p>
          </p:txBody>
        </p:sp>
        <p:sp>
          <p:nvSpPr>
            <p:cNvPr id="12" name="object 10">
              <a:extLst>
                <a:ext uri="{FF2B5EF4-FFF2-40B4-BE49-F238E27FC236}">
                  <a16:creationId xmlns:a16="http://schemas.microsoft.com/office/drawing/2014/main" id="{CCB7A4F5-F0D5-AA49-9776-64186BA89495}"/>
                </a:ext>
              </a:extLst>
            </p:cNvPr>
            <p:cNvSpPr/>
            <p:nvPr/>
          </p:nvSpPr>
          <p:spPr>
            <a:xfrm>
              <a:off x="3646627" y="2563401"/>
              <a:ext cx="1652905" cy="815340"/>
            </a:xfrm>
            <a:custGeom>
              <a:avLst/>
              <a:gdLst/>
              <a:ahLst/>
              <a:cxnLst/>
              <a:rect l="l" t="t" r="r" b="b"/>
              <a:pathLst>
                <a:path w="1652904" h="815339">
                  <a:moveTo>
                    <a:pt x="0" y="0"/>
                  </a:moveTo>
                  <a:lnTo>
                    <a:pt x="1652448" y="815312"/>
                  </a:lnTo>
                </a:path>
              </a:pathLst>
            </a:custGeom>
            <a:ln w="9524">
              <a:solidFill>
                <a:srgbClr val="37761C"/>
              </a:solidFill>
            </a:ln>
          </p:spPr>
          <p:txBody>
            <a:bodyPr wrap="square" lIns="0" tIns="0" rIns="0" bIns="0" rtlCol="0"/>
            <a:lstStyle/>
            <a:p>
              <a:endParaRPr/>
            </a:p>
          </p:txBody>
        </p:sp>
        <p:sp>
          <p:nvSpPr>
            <p:cNvPr id="13" name="object 11">
              <a:extLst>
                <a:ext uri="{FF2B5EF4-FFF2-40B4-BE49-F238E27FC236}">
                  <a16:creationId xmlns:a16="http://schemas.microsoft.com/office/drawing/2014/main" id="{B792A795-2FAF-8D49-9497-BB2310450C29}"/>
                </a:ext>
              </a:extLst>
            </p:cNvPr>
            <p:cNvSpPr/>
            <p:nvPr/>
          </p:nvSpPr>
          <p:spPr>
            <a:xfrm>
              <a:off x="5292114" y="3364605"/>
              <a:ext cx="45720" cy="33655"/>
            </a:xfrm>
            <a:custGeom>
              <a:avLst/>
              <a:gdLst/>
              <a:ahLst/>
              <a:cxnLst/>
              <a:rect l="l" t="t" r="r" b="b"/>
              <a:pathLst>
                <a:path w="45720" h="33654">
                  <a:moveTo>
                    <a:pt x="45724" y="33234"/>
                  </a:moveTo>
                  <a:lnTo>
                    <a:pt x="0" y="28217"/>
                  </a:lnTo>
                  <a:lnTo>
                    <a:pt x="13922" y="0"/>
                  </a:lnTo>
                  <a:lnTo>
                    <a:pt x="45724" y="33234"/>
                  </a:lnTo>
                  <a:close/>
                </a:path>
              </a:pathLst>
            </a:custGeom>
            <a:solidFill>
              <a:srgbClr val="37761C"/>
            </a:solidFill>
          </p:spPr>
          <p:txBody>
            <a:bodyPr wrap="square" lIns="0" tIns="0" rIns="0" bIns="0" rtlCol="0"/>
            <a:lstStyle/>
            <a:p>
              <a:endParaRPr/>
            </a:p>
          </p:txBody>
        </p:sp>
        <p:sp>
          <p:nvSpPr>
            <p:cNvPr id="14" name="object 12">
              <a:extLst>
                <a:ext uri="{FF2B5EF4-FFF2-40B4-BE49-F238E27FC236}">
                  <a16:creationId xmlns:a16="http://schemas.microsoft.com/office/drawing/2014/main" id="{9F1527F0-20E7-2344-95AA-9FA0094D029B}"/>
                </a:ext>
              </a:extLst>
            </p:cNvPr>
            <p:cNvSpPr/>
            <p:nvPr/>
          </p:nvSpPr>
          <p:spPr>
            <a:xfrm>
              <a:off x="5292114" y="3364605"/>
              <a:ext cx="45720" cy="33655"/>
            </a:xfrm>
            <a:custGeom>
              <a:avLst/>
              <a:gdLst/>
              <a:ahLst/>
              <a:cxnLst/>
              <a:rect l="l" t="t" r="r" b="b"/>
              <a:pathLst>
                <a:path w="45720" h="33654">
                  <a:moveTo>
                    <a:pt x="0" y="28217"/>
                  </a:moveTo>
                  <a:lnTo>
                    <a:pt x="45724" y="33234"/>
                  </a:lnTo>
                  <a:lnTo>
                    <a:pt x="13922" y="0"/>
                  </a:lnTo>
                  <a:lnTo>
                    <a:pt x="0" y="28217"/>
                  </a:lnTo>
                  <a:close/>
                </a:path>
              </a:pathLst>
            </a:custGeom>
            <a:ln w="9524">
              <a:solidFill>
                <a:srgbClr val="37761C"/>
              </a:solidFill>
            </a:ln>
          </p:spPr>
          <p:txBody>
            <a:bodyPr wrap="square" lIns="0" tIns="0" rIns="0" bIns="0" rtlCol="0"/>
            <a:lstStyle/>
            <a:p>
              <a:endParaRPr/>
            </a:p>
          </p:txBody>
        </p:sp>
        <p:sp>
          <p:nvSpPr>
            <p:cNvPr id="15" name="object 13">
              <a:extLst>
                <a:ext uri="{FF2B5EF4-FFF2-40B4-BE49-F238E27FC236}">
                  <a16:creationId xmlns:a16="http://schemas.microsoft.com/office/drawing/2014/main" id="{B3019FFA-8490-7D4F-B095-37B13CA739FA}"/>
                </a:ext>
              </a:extLst>
            </p:cNvPr>
            <p:cNvSpPr/>
            <p:nvPr/>
          </p:nvSpPr>
          <p:spPr>
            <a:xfrm>
              <a:off x="5350325" y="3016875"/>
              <a:ext cx="863600" cy="863600"/>
            </a:xfrm>
            <a:custGeom>
              <a:avLst/>
              <a:gdLst/>
              <a:ahLst/>
              <a:cxnLst/>
              <a:rect l="l" t="t" r="r" b="b"/>
              <a:pathLst>
                <a:path w="863600" h="863600">
                  <a:moveTo>
                    <a:pt x="431549" y="863099"/>
                  </a:move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close/>
                </a:path>
              </a:pathLst>
            </a:custGeom>
            <a:solidFill>
              <a:srgbClr val="EEEEEE"/>
            </a:solidFill>
          </p:spPr>
          <p:txBody>
            <a:bodyPr wrap="square" lIns="0" tIns="0" rIns="0" bIns="0" rtlCol="0"/>
            <a:lstStyle/>
            <a:p>
              <a:endParaRPr/>
            </a:p>
          </p:txBody>
        </p:sp>
        <p:sp>
          <p:nvSpPr>
            <p:cNvPr id="16" name="object 14">
              <a:extLst>
                <a:ext uri="{FF2B5EF4-FFF2-40B4-BE49-F238E27FC236}">
                  <a16:creationId xmlns:a16="http://schemas.microsoft.com/office/drawing/2014/main" id="{D1DB9B2B-125F-704B-85D6-D8398E3C6E01}"/>
                </a:ext>
              </a:extLst>
            </p:cNvPr>
            <p:cNvSpPr/>
            <p:nvPr/>
          </p:nvSpPr>
          <p:spPr>
            <a:xfrm>
              <a:off x="5350325" y="3016875"/>
              <a:ext cx="863600" cy="863600"/>
            </a:xfrm>
            <a:custGeom>
              <a:avLst/>
              <a:gdLst/>
              <a:ahLst/>
              <a:cxnLst/>
              <a:rect l="l" t="t" r="r" b="b"/>
              <a:pathLst>
                <a:path w="863600" h="863600">
                  <a:moveTo>
                    <a:pt x="0" y="431549"/>
                  </a:move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close/>
                </a:path>
              </a:pathLst>
            </a:custGeom>
            <a:ln w="9524">
              <a:solidFill>
                <a:srgbClr val="595959"/>
              </a:solidFill>
            </a:ln>
          </p:spPr>
          <p:txBody>
            <a:bodyPr wrap="square" lIns="0" tIns="0" rIns="0" bIns="0" rtlCol="0"/>
            <a:lstStyle/>
            <a:p>
              <a:endParaRPr/>
            </a:p>
          </p:txBody>
        </p:sp>
        <p:sp>
          <p:nvSpPr>
            <p:cNvPr id="17" name="object 15">
              <a:extLst>
                <a:ext uri="{FF2B5EF4-FFF2-40B4-BE49-F238E27FC236}">
                  <a16:creationId xmlns:a16="http://schemas.microsoft.com/office/drawing/2014/main" id="{EBF67F85-3836-3848-909A-01FF9D3502D3}"/>
                </a:ext>
              </a:extLst>
            </p:cNvPr>
            <p:cNvSpPr/>
            <p:nvPr/>
          </p:nvSpPr>
          <p:spPr>
            <a:xfrm>
              <a:off x="3957626" y="1462050"/>
              <a:ext cx="1407795" cy="725805"/>
            </a:xfrm>
            <a:custGeom>
              <a:avLst/>
              <a:gdLst/>
              <a:ahLst/>
              <a:cxnLst/>
              <a:rect l="l" t="t" r="r" b="b"/>
              <a:pathLst>
                <a:path w="1407795" h="725805">
                  <a:moveTo>
                    <a:pt x="1407498" y="0"/>
                  </a:moveTo>
                  <a:lnTo>
                    <a:pt x="0" y="725320"/>
                  </a:lnTo>
                </a:path>
              </a:pathLst>
            </a:custGeom>
            <a:ln w="9524">
              <a:solidFill>
                <a:srgbClr val="FF0000"/>
              </a:solidFill>
            </a:ln>
          </p:spPr>
          <p:txBody>
            <a:bodyPr wrap="square" lIns="0" tIns="0" rIns="0" bIns="0" rtlCol="0"/>
            <a:lstStyle/>
            <a:p>
              <a:endParaRPr/>
            </a:p>
          </p:txBody>
        </p:sp>
        <p:sp>
          <p:nvSpPr>
            <p:cNvPr id="18" name="object 16">
              <a:extLst>
                <a:ext uri="{FF2B5EF4-FFF2-40B4-BE49-F238E27FC236}">
                  <a16:creationId xmlns:a16="http://schemas.microsoft.com/office/drawing/2014/main" id="{510AA8AF-7D79-C144-A3A7-0195F1B12181}"/>
                </a:ext>
              </a:extLst>
            </p:cNvPr>
            <p:cNvSpPr/>
            <p:nvPr/>
          </p:nvSpPr>
          <p:spPr>
            <a:xfrm>
              <a:off x="3919202" y="2173385"/>
              <a:ext cx="45720" cy="34290"/>
            </a:xfrm>
            <a:custGeom>
              <a:avLst/>
              <a:gdLst/>
              <a:ahLst/>
              <a:cxnLst/>
              <a:rect l="l" t="t" r="r" b="b"/>
              <a:pathLst>
                <a:path w="45720" h="34289">
                  <a:moveTo>
                    <a:pt x="0" y="33785"/>
                  </a:moveTo>
                  <a:lnTo>
                    <a:pt x="31216" y="0"/>
                  </a:lnTo>
                  <a:lnTo>
                    <a:pt x="45630" y="27970"/>
                  </a:lnTo>
                  <a:lnTo>
                    <a:pt x="0" y="33785"/>
                  </a:lnTo>
                  <a:close/>
                </a:path>
              </a:pathLst>
            </a:custGeom>
            <a:solidFill>
              <a:srgbClr val="FF0000"/>
            </a:solidFill>
          </p:spPr>
          <p:txBody>
            <a:bodyPr wrap="square" lIns="0" tIns="0" rIns="0" bIns="0" rtlCol="0"/>
            <a:lstStyle/>
            <a:p>
              <a:endParaRPr/>
            </a:p>
          </p:txBody>
        </p:sp>
        <p:sp>
          <p:nvSpPr>
            <p:cNvPr id="19" name="object 17">
              <a:extLst>
                <a:ext uri="{FF2B5EF4-FFF2-40B4-BE49-F238E27FC236}">
                  <a16:creationId xmlns:a16="http://schemas.microsoft.com/office/drawing/2014/main" id="{8E9C398D-8055-2A48-A4BA-00AABF2DADF0}"/>
                </a:ext>
              </a:extLst>
            </p:cNvPr>
            <p:cNvSpPr/>
            <p:nvPr/>
          </p:nvSpPr>
          <p:spPr>
            <a:xfrm>
              <a:off x="3919202" y="2173385"/>
              <a:ext cx="45720" cy="34290"/>
            </a:xfrm>
            <a:custGeom>
              <a:avLst/>
              <a:gdLst/>
              <a:ahLst/>
              <a:cxnLst/>
              <a:rect l="l" t="t" r="r" b="b"/>
              <a:pathLst>
                <a:path w="45720" h="34289">
                  <a:moveTo>
                    <a:pt x="31216" y="0"/>
                  </a:moveTo>
                  <a:lnTo>
                    <a:pt x="0" y="33785"/>
                  </a:lnTo>
                  <a:lnTo>
                    <a:pt x="45630" y="27970"/>
                  </a:lnTo>
                  <a:lnTo>
                    <a:pt x="31216" y="0"/>
                  </a:lnTo>
                  <a:close/>
                </a:path>
              </a:pathLst>
            </a:custGeom>
            <a:ln w="9524">
              <a:solidFill>
                <a:srgbClr val="FF0000"/>
              </a:solidFill>
            </a:ln>
          </p:spPr>
          <p:txBody>
            <a:bodyPr wrap="square" lIns="0" tIns="0" rIns="0" bIns="0" rtlCol="0"/>
            <a:lstStyle/>
            <a:p>
              <a:endParaRPr/>
            </a:p>
          </p:txBody>
        </p:sp>
        <p:sp>
          <p:nvSpPr>
            <p:cNvPr id="20" name="object 18">
              <a:extLst>
                <a:ext uri="{FF2B5EF4-FFF2-40B4-BE49-F238E27FC236}">
                  <a16:creationId xmlns:a16="http://schemas.microsoft.com/office/drawing/2014/main" id="{69B0036F-78BC-694D-B877-43AC93DB63BC}"/>
                </a:ext>
              </a:extLst>
            </p:cNvPr>
            <p:cNvSpPr/>
            <p:nvPr/>
          </p:nvSpPr>
          <p:spPr>
            <a:xfrm>
              <a:off x="3951870" y="2467430"/>
              <a:ext cx="1525270" cy="676275"/>
            </a:xfrm>
            <a:custGeom>
              <a:avLst/>
              <a:gdLst/>
              <a:ahLst/>
              <a:cxnLst/>
              <a:rect l="l" t="t" r="r" b="b"/>
              <a:pathLst>
                <a:path w="1525270" h="676275">
                  <a:moveTo>
                    <a:pt x="1524851" y="675842"/>
                  </a:moveTo>
                  <a:lnTo>
                    <a:pt x="0" y="0"/>
                  </a:lnTo>
                </a:path>
              </a:pathLst>
            </a:custGeom>
            <a:ln w="9524">
              <a:solidFill>
                <a:srgbClr val="FF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7C019197-89C9-C648-AC83-2C32FAC4BDC0}"/>
                </a:ext>
              </a:extLst>
            </p:cNvPr>
            <p:cNvSpPr/>
            <p:nvPr/>
          </p:nvSpPr>
          <p:spPr>
            <a:xfrm>
              <a:off x="3912353" y="2449915"/>
              <a:ext cx="46355" cy="32384"/>
            </a:xfrm>
            <a:custGeom>
              <a:avLst/>
              <a:gdLst/>
              <a:ahLst/>
              <a:cxnLst/>
              <a:rect l="l" t="t" r="r" b="b"/>
              <a:pathLst>
                <a:path w="46354" h="32385">
                  <a:moveTo>
                    <a:pt x="33142" y="31898"/>
                  </a:moveTo>
                  <a:lnTo>
                    <a:pt x="0" y="0"/>
                  </a:lnTo>
                  <a:lnTo>
                    <a:pt x="45892" y="3131"/>
                  </a:lnTo>
                  <a:lnTo>
                    <a:pt x="33142" y="31898"/>
                  </a:lnTo>
                  <a:close/>
                </a:path>
              </a:pathLst>
            </a:custGeom>
            <a:solidFill>
              <a:srgbClr val="FF0000"/>
            </a:solidFill>
          </p:spPr>
          <p:txBody>
            <a:bodyPr wrap="square" lIns="0" tIns="0" rIns="0" bIns="0" rtlCol="0"/>
            <a:lstStyle/>
            <a:p>
              <a:endParaRPr/>
            </a:p>
          </p:txBody>
        </p:sp>
        <p:sp>
          <p:nvSpPr>
            <p:cNvPr id="22" name="object 20">
              <a:extLst>
                <a:ext uri="{FF2B5EF4-FFF2-40B4-BE49-F238E27FC236}">
                  <a16:creationId xmlns:a16="http://schemas.microsoft.com/office/drawing/2014/main" id="{A35045D9-2A55-834D-BFAA-D4556F17A788}"/>
                </a:ext>
              </a:extLst>
            </p:cNvPr>
            <p:cNvSpPr/>
            <p:nvPr/>
          </p:nvSpPr>
          <p:spPr>
            <a:xfrm>
              <a:off x="3912353" y="2449915"/>
              <a:ext cx="46355" cy="32384"/>
            </a:xfrm>
            <a:custGeom>
              <a:avLst/>
              <a:gdLst/>
              <a:ahLst/>
              <a:cxnLst/>
              <a:rect l="l" t="t" r="r" b="b"/>
              <a:pathLst>
                <a:path w="46354" h="32385">
                  <a:moveTo>
                    <a:pt x="45892" y="3131"/>
                  </a:moveTo>
                  <a:lnTo>
                    <a:pt x="0" y="0"/>
                  </a:lnTo>
                  <a:lnTo>
                    <a:pt x="33142" y="31898"/>
                  </a:lnTo>
                  <a:lnTo>
                    <a:pt x="45892" y="3131"/>
                  </a:lnTo>
                  <a:close/>
                </a:path>
              </a:pathLst>
            </a:custGeom>
            <a:ln w="9524">
              <a:solidFill>
                <a:srgbClr val="FF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AC974D1-BA04-1F49-958E-2A361C2EA441}"/>
                </a:ext>
              </a:extLst>
            </p:cNvPr>
            <p:cNvSpPr/>
            <p:nvPr/>
          </p:nvSpPr>
          <p:spPr>
            <a:xfrm>
              <a:off x="6168724" y="619548"/>
              <a:ext cx="880744" cy="493395"/>
            </a:xfrm>
            <a:custGeom>
              <a:avLst/>
              <a:gdLst/>
              <a:ahLst/>
              <a:cxnLst/>
              <a:rect l="l" t="t" r="r" b="b"/>
              <a:pathLst>
                <a:path w="880745" h="493394">
                  <a:moveTo>
                    <a:pt x="0" y="492876"/>
                  </a:moveTo>
                  <a:lnTo>
                    <a:pt x="880135" y="0"/>
                  </a:lnTo>
                </a:path>
              </a:pathLst>
            </a:custGeom>
            <a:ln w="9524">
              <a:solidFill>
                <a:srgbClr val="595959"/>
              </a:solidFill>
            </a:ln>
          </p:spPr>
          <p:txBody>
            <a:bodyPr wrap="square" lIns="0" tIns="0" rIns="0" bIns="0" rtlCol="0"/>
            <a:lstStyle/>
            <a:p>
              <a:endParaRPr/>
            </a:p>
          </p:txBody>
        </p:sp>
        <p:sp>
          <p:nvSpPr>
            <p:cNvPr id="24" name="object 22">
              <a:extLst>
                <a:ext uri="{FF2B5EF4-FFF2-40B4-BE49-F238E27FC236}">
                  <a16:creationId xmlns:a16="http://schemas.microsoft.com/office/drawing/2014/main" id="{E925CA80-FEC0-0F4C-A061-66E0485D0FB0}"/>
                </a:ext>
              </a:extLst>
            </p:cNvPr>
            <p:cNvSpPr/>
            <p:nvPr/>
          </p:nvSpPr>
          <p:spPr>
            <a:xfrm>
              <a:off x="7041174" y="598428"/>
              <a:ext cx="45720" cy="34925"/>
            </a:xfrm>
            <a:custGeom>
              <a:avLst/>
              <a:gdLst/>
              <a:ahLst/>
              <a:cxnLst/>
              <a:rect l="l" t="t" r="r" b="b"/>
              <a:pathLst>
                <a:path w="45720" h="34925">
                  <a:moveTo>
                    <a:pt x="15374" y="34846"/>
                  </a:moveTo>
                  <a:lnTo>
                    <a:pt x="0" y="7393"/>
                  </a:lnTo>
                  <a:lnTo>
                    <a:pt x="45401" y="0"/>
                  </a:lnTo>
                  <a:lnTo>
                    <a:pt x="15374" y="34846"/>
                  </a:lnTo>
                  <a:close/>
                </a:path>
              </a:pathLst>
            </a:custGeom>
            <a:solidFill>
              <a:srgbClr val="595959"/>
            </a:solidFill>
          </p:spPr>
          <p:txBody>
            <a:bodyPr wrap="square" lIns="0" tIns="0" rIns="0" bIns="0" rtlCol="0"/>
            <a:lstStyle/>
            <a:p>
              <a:endParaRPr/>
            </a:p>
          </p:txBody>
        </p:sp>
        <p:sp>
          <p:nvSpPr>
            <p:cNvPr id="25" name="object 23">
              <a:extLst>
                <a:ext uri="{FF2B5EF4-FFF2-40B4-BE49-F238E27FC236}">
                  <a16:creationId xmlns:a16="http://schemas.microsoft.com/office/drawing/2014/main" id="{4284F94B-CF30-6048-B12A-90305A66CEBD}"/>
                </a:ext>
              </a:extLst>
            </p:cNvPr>
            <p:cNvSpPr/>
            <p:nvPr/>
          </p:nvSpPr>
          <p:spPr>
            <a:xfrm>
              <a:off x="7041174" y="598428"/>
              <a:ext cx="45720" cy="34925"/>
            </a:xfrm>
            <a:custGeom>
              <a:avLst/>
              <a:gdLst/>
              <a:ahLst/>
              <a:cxnLst/>
              <a:rect l="l" t="t" r="r" b="b"/>
              <a:pathLst>
                <a:path w="45720" h="34925">
                  <a:moveTo>
                    <a:pt x="15374" y="34846"/>
                  </a:moveTo>
                  <a:lnTo>
                    <a:pt x="45401" y="0"/>
                  </a:lnTo>
                  <a:lnTo>
                    <a:pt x="0" y="7393"/>
                  </a:lnTo>
                  <a:lnTo>
                    <a:pt x="15374" y="34846"/>
                  </a:lnTo>
                  <a:close/>
                </a:path>
              </a:pathLst>
            </a:custGeom>
            <a:ln w="9524">
              <a:solidFill>
                <a:srgbClr val="595959"/>
              </a:solidFill>
            </a:ln>
          </p:spPr>
          <p:txBody>
            <a:bodyPr wrap="square" lIns="0" tIns="0" rIns="0" bIns="0" rtlCol="0"/>
            <a:lstStyle/>
            <a:p>
              <a:endParaRPr/>
            </a:p>
          </p:txBody>
        </p:sp>
        <p:sp>
          <p:nvSpPr>
            <p:cNvPr id="26" name="object 24">
              <a:extLst>
                <a:ext uri="{FF2B5EF4-FFF2-40B4-BE49-F238E27FC236}">
                  <a16:creationId xmlns:a16="http://schemas.microsoft.com/office/drawing/2014/main" id="{B5D905E6-CBFA-1F41-AC6C-6EDD655A9589}"/>
                </a:ext>
              </a:extLst>
            </p:cNvPr>
            <p:cNvSpPr/>
            <p:nvPr/>
          </p:nvSpPr>
          <p:spPr>
            <a:xfrm>
              <a:off x="6161300" y="1447249"/>
              <a:ext cx="1010919" cy="389255"/>
            </a:xfrm>
            <a:custGeom>
              <a:avLst/>
              <a:gdLst/>
              <a:ahLst/>
              <a:cxnLst/>
              <a:rect l="l" t="t" r="r" b="b"/>
              <a:pathLst>
                <a:path w="1010920" h="389255">
                  <a:moveTo>
                    <a:pt x="0" y="0"/>
                  </a:moveTo>
                  <a:lnTo>
                    <a:pt x="1010459" y="388682"/>
                  </a:lnTo>
                </a:path>
              </a:pathLst>
            </a:custGeom>
            <a:ln w="9524">
              <a:solidFill>
                <a:srgbClr val="595959"/>
              </a:solidFill>
            </a:ln>
          </p:spPr>
          <p:txBody>
            <a:bodyPr wrap="square" lIns="0" tIns="0" rIns="0" bIns="0" rtlCol="0"/>
            <a:lstStyle/>
            <a:p>
              <a:endParaRPr/>
            </a:p>
          </p:txBody>
        </p:sp>
        <p:sp>
          <p:nvSpPr>
            <p:cNvPr id="27" name="object 25">
              <a:extLst>
                <a:ext uri="{FF2B5EF4-FFF2-40B4-BE49-F238E27FC236}">
                  <a16:creationId xmlns:a16="http://schemas.microsoft.com/office/drawing/2014/main" id="{EB5BB3AA-752B-4F4C-A0E2-84755928243A}"/>
                </a:ext>
              </a:extLst>
            </p:cNvPr>
            <p:cNvSpPr/>
            <p:nvPr/>
          </p:nvSpPr>
          <p:spPr>
            <a:xfrm>
              <a:off x="7166111" y="1821248"/>
              <a:ext cx="46355" cy="30480"/>
            </a:xfrm>
            <a:custGeom>
              <a:avLst/>
              <a:gdLst/>
              <a:ahLst/>
              <a:cxnLst/>
              <a:rect l="l" t="t" r="r" b="b"/>
              <a:pathLst>
                <a:path w="46354" h="30480">
                  <a:moveTo>
                    <a:pt x="45992" y="30202"/>
                  </a:moveTo>
                  <a:lnTo>
                    <a:pt x="0" y="29367"/>
                  </a:lnTo>
                  <a:lnTo>
                    <a:pt x="11296" y="0"/>
                  </a:lnTo>
                  <a:lnTo>
                    <a:pt x="45992" y="30202"/>
                  </a:lnTo>
                  <a:close/>
                </a:path>
              </a:pathLst>
            </a:custGeom>
            <a:solidFill>
              <a:srgbClr val="595959"/>
            </a:solidFill>
          </p:spPr>
          <p:txBody>
            <a:bodyPr wrap="square" lIns="0" tIns="0" rIns="0" bIns="0" rtlCol="0"/>
            <a:lstStyle/>
            <a:p>
              <a:endParaRPr/>
            </a:p>
          </p:txBody>
        </p:sp>
        <p:sp>
          <p:nvSpPr>
            <p:cNvPr id="28" name="object 26">
              <a:extLst>
                <a:ext uri="{FF2B5EF4-FFF2-40B4-BE49-F238E27FC236}">
                  <a16:creationId xmlns:a16="http://schemas.microsoft.com/office/drawing/2014/main" id="{92C3C022-F176-CB4A-BAD3-BB68FBDD5CC3}"/>
                </a:ext>
              </a:extLst>
            </p:cNvPr>
            <p:cNvSpPr/>
            <p:nvPr/>
          </p:nvSpPr>
          <p:spPr>
            <a:xfrm>
              <a:off x="7166111" y="1821248"/>
              <a:ext cx="46355" cy="30480"/>
            </a:xfrm>
            <a:custGeom>
              <a:avLst/>
              <a:gdLst/>
              <a:ahLst/>
              <a:cxnLst/>
              <a:rect l="l" t="t" r="r" b="b"/>
              <a:pathLst>
                <a:path w="46354" h="30480">
                  <a:moveTo>
                    <a:pt x="0" y="29367"/>
                  </a:moveTo>
                  <a:lnTo>
                    <a:pt x="45992" y="30202"/>
                  </a:lnTo>
                  <a:lnTo>
                    <a:pt x="11296" y="0"/>
                  </a:lnTo>
                  <a:lnTo>
                    <a:pt x="0" y="29367"/>
                  </a:lnTo>
                  <a:close/>
                </a:path>
              </a:pathLst>
            </a:custGeom>
            <a:ln w="9524">
              <a:solidFill>
                <a:srgbClr val="595959"/>
              </a:solidFill>
            </a:ln>
          </p:spPr>
          <p:txBody>
            <a:bodyPr wrap="square" lIns="0" tIns="0" rIns="0" bIns="0" rtlCol="0"/>
            <a:lstStyle/>
            <a:p>
              <a:endParaRPr/>
            </a:p>
          </p:txBody>
        </p:sp>
        <p:sp>
          <p:nvSpPr>
            <p:cNvPr id="29" name="object 27">
              <a:extLst>
                <a:ext uri="{FF2B5EF4-FFF2-40B4-BE49-F238E27FC236}">
                  <a16:creationId xmlns:a16="http://schemas.microsoft.com/office/drawing/2014/main" id="{F45FF726-5F22-594D-9BB4-104C99EC9E9F}"/>
                </a:ext>
              </a:extLst>
            </p:cNvPr>
            <p:cNvSpPr/>
            <p:nvPr/>
          </p:nvSpPr>
          <p:spPr>
            <a:xfrm>
              <a:off x="6183599" y="2621203"/>
              <a:ext cx="1133475" cy="641985"/>
            </a:xfrm>
            <a:custGeom>
              <a:avLst/>
              <a:gdLst/>
              <a:ahLst/>
              <a:cxnLst/>
              <a:rect l="l" t="t" r="r" b="b"/>
              <a:pathLst>
                <a:path w="1133475" h="641985">
                  <a:moveTo>
                    <a:pt x="0" y="641446"/>
                  </a:moveTo>
                  <a:lnTo>
                    <a:pt x="1133165" y="0"/>
                  </a:lnTo>
                </a:path>
              </a:pathLst>
            </a:custGeom>
            <a:ln w="9524">
              <a:solidFill>
                <a:srgbClr val="595959"/>
              </a:solidFill>
            </a:ln>
          </p:spPr>
          <p:txBody>
            <a:bodyPr wrap="square" lIns="0" tIns="0" rIns="0" bIns="0" rtlCol="0"/>
            <a:lstStyle/>
            <a:p>
              <a:endParaRPr/>
            </a:p>
          </p:txBody>
        </p:sp>
        <p:sp>
          <p:nvSpPr>
            <p:cNvPr id="30" name="object 28">
              <a:extLst>
                <a:ext uri="{FF2B5EF4-FFF2-40B4-BE49-F238E27FC236}">
                  <a16:creationId xmlns:a16="http://schemas.microsoft.com/office/drawing/2014/main" id="{E9B6001F-EDDB-0046-83B5-0D5EFEB004BD}"/>
                </a:ext>
              </a:extLst>
            </p:cNvPr>
            <p:cNvSpPr/>
            <p:nvPr/>
          </p:nvSpPr>
          <p:spPr>
            <a:xfrm>
              <a:off x="7309014" y="2599909"/>
              <a:ext cx="45720" cy="35560"/>
            </a:xfrm>
            <a:custGeom>
              <a:avLst/>
              <a:gdLst/>
              <a:ahLst/>
              <a:cxnLst/>
              <a:rect l="l" t="t" r="r" b="b"/>
              <a:pathLst>
                <a:path w="45720" h="35560">
                  <a:moveTo>
                    <a:pt x="15500" y="34984"/>
                  </a:moveTo>
                  <a:lnTo>
                    <a:pt x="0" y="7602"/>
                  </a:lnTo>
                  <a:lnTo>
                    <a:pt x="45366" y="0"/>
                  </a:lnTo>
                  <a:lnTo>
                    <a:pt x="15500" y="34984"/>
                  </a:lnTo>
                  <a:close/>
                </a:path>
              </a:pathLst>
            </a:custGeom>
            <a:solidFill>
              <a:srgbClr val="595959"/>
            </a:solidFill>
          </p:spPr>
          <p:txBody>
            <a:bodyPr wrap="square" lIns="0" tIns="0" rIns="0" bIns="0" rtlCol="0"/>
            <a:lstStyle/>
            <a:p>
              <a:endParaRPr/>
            </a:p>
          </p:txBody>
        </p:sp>
        <p:sp>
          <p:nvSpPr>
            <p:cNvPr id="31" name="object 29">
              <a:extLst>
                <a:ext uri="{FF2B5EF4-FFF2-40B4-BE49-F238E27FC236}">
                  <a16:creationId xmlns:a16="http://schemas.microsoft.com/office/drawing/2014/main" id="{97BA6346-E548-434A-9C36-D30D207FB67A}"/>
                </a:ext>
              </a:extLst>
            </p:cNvPr>
            <p:cNvSpPr/>
            <p:nvPr/>
          </p:nvSpPr>
          <p:spPr>
            <a:xfrm>
              <a:off x="7309014" y="2599909"/>
              <a:ext cx="45720" cy="35560"/>
            </a:xfrm>
            <a:custGeom>
              <a:avLst/>
              <a:gdLst/>
              <a:ahLst/>
              <a:cxnLst/>
              <a:rect l="l" t="t" r="r" b="b"/>
              <a:pathLst>
                <a:path w="45720" h="35560">
                  <a:moveTo>
                    <a:pt x="15500" y="34984"/>
                  </a:moveTo>
                  <a:lnTo>
                    <a:pt x="45366" y="0"/>
                  </a:lnTo>
                  <a:lnTo>
                    <a:pt x="0" y="7602"/>
                  </a:lnTo>
                  <a:lnTo>
                    <a:pt x="15500" y="34984"/>
                  </a:lnTo>
                  <a:close/>
                </a:path>
              </a:pathLst>
            </a:custGeom>
            <a:ln w="9524">
              <a:solidFill>
                <a:srgbClr val="595959"/>
              </a:solidFill>
            </a:ln>
          </p:spPr>
          <p:txBody>
            <a:bodyPr wrap="square" lIns="0" tIns="0" rIns="0" bIns="0" rtlCol="0"/>
            <a:lstStyle/>
            <a:p>
              <a:endParaRPr/>
            </a:p>
          </p:txBody>
        </p:sp>
        <p:sp>
          <p:nvSpPr>
            <p:cNvPr id="32" name="object 30">
              <a:extLst>
                <a:ext uri="{FF2B5EF4-FFF2-40B4-BE49-F238E27FC236}">
                  <a16:creationId xmlns:a16="http://schemas.microsoft.com/office/drawing/2014/main" id="{386610A6-02FF-D44D-A58F-9BD749878167}"/>
                </a:ext>
              </a:extLst>
            </p:cNvPr>
            <p:cNvSpPr/>
            <p:nvPr/>
          </p:nvSpPr>
          <p:spPr>
            <a:xfrm>
              <a:off x="6087027" y="3753576"/>
              <a:ext cx="940435" cy="544830"/>
            </a:xfrm>
            <a:custGeom>
              <a:avLst/>
              <a:gdLst/>
              <a:ahLst/>
              <a:cxnLst/>
              <a:rect l="l" t="t" r="r" b="b"/>
              <a:pathLst>
                <a:path w="940434" h="544829">
                  <a:moveTo>
                    <a:pt x="0" y="0"/>
                  </a:moveTo>
                  <a:lnTo>
                    <a:pt x="939944" y="544358"/>
                  </a:lnTo>
                </a:path>
              </a:pathLst>
            </a:custGeom>
            <a:ln w="9524">
              <a:solidFill>
                <a:srgbClr val="595959"/>
              </a:solidFill>
            </a:ln>
          </p:spPr>
          <p:txBody>
            <a:bodyPr wrap="square" lIns="0" tIns="0" rIns="0" bIns="0" rtlCol="0"/>
            <a:lstStyle/>
            <a:p>
              <a:endParaRPr/>
            </a:p>
          </p:txBody>
        </p:sp>
        <p:sp>
          <p:nvSpPr>
            <p:cNvPr id="33" name="object 31">
              <a:extLst>
                <a:ext uri="{FF2B5EF4-FFF2-40B4-BE49-F238E27FC236}">
                  <a16:creationId xmlns:a16="http://schemas.microsoft.com/office/drawing/2014/main" id="{BB3240B7-5CF6-A245-933C-018FB333A0AB}"/>
                </a:ext>
              </a:extLst>
            </p:cNvPr>
            <p:cNvSpPr/>
            <p:nvPr/>
          </p:nvSpPr>
          <p:spPr>
            <a:xfrm>
              <a:off x="7019086" y="4284321"/>
              <a:ext cx="45720" cy="35560"/>
            </a:xfrm>
            <a:custGeom>
              <a:avLst/>
              <a:gdLst/>
              <a:ahLst/>
              <a:cxnLst/>
              <a:rect l="l" t="t" r="r" b="b"/>
              <a:pathLst>
                <a:path w="45720" h="35560">
                  <a:moveTo>
                    <a:pt x="45289" y="35277"/>
                  </a:moveTo>
                  <a:lnTo>
                    <a:pt x="0" y="27228"/>
                  </a:lnTo>
                  <a:lnTo>
                    <a:pt x="15769" y="0"/>
                  </a:lnTo>
                  <a:lnTo>
                    <a:pt x="45289" y="35277"/>
                  </a:lnTo>
                  <a:close/>
                </a:path>
              </a:pathLst>
            </a:custGeom>
            <a:solidFill>
              <a:srgbClr val="595959"/>
            </a:solidFill>
          </p:spPr>
          <p:txBody>
            <a:bodyPr wrap="square" lIns="0" tIns="0" rIns="0" bIns="0" rtlCol="0"/>
            <a:lstStyle/>
            <a:p>
              <a:endParaRPr/>
            </a:p>
          </p:txBody>
        </p:sp>
        <p:sp>
          <p:nvSpPr>
            <p:cNvPr id="34" name="object 32">
              <a:extLst>
                <a:ext uri="{FF2B5EF4-FFF2-40B4-BE49-F238E27FC236}">
                  <a16:creationId xmlns:a16="http://schemas.microsoft.com/office/drawing/2014/main" id="{178F4E65-E741-B942-8F5D-2310AE302BFA}"/>
                </a:ext>
              </a:extLst>
            </p:cNvPr>
            <p:cNvSpPr/>
            <p:nvPr/>
          </p:nvSpPr>
          <p:spPr>
            <a:xfrm>
              <a:off x="7019086" y="4284321"/>
              <a:ext cx="45720" cy="35560"/>
            </a:xfrm>
            <a:custGeom>
              <a:avLst/>
              <a:gdLst/>
              <a:ahLst/>
              <a:cxnLst/>
              <a:rect l="l" t="t" r="r" b="b"/>
              <a:pathLst>
                <a:path w="45720" h="35560">
                  <a:moveTo>
                    <a:pt x="0" y="27228"/>
                  </a:moveTo>
                  <a:lnTo>
                    <a:pt x="45289" y="35277"/>
                  </a:lnTo>
                  <a:lnTo>
                    <a:pt x="15769" y="0"/>
                  </a:lnTo>
                  <a:lnTo>
                    <a:pt x="0" y="27228"/>
                  </a:lnTo>
                  <a:close/>
                </a:path>
              </a:pathLst>
            </a:custGeom>
            <a:ln w="9524">
              <a:solidFill>
                <a:srgbClr val="595959"/>
              </a:solidFill>
            </a:ln>
          </p:spPr>
          <p:txBody>
            <a:bodyPr wrap="square" lIns="0" tIns="0" rIns="0" bIns="0" rtlCol="0"/>
            <a:lstStyle/>
            <a:p>
              <a:endParaRPr/>
            </a:p>
          </p:txBody>
        </p:sp>
        <p:sp>
          <p:nvSpPr>
            <p:cNvPr id="35" name="object 33">
              <a:extLst>
                <a:ext uri="{FF2B5EF4-FFF2-40B4-BE49-F238E27FC236}">
                  <a16:creationId xmlns:a16="http://schemas.microsoft.com/office/drawing/2014/main" id="{1B9BAD45-3547-2C42-9CFB-BF4B8A425C35}"/>
                </a:ext>
              </a:extLst>
            </p:cNvPr>
            <p:cNvSpPr/>
            <p:nvPr/>
          </p:nvSpPr>
          <p:spPr>
            <a:xfrm>
              <a:off x="1771425" y="2258249"/>
              <a:ext cx="1081405" cy="0"/>
            </a:xfrm>
            <a:custGeom>
              <a:avLst/>
              <a:gdLst/>
              <a:ahLst/>
              <a:cxnLst/>
              <a:rect l="l" t="t" r="r" b="b"/>
              <a:pathLst>
                <a:path w="1081405">
                  <a:moveTo>
                    <a:pt x="0" y="0"/>
                  </a:moveTo>
                  <a:lnTo>
                    <a:pt x="1081349" y="0"/>
                  </a:lnTo>
                </a:path>
              </a:pathLst>
            </a:custGeom>
            <a:ln w="9524">
              <a:solidFill>
                <a:srgbClr val="595959"/>
              </a:solidFill>
            </a:ln>
          </p:spPr>
          <p:txBody>
            <a:bodyPr wrap="square" lIns="0" tIns="0" rIns="0" bIns="0" rtlCol="0"/>
            <a:lstStyle/>
            <a:p>
              <a:endParaRPr/>
            </a:p>
          </p:txBody>
        </p:sp>
        <p:sp>
          <p:nvSpPr>
            <p:cNvPr id="36" name="object 34">
              <a:extLst>
                <a:ext uri="{FF2B5EF4-FFF2-40B4-BE49-F238E27FC236}">
                  <a16:creationId xmlns:a16="http://schemas.microsoft.com/office/drawing/2014/main" id="{256FBD82-2241-ED4C-A642-FF56FAAFB3D8}"/>
                </a:ext>
              </a:extLst>
            </p:cNvPr>
            <p:cNvSpPr/>
            <p:nvPr/>
          </p:nvSpPr>
          <p:spPr>
            <a:xfrm>
              <a:off x="2852774" y="2242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a:p>
          </p:txBody>
        </p:sp>
        <p:sp>
          <p:nvSpPr>
            <p:cNvPr id="37" name="object 35">
              <a:extLst>
                <a:ext uri="{FF2B5EF4-FFF2-40B4-BE49-F238E27FC236}">
                  <a16:creationId xmlns:a16="http://schemas.microsoft.com/office/drawing/2014/main" id="{20A44E4C-39F4-484B-9D2A-B498E9A5460C}"/>
                </a:ext>
              </a:extLst>
            </p:cNvPr>
            <p:cNvSpPr/>
            <p:nvPr/>
          </p:nvSpPr>
          <p:spPr>
            <a:xfrm>
              <a:off x="2852774" y="2242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a:p>
          </p:txBody>
        </p:sp>
      </p:grpSp>
      <p:sp>
        <p:nvSpPr>
          <p:cNvPr id="38" name="object 3">
            <a:extLst>
              <a:ext uri="{FF2B5EF4-FFF2-40B4-BE49-F238E27FC236}">
                <a16:creationId xmlns:a16="http://schemas.microsoft.com/office/drawing/2014/main" id="{AEFB9066-016B-D641-AACB-7C5391F0A82B}"/>
              </a:ext>
            </a:extLst>
          </p:cNvPr>
          <p:cNvSpPr txBox="1">
            <a:spLocks/>
          </p:cNvSpPr>
          <p:nvPr/>
        </p:nvSpPr>
        <p:spPr>
          <a:xfrm>
            <a:off x="556946" y="5529059"/>
            <a:ext cx="6680099" cy="751488"/>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2400" spc="-5" dirty="0"/>
              <a:t>Backprop can make use of dot product to ensure gradients flow (as we did in the forward pass)</a:t>
            </a:r>
            <a:endParaRPr lang="en-GB" sz="2400" dirty="0"/>
          </a:p>
        </p:txBody>
      </p:sp>
      <p:grpSp>
        <p:nvGrpSpPr>
          <p:cNvPr id="39" name="Group 38">
            <a:extLst>
              <a:ext uri="{FF2B5EF4-FFF2-40B4-BE49-F238E27FC236}">
                <a16:creationId xmlns:a16="http://schemas.microsoft.com/office/drawing/2014/main" id="{DCD012AD-A1D8-4946-9301-721B062F0CA2}"/>
              </a:ext>
            </a:extLst>
          </p:cNvPr>
          <p:cNvGrpSpPr/>
          <p:nvPr/>
        </p:nvGrpSpPr>
        <p:grpSpPr>
          <a:xfrm>
            <a:off x="6368866" y="1940488"/>
            <a:ext cx="5736692" cy="3561761"/>
            <a:chOff x="741181" y="1830929"/>
            <a:chExt cx="8535291" cy="5299336"/>
          </a:xfrm>
        </p:grpSpPr>
        <p:sp>
          <p:nvSpPr>
            <p:cNvPr id="40" name="object 4">
              <a:extLst>
                <a:ext uri="{FF2B5EF4-FFF2-40B4-BE49-F238E27FC236}">
                  <a16:creationId xmlns:a16="http://schemas.microsoft.com/office/drawing/2014/main" id="{07051393-86D2-4E81-9CB9-1E96685AAE58}"/>
                </a:ext>
              </a:extLst>
            </p:cNvPr>
            <p:cNvSpPr/>
            <p:nvPr/>
          </p:nvSpPr>
          <p:spPr>
            <a:xfrm>
              <a:off x="2429752" y="3247350"/>
              <a:ext cx="863600" cy="863600"/>
            </a:xfrm>
            <a:custGeom>
              <a:avLst/>
              <a:gdLst/>
              <a:ahLst/>
              <a:cxnLst/>
              <a:rect l="l" t="t" r="r" b="b"/>
              <a:pathLst>
                <a:path w="863600" h="863600">
                  <a:moveTo>
                    <a:pt x="0" y="431549"/>
                  </a:move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close/>
                </a:path>
              </a:pathLst>
            </a:custGeom>
            <a:solidFill>
              <a:schemeClr val="accent5">
                <a:lumMod val="20000"/>
                <a:lumOff val="80000"/>
              </a:schemeClr>
            </a:solidFill>
            <a:ln w="28574">
              <a:solidFill>
                <a:schemeClr val="bg1"/>
              </a:solidFill>
            </a:ln>
          </p:spPr>
          <p:txBody>
            <a:bodyPr wrap="square" lIns="0" tIns="0" rIns="0" bIns="0" rtlCol="0"/>
            <a:lstStyle/>
            <a:p>
              <a:endParaRPr/>
            </a:p>
          </p:txBody>
        </p:sp>
        <p:sp>
          <p:nvSpPr>
            <p:cNvPr id="41" name="object 13">
              <a:extLst>
                <a:ext uri="{FF2B5EF4-FFF2-40B4-BE49-F238E27FC236}">
                  <a16:creationId xmlns:a16="http://schemas.microsoft.com/office/drawing/2014/main" id="{142B839B-1123-49F6-8504-42F357C93BC4}"/>
                </a:ext>
              </a:extLst>
            </p:cNvPr>
            <p:cNvSpPr/>
            <p:nvPr/>
          </p:nvSpPr>
          <p:spPr>
            <a:xfrm>
              <a:off x="5013850" y="4190572"/>
              <a:ext cx="1222551" cy="1296623"/>
            </a:xfrm>
            <a:custGeom>
              <a:avLst/>
              <a:gdLst/>
              <a:ahLst/>
              <a:cxnLst/>
              <a:rect l="l" t="t" r="r" b="b"/>
              <a:pathLst>
                <a:path w="863600" h="863600">
                  <a:moveTo>
                    <a:pt x="431549" y="863099"/>
                  </a:move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close/>
                </a:path>
              </a:pathLst>
            </a:custGeom>
            <a:solidFill>
              <a:srgbClr val="EEEEEE"/>
            </a:solidFill>
            <a:ln w="19050">
              <a:solidFill>
                <a:schemeClr val="tx1"/>
              </a:solidFill>
            </a:ln>
          </p:spPr>
          <p:txBody>
            <a:bodyPr wrap="square" lIns="0" tIns="0" rIns="0" bIns="0" rtlCol="0"/>
            <a:lstStyle/>
            <a:p>
              <a:endParaRPr/>
            </a:p>
          </p:txBody>
        </p:sp>
        <p:sp>
          <p:nvSpPr>
            <p:cNvPr id="42" name="object 4">
              <a:extLst>
                <a:ext uri="{FF2B5EF4-FFF2-40B4-BE49-F238E27FC236}">
                  <a16:creationId xmlns:a16="http://schemas.microsoft.com/office/drawing/2014/main" id="{8BD30837-2411-4876-95E6-B5769FFA0512}"/>
                </a:ext>
              </a:extLst>
            </p:cNvPr>
            <p:cNvSpPr/>
            <p:nvPr/>
          </p:nvSpPr>
          <p:spPr>
            <a:xfrm>
              <a:off x="2434938" y="4415852"/>
              <a:ext cx="863600" cy="863600"/>
            </a:xfrm>
            <a:custGeom>
              <a:avLst/>
              <a:gdLst/>
              <a:ahLst/>
              <a:cxnLst/>
              <a:rect l="l" t="t" r="r" b="b"/>
              <a:pathLst>
                <a:path w="863600" h="863600">
                  <a:moveTo>
                    <a:pt x="0" y="431549"/>
                  </a:move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close/>
                </a:path>
              </a:pathLst>
            </a:custGeom>
            <a:solidFill>
              <a:schemeClr val="accent5">
                <a:lumMod val="20000"/>
                <a:lumOff val="80000"/>
              </a:schemeClr>
            </a:solidFill>
            <a:ln w="28574">
              <a:solidFill>
                <a:schemeClr val="bg1"/>
              </a:solidFill>
            </a:ln>
          </p:spPr>
          <p:txBody>
            <a:bodyPr wrap="square" lIns="0" tIns="0" rIns="0" bIns="0" rtlCol="0"/>
            <a:lstStyle/>
            <a:p>
              <a:endParaRPr/>
            </a:p>
          </p:txBody>
        </p:sp>
        <p:sp>
          <p:nvSpPr>
            <p:cNvPr id="43" name="object 4">
              <a:extLst>
                <a:ext uri="{FF2B5EF4-FFF2-40B4-BE49-F238E27FC236}">
                  <a16:creationId xmlns:a16="http://schemas.microsoft.com/office/drawing/2014/main" id="{06ED7E5C-49F2-45EC-B351-51E04A85A151}"/>
                </a:ext>
              </a:extLst>
            </p:cNvPr>
            <p:cNvSpPr/>
            <p:nvPr/>
          </p:nvSpPr>
          <p:spPr>
            <a:xfrm>
              <a:off x="2443644" y="2074259"/>
              <a:ext cx="863600" cy="863600"/>
            </a:xfrm>
            <a:custGeom>
              <a:avLst/>
              <a:gdLst/>
              <a:ahLst/>
              <a:cxnLst/>
              <a:rect l="l" t="t" r="r" b="b"/>
              <a:pathLst>
                <a:path w="863600" h="863600">
                  <a:moveTo>
                    <a:pt x="0" y="431549"/>
                  </a:move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close/>
                </a:path>
              </a:pathLst>
            </a:custGeom>
            <a:solidFill>
              <a:schemeClr val="accent5">
                <a:lumMod val="20000"/>
                <a:lumOff val="80000"/>
              </a:schemeClr>
            </a:solidFill>
            <a:ln w="28574">
              <a:solidFill>
                <a:schemeClr val="bg1"/>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411C956-5EAC-43D1-BA58-18C2C376CCD0}"/>
                    </a:ext>
                  </a:extLst>
                </p:cNvPr>
                <p:cNvSpPr txBox="1"/>
                <p:nvPr/>
              </p:nvSpPr>
              <p:spPr>
                <a:xfrm>
                  <a:off x="5241871" y="4697763"/>
                  <a:ext cx="27892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Σ</m:t>
                        </m:r>
                      </m:oMath>
                    </m:oMathPara>
                  </a14:m>
                  <a:endParaRPr lang="en-US" sz="2800" dirty="0"/>
                </a:p>
              </p:txBody>
            </p:sp>
          </mc:Choice>
          <mc:Fallback xmlns="">
            <p:sp>
              <p:nvSpPr>
                <p:cNvPr id="44" name="TextBox 43">
                  <a:extLst>
                    <a:ext uri="{FF2B5EF4-FFF2-40B4-BE49-F238E27FC236}">
                      <a16:creationId xmlns:a16="http://schemas.microsoft.com/office/drawing/2014/main" id="{9411C956-5EAC-43D1-BA58-18C2C376CCD0}"/>
                    </a:ext>
                  </a:extLst>
                </p:cNvPr>
                <p:cNvSpPr txBox="1">
                  <a:spLocks noRot="1" noChangeAspect="1" noMove="1" noResize="1" noEditPoints="1" noAdjustHandles="1" noChangeArrowheads="1" noChangeShapeType="1" noTextEdit="1"/>
                </p:cNvSpPr>
                <p:nvPr/>
              </p:nvSpPr>
              <p:spPr>
                <a:xfrm>
                  <a:off x="5241871" y="4697763"/>
                  <a:ext cx="278923" cy="430887"/>
                </a:xfrm>
                <a:prstGeom prst="rect">
                  <a:avLst/>
                </a:prstGeom>
                <a:blipFill>
                  <a:blip r:embed="rId2"/>
                  <a:stretch>
                    <a:fillRect b="-16667"/>
                  </a:stretch>
                </a:blipFill>
              </p:spPr>
              <p:txBody>
                <a:bodyPr/>
                <a:lstStyle/>
                <a:p>
                  <a:r>
                    <a:rPr lang="en-GB">
                      <a:noFill/>
                    </a:rPr>
                    <a:t> </a:t>
                  </a:r>
                </a:p>
              </p:txBody>
            </p:sp>
          </mc:Fallback>
        </mc:AlternateContent>
        <p:cxnSp>
          <p:nvCxnSpPr>
            <p:cNvPr id="45" name="Straight Connector 44">
              <a:extLst>
                <a:ext uri="{FF2B5EF4-FFF2-40B4-BE49-F238E27FC236}">
                  <a16:creationId xmlns:a16="http://schemas.microsoft.com/office/drawing/2014/main" id="{DF73B704-AE3E-4911-B453-5CD14DA3CA1F}"/>
                </a:ext>
              </a:extLst>
            </p:cNvPr>
            <p:cNvCxnSpPr>
              <a:cxnSpLocks/>
            </p:cNvCxnSpPr>
            <p:nvPr/>
          </p:nvCxnSpPr>
          <p:spPr>
            <a:xfrm>
              <a:off x="5610269" y="4198796"/>
              <a:ext cx="38001" cy="1288399"/>
            </a:xfrm>
            <a:prstGeom prst="line">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E7E59B9-0063-4865-92C5-2017A2808B89}"/>
                </a:ext>
              </a:extLst>
            </p:cNvPr>
            <p:cNvGrpSpPr/>
            <p:nvPr/>
          </p:nvGrpSpPr>
          <p:grpSpPr>
            <a:xfrm>
              <a:off x="5230355" y="3185272"/>
              <a:ext cx="2348110" cy="3944993"/>
              <a:chOff x="5230355" y="3185272"/>
              <a:chExt cx="2348110" cy="3944993"/>
            </a:xfrm>
          </p:grpSpPr>
          <p:sp>
            <p:nvSpPr>
              <p:cNvPr id="79" name="TextBox 78">
                <a:extLst>
                  <a:ext uri="{FF2B5EF4-FFF2-40B4-BE49-F238E27FC236}">
                    <a16:creationId xmlns:a16="http://schemas.microsoft.com/office/drawing/2014/main" id="{796498DA-1072-4FAC-A23E-508BA2256254}"/>
                  </a:ext>
                </a:extLst>
              </p:cNvPr>
              <p:cNvSpPr txBox="1"/>
              <p:nvPr/>
            </p:nvSpPr>
            <p:spPr>
              <a:xfrm>
                <a:off x="5230355" y="3695844"/>
                <a:ext cx="2348110" cy="3434421"/>
              </a:xfrm>
              <a:prstGeom prst="rect">
                <a:avLst/>
              </a:prstGeom>
              <a:noFill/>
            </p:spPr>
            <p:txBody>
              <a:bodyPr wrap="square">
                <a:spAutoFit/>
              </a:bodyPr>
              <a:lstStyle/>
              <a:p>
                <a:r>
                  <a:rPr lang="en-GB" b="1" i="0" dirty="0">
                    <a:solidFill>
                      <a:srgbClr val="FF0000"/>
                    </a:solidFill>
                    <a:effectLst/>
                    <a:latin typeface="Courier New" panose="02070309020205020404" pitchFamily="49" charset="0"/>
                  </a:rPr>
                  <a:t> </a:t>
                </a:r>
                <a:r>
                  <a:rPr lang="en-GB" i="0" dirty="0">
                    <a:solidFill>
                      <a:srgbClr val="FF0000"/>
                    </a:solidFill>
                    <a:effectLst/>
                    <a:latin typeface="Courier New" panose="02070309020205020404" pitchFamily="49" charset="0"/>
                  </a:rPr>
                  <a:t>1 </a:t>
                </a:r>
              </a:p>
              <a:p>
                <a:endParaRPr lang="en-GB" dirty="0">
                  <a:solidFill>
                    <a:srgbClr val="FF0000"/>
                  </a:solidFill>
                  <a:latin typeface="Courier New" panose="02070309020205020404" pitchFamily="49" charset="0"/>
                </a:endParaRPr>
              </a:p>
              <a:p>
                <a:endParaRPr lang="en-GB" i="0" dirty="0">
                  <a:solidFill>
                    <a:srgbClr val="FF0000"/>
                  </a:solidFill>
                  <a:effectLst/>
                  <a:latin typeface="Courier New" panose="02070309020205020404" pitchFamily="49" charset="0"/>
                </a:endParaRPr>
              </a:p>
              <a:p>
                <a:endParaRPr lang="en-GB" dirty="0">
                  <a:solidFill>
                    <a:srgbClr val="FF0000"/>
                  </a:solidFill>
                  <a:latin typeface="Courier New" panose="02070309020205020404" pitchFamily="49" charset="0"/>
                </a:endParaRPr>
              </a:p>
              <a:p>
                <a:endParaRPr lang="en-GB" i="0" dirty="0">
                  <a:solidFill>
                    <a:srgbClr val="FF0000"/>
                  </a:solidFill>
                  <a:effectLst/>
                  <a:latin typeface="Courier New" panose="02070309020205020404" pitchFamily="49" charset="0"/>
                </a:endParaRPr>
              </a:p>
              <a:p>
                <a:r>
                  <a:rPr lang="en-GB" i="0" dirty="0">
                    <a:solidFill>
                      <a:srgbClr val="FF0000"/>
                    </a:solidFill>
                    <a:effectLst/>
                    <a:latin typeface="Courier New" panose="02070309020205020404" pitchFamily="49" charset="0"/>
                  </a:rPr>
                  <a:t> </a:t>
                </a:r>
              </a:p>
              <a:p>
                <a:r>
                  <a:rPr lang="en-GB" dirty="0">
                    <a:solidFill>
                      <a:srgbClr val="FF0000"/>
                    </a:solidFill>
                    <a:latin typeface="Courier New" panose="02070309020205020404" pitchFamily="49" charset="0"/>
                  </a:rPr>
                  <a:t> </a:t>
                </a:r>
                <a:r>
                  <a:rPr lang="en-GB" i="0" dirty="0">
                    <a:solidFill>
                      <a:srgbClr val="FF0000"/>
                    </a:solidFill>
                    <a:effectLst/>
                    <a:latin typeface="Courier New" panose="02070309020205020404" pitchFamily="49" charset="0"/>
                  </a:rPr>
                  <a:t>1</a:t>
                </a:r>
              </a:p>
              <a:p>
                <a:r>
                  <a:rPr lang="en-GB" b="1" dirty="0" err="1">
                    <a:solidFill>
                      <a:srgbClr val="FF0000"/>
                    </a:solidFill>
                    <a:latin typeface="Courier New" panose="02070309020205020404" pitchFamily="49" charset="0"/>
                  </a:rPr>
                  <a:t>dbiases</a:t>
                </a:r>
                <a:endParaRPr lang="en-US" b="1" dirty="0">
                  <a:solidFill>
                    <a:srgbClr val="FF0000"/>
                  </a:solidFill>
                </a:endParaRPr>
              </a:p>
            </p:txBody>
          </p:sp>
          <p:cxnSp>
            <p:nvCxnSpPr>
              <p:cNvPr id="80" name="Straight Arrow Connector 79">
                <a:extLst>
                  <a:ext uri="{FF2B5EF4-FFF2-40B4-BE49-F238E27FC236}">
                    <a16:creationId xmlns:a16="http://schemas.microsoft.com/office/drawing/2014/main" id="{934934D3-BC02-4136-B809-A78A8D2CE968}"/>
                  </a:ext>
                </a:extLst>
              </p:cNvPr>
              <p:cNvCxnSpPr>
                <a:cxnSpLocks/>
              </p:cNvCxnSpPr>
              <p:nvPr/>
            </p:nvCxnSpPr>
            <p:spPr>
              <a:xfrm flipV="1">
                <a:off x="5543864" y="5552563"/>
                <a:ext cx="0" cy="5658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5C96913-F9FD-49DC-8683-CCC859216FAB}"/>
                  </a:ext>
                </a:extLst>
              </p:cNvPr>
              <p:cNvCxnSpPr>
                <a:cxnSpLocks/>
              </p:cNvCxnSpPr>
              <p:nvPr/>
            </p:nvCxnSpPr>
            <p:spPr>
              <a:xfrm flipV="1">
                <a:off x="5519110" y="3185272"/>
                <a:ext cx="0" cy="5658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F3581A0A-8D67-4689-A3FA-2A309830B8F9}"/>
                </a:ext>
              </a:extLst>
            </p:cNvPr>
            <p:cNvSpPr txBox="1"/>
            <p:nvPr/>
          </p:nvSpPr>
          <p:spPr>
            <a:xfrm>
              <a:off x="7578465" y="2252272"/>
              <a:ext cx="1698007" cy="4258682"/>
            </a:xfrm>
            <a:prstGeom prst="rect">
              <a:avLst/>
            </a:prstGeom>
            <a:noFill/>
          </p:spPr>
          <p:txBody>
            <a:bodyPr wrap="square">
              <a:spAutoFit/>
            </a:bodyPr>
            <a:lstStyle/>
            <a:p>
              <a:r>
                <a:rPr lang="en-GB" i="0" dirty="0">
                  <a:solidFill>
                    <a:srgbClr val="FF0000"/>
                  </a:solidFill>
                  <a:effectLst/>
                  <a:latin typeface="Courier New" panose="02070309020205020404" pitchFamily="49" charset="0"/>
                </a:rPr>
                <a:t>1</a:t>
              </a:r>
              <a:endParaRPr lang="en-GB" dirty="0">
                <a:solidFill>
                  <a:srgbClr val="FF0000"/>
                </a:solidFill>
                <a:latin typeface="Courier New" panose="02070309020205020404" pitchFamily="49" charset="0"/>
              </a:endParaRPr>
            </a:p>
            <a:p>
              <a:endParaRPr lang="en-GB" i="0" dirty="0">
                <a:solidFill>
                  <a:srgbClr val="FF0000"/>
                </a:solidFill>
                <a:effectLst/>
                <a:latin typeface="Courier New" panose="02070309020205020404" pitchFamily="49" charset="0"/>
              </a:endParaRPr>
            </a:p>
            <a:p>
              <a:endParaRPr lang="en-GB" dirty="0">
                <a:solidFill>
                  <a:srgbClr val="FF0000"/>
                </a:solidFill>
                <a:latin typeface="Courier New" panose="02070309020205020404" pitchFamily="49" charset="0"/>
              </a:endParaRPr>
            </a:p>
            <a:p>
              <a:endParaRPr lang="en-GB" i="0" dirty="0">
                <a:solidFill>
                  <a:srgbClr val="FF0000"/>
                </a:solidFill>
                <a:effectLst/>
                <a:latin typeface="Courier New" panose="02070309020205020404" pitchFamily="49" charset="0"/>
              </a:endParaRPr>
            </a:p>
            <a:p>
              <a:endParaRPr lang="en-GB" dirty="0">
                <a:solidFill>
                  <a:srgbClr val="FF0000"/>
                </a:solidFill>
                <a:latin typeface="Courier New" panose="02070309020205020404" pitchFamily="49" charset="0"/>
              </a:endParaRPr>
            </a:p>
            <a:p>
              <a:endParaRPr lang="en-GB" i="0" dirty="0">
                <a:solidFill>
                  <a:srgbClr val="FF0000"/>
                </a:solidFill>
                <a:effectLst/>
                <a:latin typeface="Courier New" panose="02070309020205020404" pitchFamily="49" charset="0"/>
              </a:endParaRPr>
            </a:p>
            <a:p>
              <a:r>
                <a:rPr lang="en-GB" i="0" dirty="0">
                  <a:solidFill>
                    <a:srgbClr val="FF0000"/>
                  </a:solidFill>
                  <a:effectLst/>
                  <a:latin typeface="Courier New" panose="02070309020205020404" pitchFamily="49" charset="0"/>
                </a:rPr>
                <a:t> </a:t>
              </a:r>
            </a:p>
            <a:p>
              <a:endParaRPr lang="en-GB" dirty="0">
                <a:solidFill>
                  <a:srgbClr val="FF0000"/>
                </a:solidFill>
                <a:latin typeface="Courier New" panose="02070309020205020404" pitchFamily="49" charset="0"/>
              </a:endParaRPr>
            </a:p>
            <a:p>
              <a:r>
                <a:rPr lang="en-GB" i="0" dirty="0">
                  <a:solidFill>
                    <a:srgbClr val="FF0000"/>
                  </a:solidFill>
                  <a:effectLst/>
                  <a:latin typeface="Courier New" panose="02070309020205020404" pitchFamily="49" charset="0"/>
                </a:rPr>
                <a:t>1</a:t>
              </a:r>
            </a:p>
            <a:p>
              <a:r>
                <a:rPr lang="en-GB" b="1" dirty="0">
                  <a:solidFill>
                    <a:srgbClr val="FF0000"/>
                  </a:solidFill>
                  <a:latin typeface="Courier New" panose="02070309020205020404" pitchFamily="49" charset="0"/>
                </a:rPr>
                <a:t>loss</a:t>
              </a:r>
              <a:r>
                <a:rPr lang="en-GB" b="1" i="0" dirty="0">
                  <a:solidFill>
                    <a:srgbClr val="FF0000"/>
                  </a:solidFill>
                  <a:effectLst/>
                  <a:latin typeface="Courier New" panose="02070309020205020404" pitchFamily="49" charset="0"/>
                </a:rPr>
                <a:t> </a:t>
              </a:r>
            </a:p>
          </p:txBody>
        </p:sp>
        <p:sp>
          <p:nvSpPr>
            <p:cNvPr id="48" name="object 13">
              <a:extLst>
                <a:ext uri="{FF2B5EF4-FFF2-40B4-BE49-F238E27FC236}">
                  <a16:creationId xmlns:a16="http://schemas.microsoft.com/office/drawing/2014/main" id="{3595371F-6546-4DB2-A95D-72AFB7E80D5E}"/>
                </a:ext>
              </a:extLst>
            </p:cNvPr>
            <p:cNvSpPr/>
            <p:nvPr/>
          </p:nvSpPr>
          <p:spPr>
            <a:xfrm>
              <a:off x="4979410" y="1833772"/>
              <a:ext cx="1222551" cy="1296623"/>
            </a:xfrm>
            <a:custGeom>
              <a:avLst/>
              <a:gdLst/>
              <a:ahLst/>
              <a:cxnLst/>
              <a:rect l="l" t="t" r="r" b="b"/>
              <a:pathLst>
                <a:path w="863600" h="863600">
                  <a:moveTo>
                    <a:pt x="431549" y="863099"/>
                  </a:moveTo>
                  <a:lnTo>
                    <a:pt x="384527" y="860567"/>
                  </a:lnTo>
                  <a:lnTo>
                    <a:pt x="338972" y="853146"/>
                  </a:lnTo>
                  <a:lnTo>
                    <a:pt x="295146" y="841099"/>
                  </a:lnTo>
                  <a:lnTo>
                    <a:pt x="253314" y="824689"/>
                  </a:lnTo>
                  <a:lnTo>
                    <a:pt x="213738" y="804180"/>
                  </a:lnTo>
                  <a:lnTo>
                    <a:pt x="176682" y="779835"/>
                  </a:lnTo>
                  <a:lnTo>
                    <a:pt x="142408" y="751918"/>
                  </a:lnTo>
                  <a:lnTo>
                    <a:pt x="111181" y="720691"/>
                  </a:lnTo>
                  <a:lnTo>
                    <a:pt x="83264" y="686417"/>
                  </a:lnTo>
                  <a:lnTo>
                    <a:pt x="58919" y="649361"/>
                  </a:lnTo>
                  <a:lnTo>
                    <a:pt x="38410" y="609785"/>
                  </a:lnTo>
                  <a:lnTo>
                    <a:pt x="22000" y="567953"/>
                  </a:lnTo>
                  <a:lnTo>
                    <a:pt x="9953" y="524127"/>
                  </a:lnTo>
                  <a:lnTo>
                    <a:pt x="2532" y="478572"/>
                  </a:lnTo>
                  <a:lnTo>
                    <a:pt x="0" y="431549"/>
                  </a:lnTo>
                  <a:lnTo>
                    <a:pt x="2532" y="384527"/>
                  </a:lnTo>
                  <a:lnTo>
                    <a:pt x="9953" y="338972"/>
                  </a:lnTo>
                  <a:lnTo>
                    <a:pt x="22000" y="295146"/>
                  </a:lnTo>
                  <a:lnTo>
                    <a:pt x="38410" y="253314"/>
                  </a:lnTo>
                  <a:lnTo>
                    <a:pt x="58919" y="213738"/>
                  </a:lnTo>
                  <a:lnTo>
                    <a:pt x="83264" y="176682"/>
                  </a:lnTo>
                  <a:lnTo>
                    <a:pt x="111181" y="142408"/>
                  </a:lnTo>
                  <a:lnTo>
                    <a:pt x="142408" y="111181"/>
                  </a:lnTo>
                  <a:lnTo>
                    <a:pt x="176682" y="83264"/>
                  </a:lnTo>
                  <a:lnTo>
                    <a:pt x="213738" y="58919"/>
                  </a:lnTo>
                  <a:lnTo>
                    <a:pt x="253314" y="38410"/>
                  </a:lnTo>
                  <a:lnTo>
                    <a:pt x="295146" y="22000"/>
                  </a:lnTo>
                  <a:lnTo>
                    <a:pt x="338972" y="9953"/>
                  </a:lnTo>
                  <a:lnTo>
                    <a:pt x="384527" y="2532"/>
                  </a:lnTo>
                  <a:lnTo>
                    <a:pt x="431549" y="0"/>
                  </a:lnTo>
                  <a:lnTo>
                    <a:pt x="480244" y="2754"/>
                  </a:lnTo>
                  <a:lnTo>
                    <a:pt x="527942" y="10901"/>
                  </a:lnTo>
                  <a:lnTo>
                    <a:pt x="574221" y="24265"/>
                  </a:lnTo>
                  <a:lnTo>
                    <a:pt x="618659" y="42672"/>
                  </a:lnTo>
                  <a:lnTo>
                    <a:pt x="660833" y="65946"/>
                  </a:lnTo>
                  <a:lnTo>
                    <a:pt x="700322" y="93913"/>
                  </a:lnTo>
                  <a:lnTo>
                    <a:pt x="736701" y="126397"/>
                  </a:lnTo>
                  <a:lnTo>
                    <a:pt x="769186" y="162777"/>
                  </a:lnTo>
                  <a:lnTo>
                    <a:pt x="797153" y="202266"/>
                  </a:lnTo>
                  <a:lnTo>
                    <a:pt x="820427" y="244440"/>
                  </a:lnTo>
                  <a:lnTo>
                    <a:pt x="838834" y="288878"/>
                  </a:lnTo>
                  <a:lnTo>
                    <a:pt x="852198" y="335157"/>
                  </a:lnTo>
                  <a:lnTo>
                    <a:pt x="860345" y="382855"/>
                  </a:lnTo>
                  <a:lnTo>
                    <a:pt x="863099" y="431549"/>
                  </a:lnTo>
                  <a:lnTo>
                    <a:pt x="860567" y="478572"/>
                  </a:lnTo>
                  <a:lnTo>
                    <a:pt x="853146" y="524127"/>
                  </a:lnTo>
                  <a:lnTo>
                    <a:pt x="841099" y="567953"/>
                  </a:lnTo>
                  <a:lnTo>
                    <a:pt x="824689" y="609785"/>
                  </a:lnTo>
                  <a:lnTo>
                    <a:pt x="804180" y="649361"/>
                  </a:lnTo>
                  <a:lnTo>
                    <a:pt x="779835" y="686417"/>
                  </a:lnTo>
                  <a:lnTo>
                    <a:pt x="751918" y="720691"/>
                  </a:lnTo>
                  <a:lnTo>
                    <a:pt x="720691" y="751918"/>
                  </a:lnTo>
                  <a:lnTo>
                    <a:pt x="686417" y="779835"/>
                  </a:lnTo>
                  <a:lnTo>
                    <a:pt x="649361" y="804180"/>
                  </a:lnTo>
                  <a:lnTo>
                    <a:pt x="609785" y="824689"/>
                  </a:lnTo>
                  <a:lnTo>
                    <a:pt x="567953" y="841099"/>
                  </a:lnTo>
                  <a:lnTo>
                    <a:pt x="524127" y="853146"/>
                  </a:lnTo>
                  <a:lnTo>
                    <a:pt x="478572" y="860567"/>
                  </a:lnTo>
                  <a:lnTo>
                    <a:pt x="431549" y="863099"/>
                  </a:lnTo>
                  <a:close/>
                </a:path>
              </a:pathLst>
            </a:custGeom>
            <a:solidFill>
              <a:srgbClr val="EEEEEE"/>
            </a:solidFill>
            <a:ln w="19050">
              <a:solidFill>
                <a:schemeClr val="tx1"/>
              </a:solidFill>
            </a:ln>
          </p:spPr>
          <p:txBody>
            <a:bodyPr wrap="square" lIns="0" tIns="0" rIns="0" bIns="0" rtlCol="0"/>
            <a:lstStyle/>
            <a:p>
              <a:endParaRPr/>
            </a:p>
          </p:txBody>
        </p:sp>
        <p:sp>
          <p:nvSpPr>
            <p:cNvPr id="49" name="Freeform 55">
              <a:extLst>
                <a:ext uri="{FF2B5EF4-FFF2-40B4-BE49-F238E27FC236}">
                  <a16:creationId xmlns:a16="http://schemas.microsoft.com/office/drawing/2014/main" id="{61BF189F-D59C-4BEB-AC83-BB31F89DFC88}"/>
                </a:ext>
              </a:extLst>
            </p:cNvPr>
            <p:cNvSpPr/>
            <p:nvPr/>
          </p:nvSpPr>
          <p:spPr>
            <a:xfrm>
              <a:off x="5803833" y="2351633"/>
              <a:ext cx="199024" cy="312807"/>
            </a:xfrm>
            <a:custGeom>
              <a:avLst/>
              <a:gdLst>
                <a:gd name="connsiteX0" fmla="*/ 0 w 363255"/>
                <a:gd name="connsiteY0" fmla="*/ 363255 h 375781"/>
                <a:gd name="connsiteX1" fmla="*/ 237995 w 363255"/>
                <a:gd name="connsiteY1" fmla="*/ 375781 h 375781"/>
                <a:gd name="connsiteX2" fmla="*/ 363255 w 363255"/>
                <a:gd name="connsiteY2" fmla="*/ 0 h 375781"/>
              </a:gdLst>
              <a:ahLst/>
              <a:cxnLst>
                <a:cxn ang="0">
                  <a:pos x="connsiteX0" y="connsiteY0"/>
                </a:cxn>
                <a:cxn ang="0">
                  <a:pos x="connsiteX1" y="connsiteY1"/>
                </a:cxn>
                <a:cxn ang="0">
                  <a:pos x="connsiteX2" y="connsiteY2"/>
                </a:cxn>
              </a:cxnLst>
              <a:rect l="l" t="t" r="r" b="b"/>
              <a:pathLst>
                <a:path w="363255" h="375781">
                  <a:moveTo>
                    <a:pt x="0" y="363255"/>
                  </a:moveTo>
                  <a:lnTo>
                    <a:pt x="237995" y="375781"/>
                  </a:lnTo>
                  <a:lnTo>
                    <a:pt x="363255" y="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3C05509-FF7C-4DA1-806C-F38B12A00207}"/>
                    </a:ext>
                  </a:extLst>
                </p:cNvPr>
                <p:cNvSpPr txBox="1"/>
                <p:nvPr/>
              </p:nvSpPr>
              <p:spPr>
                <a:xfrm>
                  <a:off x="5193523" y="2316243"/>
                  <a:ext cx="27892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Σ</m:t>
                        </m:r>
                      </m:oMath>
                    </m:oMathPara>
                  </a14:m>
                  <a:endParaRPr lang="en-US" sz="2800" dirty="0"/>
                </a:p>
              </p:txBody>
            </p:sp>
          </mc:Choice>
          <mc:Fallback xmlns="">
            <p:sp>
              <p:nvSpPr>
                <p:cNvPr id="50" name="TextBox 49">
                  <a:extLst>
                    <a:ext uri="{FF2B5EF4-FFF2-40B4-BE49-F238E27FC236}">
                      <a16:creationId xmlns:a16="http://schemas.microsoft.com/office/drawing/2014/main" id="{03C05509-FF7C-4DA1-806C-F38B12A00207}"/>
                    </a:ext>
                  </a:extLst>
                </p:cNvPr>
                <p:cNvSpPr txBox="1">
                  <a:spLocks noRot="1" noChangeAspect="1" noMove="1" noResize="1" noEditPoints="1" noAdjustHandles="1" noChangeArrowheads="1" noChangeShapeType="1" noTextEdit="1"/>
                </p:cNvSpPr>
                <p:nvPr/>
              </p:nvSpPr>
              <p:spPr>
                <a:xfrm>
                  <a:off x="5193523" y="2316243"/>
                  <a:ext cx="278923" cy="430887"/>
                </a:xfrm>
                <a:prstGeom prst="rect">
                  <a:avLst/>
                </a:prstGeom>
                <a:blipFill>
                  <a:blip r:embed="rId3"/>
                  <a:stretch>
                    <a:fillRect b="-17021"/>
                  </a:stretch>
                </a:blipFill>
              </p:spPr>
              <p:txBody>
                <a:bodyPr/>
                <a:lstStyle/>
                <a:p>
                  <a:r>
                    <a:rPr lang="en-GB">
                      <a:noFill/>
                    </a:rPr>
                    <a:t> </a:t>
                  </a:r>
                </a:p>
              </p:txBody>
            </p:sp>
          </mc:Fallback>
        </mc:AlternateContent>
        <p:cxnSp>
          <p:nvCxnSpPr>
            <p:cNvPr id="51" name="Straight Connector 50">
              <a:extLst>
                <a:ext uri="{FF2B5EF4-FFF2-40B4-BE49-F238E27FC236}">
                  <a16:creationId xmlns:a16="http://schemas.microsoft.com/office/drawing/2014/main" id="{B38B8834-C18E-4CD8-9D2A-65348F828DE7}"/>
                </a:ext>
              </a:extLst>
            </p:cNvPr>
            <p:cNvCxnSpPr>
              <a:cxnSpLocks/>
            </p:cNvCxnSpPr>
            <p:nvPr/>
          </p:nvCxnSpPr>
          <p:spPr>
            <a:xfrm>
              <a:off x="5561940" y="1830929"/>
              <a:ext cx="38001" cy="1288399"/>
            </a:xfrm>
            <a:prstGeom prst="line">
              <a:avLst/>
            </a:prstGeom>
          </p:spPr>
          <p:style>
            <a:lnRef idx="1">
              <a:schemeClr val="accent1"/>
            </a:lnRef>
            <a:fillRef idx="0">
              <a:schemeClr val="accent1"/>
            </a:fillRef>
            <a:effectRef idx="0">
              <a:schemeClr val="accent1"/>
            </a:effectRef>
            <a:fontRef idx="minor">
              <a:schemeClr val="tx1"/>
            </a:fontRef>
          </p:style>
        </p:cxnSp>
        <p:sp>
          <p:nvSpPr>
            <p:cNvPr id="52" name="Freeform 64">
              <a:extLst>
                <a:ext uri="{FF2B5EF4-FFF2-40B4-BE49-F238E27FC236}">
                  <a16:creationId xmlns:a16="http://schemas.microsoft.com/office/drawing/2014/main" id="{EAF26651-8708-4A1B-A5A4-D05E0254549E}"/>
                </a:ext>
              </a:extLst>
            </p:cNvPr>
            <p:cNvSpPr/>
            <p:nvPr/>
          </p:nvSpPr>
          <p:spPr>
            <a:xfrm>
              <a:off x="5795620" y="4682479"/>
              <a:ext cx="196968" cy="312807"/>
            </a:xfrm>
            <a:custGeom>
              <a:avLst/>
              <a:gdLst>
                <a:gd name="connsiteX0" fmla="*/ 0 w 363255"/>
                <a:gd name="connsiteY0" fmla="*/ 363255 h 375781"/>
                <a:gd name="connsiteX1" fmla="*/ 237995 w 363255"/>
                <a:gd name="connsiteY1" fmla="*/ 375781 h 375781"/>
                <a:gd name="connsiteX2" fmla="*/ 363255 w 363255"/>
                <a:gd name="connsiteY2" fmla="*/ 0 h 375781"/>
              </a:gdLst>
              <a:ahLst/>
              <a:cxnLst>
                <a:cxn ang="0">
                  <a:pos x="connsiteX0" y="connsiteY0"/>
                </a:cxn>
                <a:cxn ang="0">
                  <a:pos x="connsiteX1" y="connsiteY1"/>
                </a:cxn>
                <a:cxn ang="0">
                  <a:pos x="connsiteX2" y="connsiteY2"/>
                </a:cxn>
              </a:cxnLst>
              <a:rect l="l" t="t" r="r" b="b"/>
              <a:pathLst>
                <a:path w="363255" h="375781">
                  <a:moveTo>
                    <a:pt x="0" y="363255"/>
                  </a:moveTo>
                  <a:lnTo>
                    <a:pt x="237995" y="375781"/>
                  </a:lnTo>
                  <a:lnTo>
                    <a:pt x="363255" y="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7E76CB8-5B71-466F-8CAA-6F07909D2AF7}"/>
                </a:ext>
              </a:extLst>
            </p:cNvPr>
            <p:cNvGrpSpPr/>
            <p:nvPr/>
          </p:nvGrpSpPr>
          <p:grpSpPr>
            <a:xfrm>
              <a:off x="6245254" y="2475128"/>
              <a:ext cx="1530011" cy="2165332"/>
              <a:chOff x="-379220" y="1747950"/>
              <a:chExt cx="1530011" cy="2165332"/>
            </a:xfrm>
          </p:grpSpPr>
          <p:cxnSp>
            <p:nvCxnSpPr>
              <p:cNvPr id="77" name="Straight Arrow Connector 76">
                <a:extLst>
                  <a:ext uri="{FF2B5EF4-FFF2-40B4-BE49-F238E27FC236}">
                    <a16:creationId xmlns:a16="http://schemas.microsoft.com/office/drawing/2014/main" id="{6AF293DC-C0F1-43E8-8D7A-0A8B432152BB}"/>
                  </a:ext>
                </a:extLst>
              </p:cNvPr>
              <p:cNvCxnSpPr>
                <a:cxnSpLocks/>
              </p:cNvCxnSpPr>
              <p:nvPr/>
            </p:nvCxnSpPr>
            <p:spPr>
              <a:xfrm>
                <a:off x="-379219" y="3913282"/>
                <a:ext cx="1530010" cy="0"/>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784CCB2-7C92-4F39-A6FF-BC0E4E0FBF35}"/>
                  </a:ext>
                </a:extLst>
              </p:cNvPr>
              <p:cNvCxnSpPr>
                <a:cxnSpLocks/>
              </p:cNvCxnSpPr>
              <p:nvPr/>
            </p:nvCxnSpPr>
            <p:spPr>
              <a:xfrm>
                <a:off x="-379220" y="1747950"/>
                <a:ext cx="1530010" cy="0"/>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02A1CD1-C3F1-49ED-981A-EDA2B744436E}"/>
                </a:ext>
              </a:extLst>
            </p:cNvPr>
            <p:cNvGrpSpPr/>
            <p:nvPr/>
          </p:nvGrpSpPr>
          <p:grpSpPr>
            <a:xfrm>
              <a:off x="741181" y="1839529"/>
              <a:ext cx="1804763" cy="3434420"/>
              <a:chOff x="741181" y="1839529"/>
              <a:chExt cx="1804763" cy="3434420"/>
            </a:xfrm>
          </p:grpSpPr>
          <p:grpSp>
            <p:nvGrpSpPr>
              <p:cNvPr id="70" name="Group 69">
                <a:extLst>
                  <a:ext uri="{FF2B5EF4-FFF2-40B4-BE49-F238E27FC236}">
                    <a16:creationId xmlns:a16="http://schemas.microsoft.com/office/drawing/2014/main" id="{ACB7687F-9752-4143-B438-6FC22C625406}"/>
                  </a:ext>
                </a:extLst>
              </p:cNvPr>
              <p:cNvGrpSpPr/>
              <p:nvPr/>
            </p:nvGrpSpPr>
            <p:grpSpPr>
              <a:xfrm>
                <a:off x="897661" y="2420128"/>
                <a:ext cx="1545983" cy="2320414"/>
                <a:chOff x="897661" y="2420128"/>
                <a:chExt cx="1545983" cy="2320414"/>
              </a:xfrm>
            </p:grpSpPr>
            <p:cxnSp>
              <p:nvCxnSpPr>
                <p:cNvPr id="72" name="Straight Arrow Connector 71">
                  <a:extLst>
                    <a:ext uri="{FF2B5EF4-FFF2-40B4-BE49-F238E27FC236}">
                      <a16:creationId xmlns:a16="http://schemas.microsoft.com/office/drawing/2014/main" id="{33E8D00E-BF00-41B4-8408-DE9AF62B3603}"/>
                    </a:ext>
                  </a:extLst>
                </p:cNvPr>
                <p:cNvCxnSpPr>
                  <a:cxnSpLocks/>
                </p:cNvCxnSpPr>
                <p:nvPr/>
              </p:nvCxnSpPr>
              <p:spPr>
                <a:xfrm>
                  <a:off x="897661" y="2420128"/>
                  <a:ext cx="154598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E9DA95-B6EF-4C28-A827-DD06D6E98DC5}"/>
                    </a:ext>
                  </a:extLst>
                </p:cNvPr>
                <p:cNvCxnSpPr>
                  <a:cxnSpLocks/>
                </p:cNvCxnSpPr>
                <p:nvPr/>
              </p:nvCxnSpPr>
              <p:spPr>
                <a:xfrm>
                  <a:off x="897661" y="3557730"/>
                  <a:ext cx="154598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5A0116F-F9C0-4985-83DB-8F2B3B1F343A}"/>
                    </a:ext>
                  </a:extLst>
                </p:cNvPr>
                <p:cNvCxnSpPr>
                  <a:cxnSpLocks/>
                </p:cNvCxnSpPr>
                <p:nvPr/>
              </p:nvCxnSpPr>
              <p:spPr>
                <a:xfrm>
                  <a:off x="897661" y="4740542"/>
                  <a:ext cx="154598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CA5404B-1D73-4976-A282-4E0C1F78F9F8}"/>
                  </a:ext>
                </a:extLst>
              </p:cNvPr>
              <p:cNvSpPr txBox="1"/>
              <p:nvPr/>
            </p:nvSpPr>
            <p:spPr>
              <a:xfrm>
                <a:off x="741181" y="1839529"/>
                <a:ext cx="1804763" cy="3434420"/>
              </a:xfrm>
              <a:prstGeom prst="rect">
                <a:avLst/>
              </a:prstGeom>
              <a:noFill/>
            </p:spPr>
            <p:txBody>
              <a:bodyPr wrap="square">
                <a:spAutoFit/>
              </a:bodyPr>
              <a:lstStyle/>
              <a:p>
                <a:r>
                  <a:rPr lang="en-GB" b="0" dirty="0">
                    <a:solidFill>
                      <a:srgbClr val="000000"/>
                    </a:solidFill>
                    <a:effectLst/>
                    <a:latin typeface="Courier New" panose="02070309020205020404" pitchFamily="49" charset="0"/>
                  </a:rPr>
                  <a:t>[</a:t>
                </a:r>
                <a:r>
                  <a:rPr lang="en-GB" b="0" dirty="0">
                    <a:solidFill>
                      <a:srgbClr val="09885A"/>
                    </a:solidFill>
                    <a:effectLst/>
                    <a:latin typeface="Courier New" panose="02070309020205020404" pitchFamily="49" charset="0"/>
                  </a:rPr>
                  <a:t>2</a:t>
                </a:r>
                <a:r>
                  <a:rPr lang="en-GB" b="0" dirty="0">
                    <a:solidFill>
                      <a:srgbClr val="000000"/>
                    </a:solidFill>
                    <a:effectLst/>
                    <a:latin typeface="Courier New" panose="02070309020205020404" pitchFamily="49" charset="0"/>
                  </a:rPr>
                  <a:t>,</a:t>
                </a:r>
              </a:p>
              <a:p>
                <a:endParaRPr lang="en-GB" dirty="0">
                  <a:solidFill>
                    <a:srgbClr val="000000"/>
                  </a:solidFill>
                  <a:latin typeface="Courier New" panose="02070309020205020404" pitchFamily="49" charset="0"/>
                </a:endParaRPr>
              </a:p>
              <a:p>
                <a:r>
                  <a:rPr lang="en-GB" b="0" dirty="0">
                    <a:solidFill>
                      <a:srgbClr val="000000"/>
                    </a:solidFill>
                    <a:effectLst/>
                    <a:latin typeface="Courier New" panose="02070309020205020404" pitchFamily="49" charset="0"/>
                  </a:rPr>
                  <a:t> </a:t>
                </a:r>
              </a:p>
              <a:p>
                <a:r>
                  <a:rPr lang="en-GB" dirty="0">
                    <a:solidFill>
                      <a:srgbClr val="000000"/>
                    </a:solidFill>
                    <a:latin typeface="Courier New" panose="02070309020205020404" pitchFamily="49" charset="0"/>
                  </a:rPr>
                  <a:t> </a:t>
                </a:r>
                <a:r>
                  <a:rPr lang="en-GB" b="0" dirty="0">
                    <a:solidFill>
                      <a:srgbClr val="09885A"/>
                    </a:solidFill>
                    <a:effectLst/>
                    <a:latin typeface="Courier New" panose="02070309020205020404" pitchFamily="49" charset="0"/>
                  </a:rPr>
                  <a:t>3</a:t>
                </a:r>
                <a:r>
                  <a:rPr lang="en-GB" b="0" dirty="0">
                    <a:solidFill>
                      <a:srgbClr val="000000"/>
                    </a:solidFill>
                    <a:effectLst/>
                    <a:latin typeface="Courier New" panose="02070309020205020404" pitchFamily="49" charset="0"/>
                  </a:rPr>
                  <a:t>,</a:t>
                </a:r>
              </a:p>
              <a:p>
                <a:endParaRPr lang="en-GB" dirty="0">
                  <a:solidFill>
                    <a:srgbClr val="000000"/>
                  </a:solidFill>
                  <a:latin typeface="Courier New" panose="02070309020205020404" pitchFamily="49" charset="0"/>
                </a:endParaRPr>
              </a:p>
              <a:p>
                <a:endParaRPr lang="en-GB" b="0" dirty="0">
                  <a:solidFill>
                    <a:srgbClr val="000000"/>
                  </a:solidFill>
                  <a:effectLst/>
                  <a:latin typeface="Courier New" panose="02070309020205020404" pitchFamily="49" charset="0"/>
                </a:endParaRPr>
              </a:p>
              <a:p>
                <a:r>
                  <a:rPr lang="en-GB" b="0" dirty="0">
                    <a:solidFill>
                      <a:srgbClr val="000000"/>
                    </a:solidFill>
                    <a:effectLst/>
                    <a:latin typeface="Courier New" panose="02070309020205020404" pitchFamily="49" charset="0"/>
                  </a:rPr>
                  <a:t> </a:t>
                </a:r>
              </a:p>
              <a:p>
                <a:r>
                  <a:rPr lang="en-GB" dirty="0">
                    <a:solidFill>
                      <a:srgbClr val="000000"/>
                    </a:solidFill>
                    <a:latin typeface="Courier New" panose="02070309020205020404" pitchFamily="49" charset="0"/>
                  </a:rPr>
                  <a:t> </a:t>
                </a:r>
                <a:r>
                  <a:rPr lang="en-GB" b="0" dirty="0">
                    <a:solidFill>
                      <a:srgbClr val="09885A"/>
                    </a:solidFill>
                    <a:effectLst/>
                    <a:latin typeface="Courier New" panose="02070309020205020404" pitchFamily="49" charset="0"/>
                  </a:rPr>
                  <a:t>2.5</a:t>
                </a:r>
                <a:r>
                  <a:rPr lang="en-GB" b="0" dirty="0">
                    <a:solidFill>
                      <a:srgbClr val="000000"/>
                    </a:solidFill>
                    <a:effectLst/>
                    <a:latin typeface="Courier New" panose="02070309020205020404" pitchFamily="49" charset="0"/>
                  </a:rPr>
                  <a:t>]</a:t>
                </a:r>
              </a:p>
            </p:txBody>
          </p:sp>
        </p:grpSp>
        <p:grpSp>
          <p:nvGrpSpPr>
            <p:cNvPr id="56" name="Group 55">
              <a:extLst>
                <a:ext uri="{FF2B5EF4-FFF2-40B4-BE49-F238E27FC236}">
                  <a16:creationId xmlns:a16="http://schemas.microsoft.com/office/drawing/2014/main" id="{6754D1FA-7FC5-4798-B8F4-0591F1E5D457}"/>
                </a:ext>
              </a:extLst>
            </p:cNvPr>
            <p:cNvGrpSpPr/>
            <p:nvPr/>
          </p:nvGrpSpPr>
          <p:grpSpPr>
            <a:xfrm>
              <a:off x="3235386" y="2066304"/>
              <a:ext cx="1875059" cy="2822877"/>
              <a:chOff x="3235386" y="2066304"/>
              <a:chExt cx="1875059" cy="2822877"/>
            </a:xfrm>
          </p:grpSpPr>
          <p:sp>
            <p:nvSpPr>
              <p:cNvPr id="57" name="TextBox 56">
                <a:extLst>
                  <a:ext uri="{FF2B5EF4-FFF2-40B4-BE49-F238E27FC236}">
                    <a16:creationId xmlns:a16="http://schemas.microsoft.com/office/drawing/2014/main" id="{9E887D8B-48DB-4DD2-B72D-2B813E63269A}"/>
                  </a:ext>
                </a:extLst>
              </p:cNvPr>
              <p:cNvSpPr txBox="1"/>
              <p:nvPr/>
            </p:nvSpPr>
            <p:spPr>
              <a:xfrm>
                <a:off x="3425164" y="2066304"/>
                <a:ext cx="1685281" cy="369332"/>
              </a:xfrm>
              <a:prstGeom prst="rect">
                <a:avLst/>
              </a:prstGeom>
              <a:noFill/>
            </p:spPr>
            <p:txBody>
              <a:bodyPr wrap="square">
                <a:spAutoFit/>
              </a:bodyPr>
              <a:lstStyle/>
              <a:p>
                <a:r>
                  <a:rPr lang="en-GB" b="0" i="0" dirty="0">
                    <a:solidFill>
                      <a:srgbClr val="FF0000"/>
                    </a:solidFill>
                    <a:effectLst/>
                    <a:latin typeface="Courier New" panose="02070309020205020404" pitchFamily="49" charset="0"/>
                  </a:rPr>
                  <a:t>1.99</a:t>
                </a:r>
                <a:endParaRPr lang="en-US" dirty="0">
                  <a:solidFill>
                    <a:srgbClr val="FF0000"/>
                  </a:solidFill>
                </a:endParaRPr>
              </a:p>
            </p:txBody>
          </p:sp>
          <p:sp>
            <p:nvSpPr>
              <p:cNvPr id="58" name="TextBox 57">
                <a:extLst>
                  <a:ext uri="{FF2B5EF4-FFF2-40B4-BE49-F238E27FC236}">
                    <a16:creationId xmlns:a16="http://schemas.microsoft.com/office/drawing/2014/main" id="{70021D3D-FCAD-4ADC-8F82-99004D9C8B4A}"/>
                  </a:ext>
                </a:extLst>
              </p:cNvPr>
              <p:cNvSpPr txBox="1"/>
              <p:nvPr/>
            </p:nvSpPr>
            <p:spPr>
              <a:xfrm>
                <a:off x="3473603" y="2520920"/>
                <a:ext cx="1636842" cy="369332"/>
              </a:xfrm>
              <a:prstGeom prst="rect">
                <a:avLst/>
              </a:prstGeom>
              <a:noFill/>
            </p:spPr>
            <p:txBody>
              <a:bodyPr wrap="square">
                <a:spAutoFit/>
              </a:bodyPr>
              <a:lstStyle/>
              <a:p>
                <a:r>
                  <a:rPr lang="en-GB" b="0" i="0" dirty="0">
                    <a:solidFill>
                      <a:srgbClr val="FF0000"/>
                    </a:solidFill>
                    <a:effectLst/>
                    <a:latin typeface="Courier New" panose="02070309020205020404" pitchFamily="49" charset="0"/>
                  </a:rPr>
                  <a:t>2.99</a:t>
                </a:r>
                <a:endParaRPr lang="en-US" dirty="0">
                  <a:solidFill>
                    <a:srgbClr val="FF0000"/>
                  </a:solidFill>
                </a:endParaRPr>
              </a:p>
            </p:txBody>
          </p:sp>
          <p:sp>
            <p:nvSpPr>
              <p:cNvPr id="59" name="TextBox 58">
                <a:extLst>
                  <a:ext uri="{FF2B5EF4-FFF2-40B4-BE49-F238E27FC236}">
                    <a16:creationId xmlns:a16="http://schemas.microsoft.com/office/drawing/2014/main" id="{A3164542-2CB9-4A99-9E68-2C58986AC311}"/>
                  </a:ext>
                </a:extLst>
              </p:cNvPr>
              <p:cNvSpPr txBox="1"/>
              <p:nvPr/>
            </p:nvSpPr>
            <p:spPr>
              <a:xfrm>
                <a:off x="3488292" y="2846108"/>
                <a:ext cx="1622153" cy="369332"/>
              </a:xfrm>
              <a:prstGeom prst="rect">
                <a:avLst/>
              </a:prstGeom>
              <a:noFill/>
            </p:spPr>
            <p:txBody>
              <a:bodyPr wrap="square">
                <a:spAutoFit/>
              </a:bodyPr>
              <a:lstStyle/>
              <a:p>
                <a:r>
                  <a:rPr lang="en-GB" b="0" i="0" dirty="0">
                    <a:solidFill>
                      <a:srgbClr val="FF0000"/>
                    </a:solidFill>
                    <a:effectLst/>
                    <a:latin typeface="Courier New" panose="02070309020205020404" pitchFamily="49" charset="0"/>
                  </a:rPr>
                  <a:t>2.49</a:t>
                </a:r>
                <a:endParaRPr lang="en-US" dirty="0">
                  <a:solidFill>
                    <a:srgbClr val="FF0000"/>
                  </a:solidFill>
                </a:endParaRPr>
              </a:p>
            </p:txBody>
          </p:sp>
          <p:sp>
            <p:nvSpPr>
              <p:cNvPr id="60" name="TextBox 59">
                <a:extLst>
                  <a:ext uri="{FF2B5EF4-FFF2-40B4-BE49-F238E27FC236}">
                    <a16:creationId xmlns:a16="http://schemas.microsoft.com/office/drawing/2014/main" id="{5ADC6B9E-8260-4046-9254-6EAE27CF1454}"/>
                  </a:ext>
                </a:extLst>
              </p:cNvPr>
              <p:cNvSpPr txBox="1"/>
              <p:nvPr/>
            </p:nvSpPr>
            <p:spPr>
              <a:xfrm>
                <a:off x="3556735" y="3711096"/>
                <a:ext cx="1553710" cy="369332"/>
              </a:xfrm>
              <a:prstGeom prst="rect">
                <a:avLst/>
              </a:prstGeom>
              <a:noFill/>
            </p:spPr>
            <p:txBody>
              <a:bodyPr wrap="square">
                <a:spAutoFit/>
              </a:bodyPr>
              <a:lstStyle/>
              <a:p>
                <a:r>
                  <a:rPr lang="en-GB" b="0" i="0" dirty="0">
                    <a:solidFill>
                      <a:srgbClr val="FF0000"/>
                    </a:solidFill>
                    <a:effectLst/>
                    <a:latin typeface="Courier New" panose="02070309020205020404" pitchFamily="49" charset="0"/>
                  </a:rPr>
                  <a:t>2.01</a:t>
                </a:r>
                <a:endParaRPr lang="en-US" dirty="0">
                  <a:solidFill>
                    <a:srgbClr val="FF0000"/>
                  </a:solidFill>
                </a:endParaRPr>
              </a:p>
            </p:txBody>
          </p:sp>
          <p:sp>
            <p:nvSpPr>
              <p:cNvPr id="61" name="TextBox 60">
                <a:extLst>
                  <a:ext uri="{FF2B5EF4-FFF2-40B4-BE49-F238E27FC236}">
                    <a16:creationId xmlns:a16="http://schemas.microsoft.com/office/drawing/2014/main" id="{87D19260-1D2A-40B9-A86D-6CBF53F16CBA}"/>
                  </a:ext>
                </a:extLst>
              </p:cNvPr>
              <p:cNvSpPr txBox="1"/>
              <p:nvPr/>
            </p:nvSpPr>
            <p:spPr>
              <a:xfrm>
                <a:off x="3509423" y="4135668"/>
                <a:ext cx="1601022" cy="369332"/>
              </a:xfrm>
              <a:prstGeom prst="rect">
                <a:avLst/>
              </a:prstGeom>
              <a:noFill/>
            </p:spPr>
            <p:txBody>
              <a:bodyPr wrap="square">
                <a:spAutoFit/>
              </a:bodyPr>
              <a:lstStyle/>
              <a:p>
                <a:r>
                  <a:rPr lang="en-GB" b="0" i="0" dirty="0">
                    <a:solidFill>
                      <a:srgbClr val="FF0000"/>
                    </a:solidFill>
                    <a:effectLst/>
                    <a:latin typeface="Courier New" panose="02070309020205020404" pitchFamily="49" charset="0"/>
                  </a:rPr>
                  <a:t>3.01</a:t>
                </a:r>
                <a:endParaRPr lang="en-US" dirty="0">
                  <a:solidFill>
                    <a:srgbClr val="FF0000"/>
                  </a:solidFill>
                </a:endParaRPr>
              </a:p>
            </p:txBody>
          </p:sp>
          <p:sp>
            <p:nvSpPr>
              <p:cNvPr id="62" name="TextBox 61">
                <a:extLst>
                  <a:ext uri="{FF2B5EF4-FFF2-40B4-BE49-F238E27FC236}">
                    <a16:creationId xmlns:a16="http://schemas.microsoft.com/office/drawing/2014/main" id="{CAFA8571-702C-4E73-AAC5-60F2C5A492AD}"/>
                  </a:ext>
                </a:extLst>
              </p:cNvPr>
              <p:cNvSpPr txBox="1"/>
              <p:nvPr/>
            </p:nvSpPr>
            <p:spPr>
              <a:xfrm>
                <a:off x="3473603" y="4519849"/>
                <a:ext cx="1636842" cy="369332"/>
              </a:xfrm>
              <a:prstGeom prst="rect">
                <a:avLst/>
              </a:prstGeom>
              <a:noFill/>
            </p:spPr>
            <p:txBody>
              <a:bodyPr wrap="square">
                <a:spAutoFit/>
              </a:bodyPr>
              <a:lstStyle/>
              <a:p>
                <a:r>
                  <a:rPr lang="en-GB" b="0" i="0" dirty="0">
                    <a:solidFill>
                      <a:srgbClr val="FF0000"/>
                    </a:solidFill>
                    <a:effectLst/>
                    <a:latin typeface="Courier New" panose="02070309020205020404" pitchFamily="49" charset="0"/>
                  </a:rPr>
                  <a:t>2.50</a:t>
                </a:r>
                <a:endParaRPr lang="en-US" dirty="0">
                  <a:solidFill>
                    <a:srgbClr val="FF0000"/>
                  </a:solidFill>
                </a:endParaRPr>
              </a:p>
            </p:txBody>
          </p:sp>
          <p:grpSp>
            <p:nvGrpSpPr>
              <p:cNvPr id="63" name="Group 62">
                <a:extLst>
                  <a:ext uri="{FF2B5EF4-FFF2-40B4-BE49-F238E27FC236}">
                    <a16:creationId xmlns:a16="http://schemas.microsoft.com/office/drawing/2014/main" id="{11F44072-54BA-456F-B599-D1ADD033B5FA}"/>
                  </a:ext>
                </a:extLst>
              </p:cNvPr>
              <p:cNvGrpSpPr/>
              <p:nvPr/>
            </p:nvGrpSpPr>
            <p:grpSpPr>
              <a:xfrm>
                <a:off x="3235386" y="2506059"/>
                <a:ext cx="1649863" cy="2332825"/>
                <a:chOff x="3235386" y="2506059"/>
                <a:chExt cx="1649863" cy="2332825"/>
              </a:xfrm>
            </p:grpSpPr>
            <p:cxnSp>
              <p:nvCxnSpPr>
                <p:cNvPr id="64" name="Straight Arrow Connector 63">
                  <a:extLst>
                    <a:ext uri="{FF2B5EF4-FFF2-40B4-BE49-F238E27FC236}">
                      <a16:creationId xmlns:a16="http://schemas.microsoft.com/office/drawing/2014/main" id="{1D3A3FA3-CACD-4B70-A8F1-EB52AE3BE94A}"/>
                    </a:ext>
                  </a:extLst>
                </p:cNvPr>
                <p:cNvCxnSpPr/>
                <p:nvPr/>
              </p:nvCxnSpPr>
              <p:spPr>
                <a:xfrm>
                  <a:off x="3307244" y="2506059"/>
                  <a:ext cx="1540634" cy="194592"/>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6B64D7B-C832-4C3D-8432-35FD2D5FFA9D}"/>
                    </a:ext>
                  </a:extLst>
                </p:cNvPr>
                <p:cNvCxnSpPr>
                  <a:cxnSpLocks/>
                </p:cNvCxnSpPr>
                <p:nvPr/>
              </p:nvCxnSpPr>
              <p:spPr>
                <a:xfrm flipV="1">
                  <a:off x="3294168" y="2734385"/>
                  <a:ext cx="1553710" cy="787095"/>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FFAFED-1A87-4558-B47F-0AAE84EEE0D2}"/>
                    </a:ext>
                  </a:extLst>
                </p:cNvPr>
                <p:cNvCxnSpPr>
                  <a:cxnSpLocks/>
                </p:cNvCxnSpPr>
                <p:nvPr/>
              </p:nvCxnSpPr>
              <p:spPr>
                <a:xfrm>
                  <a:off x="3235386" y="3950434"/>
                  <a:ext cx="1601022" cy="824824"/>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101364D-C8BC-43C9-896D-C6F3D8880F9A}"/>
                    </a:ext>
                  </a:extLst>
                </p:cNvPr>
                <p:cNvCxnSpPr>
                  <a:cxnSpLocks/>
                </p:cNvCxnSpPr>
                <p:nvPr/>
              </p:nvCxnSpPr>
              <p:spPr>
                <a:xfrm>
                  <a:off x="3339983" y="2541548"/>
                  <a:ext cx="1545266" cy="2160303"/>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AA23ED-A81E-40A0-B897-FBA8CD846206}"/>
                    </a:ext>
                  </a:extLst>
                </p:cNvPr>
                <p:cNvCxnSpPr>
                  <a:cxnSpLocks/>
                </p:cNvCxnSpPr>
                <p:nvPr/>
              </p:nvCxnSpPr>
              <p:spPr>
                <a:xfrm>
                  <a:off x="3282328" y="4827584"/>
                  <a:ext cx="1511858" cy="0"/>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11919EA-5531-41F7-8703-6F2CC992D7A9}"/>
                    </a:ext>
                  </a:extLst>
                </p:cNvPr>
                <p:cNvCxnSpPr>
                  <a:cxnSpLocks/>
                </p:cNvCxnSpPr>
                <p:nvPr/>
              </p:nvCxnSpPr>
              <p:spPr>
                <a:xfrm flipV="1">
                  <a:off x="3339983" y="2823132"/>
                  <a:ext cx="1507895" cy="2015752"/>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grpSp>
      <p:sp>
        <p:nvSpPr>
          <p:cNvPr id="82" name="Rectangle 81">
            <a:extLst>
              <a:ext uri="{FF2B5EF4-FFF2-40B4-BE49-F238E27FC236}">
                <a16:creationId xmlns:a16="http://schemas.microsoft.com/office/drawing/2014/main" id="{49BD3C1D-2984-4CC3-8F34-293CF1FFA324}"/>
              </a:ext>
            </a:extLst>
          </p:cNvPr>
          <p:cNvSpPr/>
          <p:nvPr/>
        </p:nvSpPr>
        <p:spPr>
          <a:xfrm>
            <a:off x="7581873" y="1081054"/>
            <a:ext cx="6096000" cy="646331"/>
          </a:xfrm>
          <a:prstGeom prst="rect">
            <a:avLst/>
          </a:prstGeom>
        </p:spPr>
        <p:txBody>
          <a:bodyPr>
            <a:spAutoFit/>
          </a:bodyPr>
          <a:lstStyle/>
          <a:p>
            <a:r>
              <a:rPr lang="en-US" dirty="0">
                <a:solidFill>
                  <a:srgbClr val="0432FF"/>
                </a:solidFill>
                <a:latin typeface="Arial" panose="020B0604020202020204" pitchFamily="34" charset="0"/>
                <a:cs typeface="Arial" panose="020B0604020202020204" pitchFamily="34" charset="0"/>
              </a:rPr>
              <a:t>when inputs and outputs are vectors</a:t>
            </a:r>
          </a:p>
          <a:p>
            <a:r>
              <a:rPr lang="en-US" dirty="0">
                <a:solidFill>
                  <a:srgbClr val="0432FF"/>
                </a:solidFill>
                <a:latin typeface="Arial" panose="020B0604020202020204" pitchFamily="34" charset="0"/>
                <a:cs typeface="Arial" panose="020B0604020202020204" pitchFamily="34" charset="0"/>
              </a:rPr>
              <a:t>The partial derivatives are a matrix</a:t>
            </a:r>
          </a:p>
        </p:txBody>
      </p:sp>
    </p:spTree>
    <p:extLst>
      <p:ext uri="{BB962C8B-B14F-4D97-AF65-F5344CB8AC3E}">
        <p14:creationId xmlns:p14="http://schemas.microsoft.com/office/powerpoint/2010/main" val="25484367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D419-B444-49A9-94FC-F70672DE1729}"/>
              </a:ext>
            </a:extLst>
          </p:cNvPr>
          <p:cNvSpPr>
            <a:spLocks noGrp="1"/>
          </p:cNvSpPr>
          <p:nvPr>
            <p:ph type="title"/>
          </p:nvPr>
        </p:nvSpPr>
        <p:spPr/>
        <p:txBody>
          <a:bodyPr/>
          <a:lstStyle/>
          <a:p>
            <a:r>
              <a:rPr lang="en-GB" dirty="0"/>
              <a:t>Updating the Weights</a:t>
            </a:r>
          </a:p>
        </p:txBody>
      </p:sp>
      <p:sp>
        <p:nvSpPr>
          <p:cNvPr id="3" name="Content Placeholder 2">
            <a:extLst>
              <a:ext uri="{FF2B5EF4-FFF2-40B4-BE49-F238E27FC236}">
                <a16:creationId xmlns:a16="http://schemas.microsoft.com/office/drawing/2014/main" id="{79F9B129-0B48-415D-835F-E2C9AB2E2414}"/>
              </a:ext>
            </a:extLst>
          </p:cNvPr>
          <p:cNvSpPr>
            <a:spLocks noGrp="1"/>
          </p:cNvSpPr>
          <p:nvPr>
            <p:ph idx="1"/>
          </p:nvPr>
        </p:nvSpPr>
        <p:spPr/>
        <p:txBody>
          <a:bodyPr/>
          <a:lstStyle/>
          <a:p>
            <a:r>
              <a:rPr lang="en-GB" dirty="0"/>
              <a:t>So using backpropagation we can allocate ‘blame’</a:t>
            </a:r>
          </a:p>
          <a:p>
            <a:pPr lvl="1"/>
            <a:r>
              <a:rPr lang="en-GB" dirty="0"/>
              <a:t>i.e. we can identify which weights and biases have responsibility for a portion of the error in the loss function</a:t>
            </a:r>
          </a:p>
          <a:p>
            <a:endParaRPr lang="en-GB" dirty="0"/>
          </a:p>
          <a:p>
            <a:r>
              <a:rPr lang="en-GB" dirty="0"/>
              <a:t>How should we change the weights to improve network performance?</a:t>
            </a:r>
          </a:p>
          <a:p>
            <a:pPr lvl="1"/>
            <a:r>
              <a:rPr lang="en-GB" dirty="0"/>
              <a:t>Hint: it’s an optimization function</a:t>
            </a:r>
          </a:p>
          <a:p>
            <a:pPr lvl="1"/>
            <a:r>
              <a:rPr lang="en-GB" dirty="0"/>
              <a:t>We want to minimize error given a set of variables that contribute to it</a:t>
            </a:r>
          </a:p>
        </p:txBody>
      </p:sp>
    </p:spTree>
    <p:extLst>
      <p:ext uri="{BB962C8B-B14F-4D97-AF65-F5344CB8AC3E}">
        <p14:creationId xmlns:p14="http://schemas.microsoft.com/office/powerpoint/2010/main" val="3794609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Gradient Descent Optimization</a:t>
            </a:r>
          </a:p>
        </p:txBody>
      </p:sp>
      <p:sp>
        <p:nvSpPr>
          <p:cNvPr id="4" name="object 4"/>
          <p:cNvSpPr/>
          <p:nvPr/>
        </p:nvSpPr>
        <p:spPr>
          <a:xfrm>
            <a:off x="4267200" y="1571009"/>
            <a:ext cx="7808686" cy="4278249"/>
          </a:xfrm>
          <a:prstGeom prst="rect">
            <a:avLst/>
          </a:prstGeom>
          <a:blipFill>
            <a:blip r:embed="rId3" cstate="print"/>
            <a:srcRect/>
            <a:stretch>
              <a:fillRect l="-7110"/>
            </a:stretch>
          </a:blipFill>
        </p:spPr>
        <p:txBody>
          <a:bodyPr wrap="square" lIns="0" tIns="0" rIns="0" bIns="0" rtlCol="0"/>
          <a:lstStyle/>
          <a:p>
            <a:endParaRPr/>
          </a:p>
        </p:txBody>
      </p:sp>
      <p:sp>
        <p:nvSpPr>
          <p:cNvPr id="5" name="Rectangle 4"/>
          <p:cNvSpPr/>
          <p:nvPr/>
        </p:nvSpPr>
        <p:spPr>
          <a:xfrm>
            <a:off x="249325" y="1993044"/>
            <a:ext cx="3458029" cy="4031873"/>
          </a:xfrm>
          <a:prstGeom prst="rect">
            <a:avLst/>
          </a:prstGeom>
        </p:spPr>
        <p:txBody>
          <a:bodyPr wrap="square">
            <a:spAutoFit/>
          </a:bodyPr>
          <a:lstStyle/>
          <a:p>
            <a:r>
              <a:rPr lang="en-GB" sz="3200" dirty="0"/>
              <a:t>gradient points in the direction of the greatest rate of increase  of the function, and its magnitude is the slope of the graph in  that direction.</a:t>
            </a:r>
          </a:p>
        </p:txBody>
      </p:sp>
      <p:sp>
        <p:nvSpPr>
          <p:cNvPr id="3" name="Rectangle 2"/>
          <p:cNvSpPr/>
          <p:nvPr/>
        </p:nvSpPr>
        <p:spPr>
          <a:xfrm>
            <a:off x="3358798" y="1553446"/>
            <a:ext cx="1057325" cy="1200329"/>
          </a:xfrm>
          <a:prstGeom prst="rect">
            <a:avLst/>
          </a:prstGeom>
        </p:spPr>
        <p:txBody>
          <a:bodyPr wrap="square">
            <a:spAutoFit/>
          </a:bodyPr>
          <a:lstStyle/>
          <a:p>
            <a:r>
              <a:rPr lang="en-GB" sz="2400" dirty="0"/>
              <a:t>Cost of error or Loss</a:t>
            </a:r>
          </a:p>
        </p:txBody>
      </p:sp>
      <p:sp>
        <p:nvSpPr>
          <p:cNvPr id="7" name="Rectangle 6"/>
          <p:cNvSpPr/>
          <p:nvPr/>
        </p:nvSpPr>
        <p:spPr>
          <a:xfrm>
            <a:off x="9152442" y="4325919"/>
            <a:ext cx="3039558" cy="83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9111613" y="4267200"/>
            <a:ext cx="2964273" cy="584775"/>
          </a:xfrm>
          <a:prstGeom prst="rect">
            <a:avLst/>
          </a:prstGeom>
        </p:spPr>
        <p:txBody>
          <a:bodyPr wrap="none">
            <a:spAutoFit/>
          </a:bodyPr>
          <a:lstStyle/>
          <a:p>
            <a:r>
              <a:rPr lang="en-GB" sz="3200" dirty="0"/>
              <a:t>Global minimum</a:t>
            </a:r>
          </a:p>
        </p:txBody>
      </p:sp>
      <p:sp>
        <p:nvSpPr>
          <p:cNvPr id="8" name="object 5"/>
          <p:cNvSpPr txBox="1"/>
          <p:nvPr/>
        </p:nvSpPr>
        <p:spPr>
          <a:xfrm>
            <a:off x="8868122" y="2896572"/>
            <a:ext cx="486981" cy="776768"/>
          </a:xfrm>
          <a:prstGeom prst="rect">
            <a:avLst/>
          </a:prstGeom>
        </p:spPr>
        <p:txBody>
          <a:bodyPr vert="horz" wrap="square" lIns="0" tIns="66692" rIns="0" bIns="0" rtlCol="0">
            <a:spAutoFit/>
          </a:bodyPr>
          <a:lstStyle/>
          <a:p>
            <a:pPr marL="86828">
              <a:spcBef>
                <a:spcPts val="525"/>
              </a:spcBef>
            </a:pPr>
            <a:r>
              <a:rPr sz="2180" i="1" u="sng" spc="69" dirty="0">
                <a:uFill>
                  <a:solidFill>
                    <a:srgbClr val="000000"/>
                  </a:solidFill>
                </a:uFill>
                <a:latin typeface="Arial"/>
                <a:cs typeface="Arial"/>
              </a:rPr>
              <a:t>∂</a:t>
            </a:r>
            <a:r>
              <a:rPr lang="en-GB" sz="2180" i="1" u="sng" spc="69" dirty="0">
                <a:uFill>
                  <a:solidFill>
                    <a:srgbClr val="000000"/>
                  </a:solidFill>
                </a:uFill>
                <a:latin typeface="Trebuchet MS"/>
                <a:cs typeface="Trebuchet MS"/>
              </a:rPr>
              <a:t>L</a:t>
            </a:r>
            <a:r>
              <a:rPr sz="2180" i="1" u="sng" spc="69" dirty="0">
                <a:uFill>
                  <a:solidFill>
                    <a:srgbClr val="000000"/>
                  </a:solidFill>
                </a:uFill>
                <a:latin typeface="Trebuchet MS"/>
                <a:cs typeface="Trebuchet MS"/>
              </a:rPr>
              <a:t> </a:t>
            </a:r>
            <a:endParaRPr sz="2180" dirty="0">
              <a:latin typeface="Trebuchet MS"/>
              <a:cs typeface="Trebuchet MS"/>
            </a:endParaRPr>
          </a:p>
          <a:p>
            <a:pPr marL="25168">
              <a:spcBef>
                <a:spcPts val="337"/>
              </a:spcBef>
            </a:pPr>
            <a:r>
              <a:rPr sz="2180" i="1" spc="-20" dirty="0">
                <a:latin typeface="Arial"/>
                <a:cs typeface="Arial"/>
              </a:rPr>
              <a:t>∂</a:t>
            </a:r>
            <a:r>
              <a:rPr sz="2180" i="1" spc="-20" dirty="0">
                <a:latin typeface="Trebuchet MS"/>
                <a:cs typeface="Trebuchet MS"/>
              </a:rPr>
              <a:t>w</a:t>
            </a:r>
            <a:endParaRPr sz="2378" baseline="-10416" dirty="0">
              <a:latin typeface="Lucida Sans"/>
              <a:cs typeface="Lucida Sans"/>
            </a:endParaRPr>
          </a:p>
        </p:txBody>
      </p:sp>
      <p:grpSp>
        <p:nvGrpSpPr>
          <p:cNvPr id="22" name="Group 21">
            <a:extLst>
              <a:ext uri="{FF2B5EF4-FFF2-40B4-BE49-F238E27FC236}">
                <a16:creationId xmlns:a16="http://schemas.microsoft.com/office/drawing/2014/main" id="{8E6B6175-A458-484A-BA58-74BB40142FF8}"/>
              </a:ext>
            </a:extLst>
          </p:cNvPr>
          <p:cNvGrpSpPr/>
          <p:nvPr/>
        </p:nvGrpSpPr>
        <p:grpSpPr>
          <a:xfrm>
            <a:off x="9346717" y="1706968"/>
            <a:ext cx="2280594" cy="1722032"/>
            <a:chOff x="9346717" y="1706968"/>
            <a:chExt cx="2280594" cy="1722032"/>
          </a:xfrm>
        </p:grpSpPr>
        <p:sp>
          <p:nvSpPr>
            <p:cNvPr id="9" name="object 5">
              <a:extLst>
                <a:ext uri="{FF2B5EF4-FFF2-40B4-BE49-F238E27FC236}">
                  <a16:creationId xmlns:a16="http://schemas.microsoft.com/office/drawing/2014/main" id="{D47D00BD-DC8F-0744-92E1-DC0B85A779AF}"/>
                </a:ext>
              </a:extLst>
            </p:cNvPr>
            <p:cNvSpPr txBox="1"/>
            <p:nvPr/>
          </p:nvSpPr>
          <p:spPr>
            <a:xfrm>
              <a:off x="9346717" y="3026180"/>
              <a:ext cx="1368777" cy="402820"/>
            </a:xfrm>
            <a:prstGeom prst="rect">
              <a:avLst/>
            </a:prstGeom>
          </p:spPr>
          <p:txBody>
            <a:bodyPr vert="horz" wrap="square" lIns="0" tIns="66692" rIns="0" bIns="0" rtlCol="0">
              <a:spAutoFit/>
            </a:bodyPr>
            <a:lstStyle/>
            <a:p>
              <a:pPr marL="86828">
                <a:spcBef>
                  <a:spcPts val="525"/>
                </a:spcBef>
              </a:pPr>
              <a:r>
                <a:rPr lang="en-GB" sz="2180" i="1" spc="69" dirty="0">
                  <a:uFill>
                    <a:solidFill>
                      <a:srgbClr val="000000"/>
                    </a:solidFill>
                  </a:uFill>
                  <a:latin typeface="Arial"/>
                  <a:cs typeface="Arial"/>
                </a:rPr>
                <a:t>&gt; 0</a:t>
              </a:r>
              <a:endParaRPr sz="2378" baseline="-10416" dirty="0">
                <a:latin typeface="Lucida Sans"/>
                <a:cs typeface="Lucida Sans"/>
              </a:endParaRPr>
            </a:p>
          </p:txBody>
        </p:sp>
        <p:sp>
          <p:nvSpPr>
            <p:cNvPr id="13" name="object 5">
              <a:extLst>
                <a:ext uri="{FF2B5EF4-FFF2-40B4-BE49-F238E27FC236}">
                  <a16:creationId xmlns:a16="http://schemas.microsoft.com/office/drawing/2014/main" id="{5EB04AF1-AE79-8247-B1DC-36317129E07D}"/>
                </a:ext>
              </a:extLst>
            </p:cNvPr>
            <p:cNvSpPr txBox="1"/>
            <p:nvPr/>
          </p:nvSpPr>
          <p:spPr>
            <a:xfrm>
              <a:off x="10258534" y="1706968"/>
              <a:ext cx="1368777" cy="402820"/>
            </a:xfrm>
            <a:prstGeom prst="rect">
              <a:avLst/>
            </a:prstGeom>
          </p:spPr>
          <p:txBody>
            <a:bodyPr vert="horz" wrap="square" lIns="0" tIns="66692" rIns="0" bIns="0" rtlCol="0">
              <a:spAutoFit/>
            </a:bodyPr>
            <a:lstStyle/>
            <a:p>
              <a:pPr marL="86828">
                <a:spcBef>
                  <a:spcPts val="525"/>
                </a:spcBef>
              </a:pPr>
              <a:r>
                <a:rPr lang="en-GB" sz="2180" i="1" spc="69" dirty="0">
                  <a:uFill>
                    <a:solidFill>
                      <a:srgbClr val="000000"/>
                    </a:solidFill>
                  </a:uFill>
                  <a:latin typeface="Arial"/>
                  <a:cs typeface="Arial"/>
                </a:rPr>
                <a:t>Positive</a:t>
              </a:r>
              <a:endParaRPr sz="2378" baseline="-10416" dirty="0">
                <a:latin typeface="Lucida Sans"/>
                <a:cs typeface="Lucida Sans"/>
              </a:endParaRPr>
            </a:p>
          </p:txBody>
        </p:sp>
      </p:grpSp>
      <p:grpSp>
        <p:nvGrpSpPr>
          <p:cNvPr id="21" name="Group 20">
            <a:extLst>
              <a:ext uri="{FF2B5EF4-FFF2-40B4-BE49-F238E27FC236}">
                <a16:creationId xmlns:a16="http://schemas.microsoft.com/office/drawing/2014/main" id="{C7AA8EB4-4F40-494A-9AE6-6BEAA550EA65}"/>
              </a:ext>
            </a:extLst>
          </p:cNvPr>
          <p:cNvGrpSpPr/>
          <p:nvPr/>
        </p:nvGrpSpPr>
        <p:grpSpPr>
          <a:xfrm>
            <a:off x="3606129" y="3048409"/>
            <a:ext cx="2489871" cy="2223884"/>
            <a:chOff x="3582811" y="2935155"/>
            <a:chExt cx="2489871" cy="2223884"/>
          </a:xfrm>
        </p:grpSpPr>
        <p:sp>
          <p:nvSpPr>
            <p:cNvPr id="10" name="object 5">
              <a:extLst>
                <a:ext uri="{FF2B5EF4-FFF2-40B4-BE49-F238E27FC236}">
                  <a16:creationId xmlns:a16="http://schemas.microsoft.com/office/drawing/2014/main" id="{1B41321D-5315-B540-9971-3B461CBB9FE4}"/>
                </a:ext>
              </a:extLst>
            </p:cNvPr>
            <p:cNvSpPr txBox="1"/>
            <p:nvPr/>
          </p:nvSpPr>
          <p:spPr>
            <a:xfrm>
              <a:off x="3670139" y="2935155"/>
              <a:ext cx="486981" cy="776768"/>
            </a:xfrm>
            <a:prstGeom prst="rect">
              <a:avLst/>
            </a:prstGeom>
          </p:spPr>
          <p:txBody>
            <a:bodyPr vert="horz" wrap="square" lIns="0" tIns="66692" rIns="0" bIns="0" rtlCol="0">
              <a:spAutoFit/>
            </a:bodyPr>
            <a:lstStyle/>
            <a:p>
              <a:pPr marL="86828">
                <a:spcBef>
                  <a:spcPts val="525"/>
                </a:spcBef>
              </a:pPr>
              <a:r>
                <a:rPr sz="2180" i="1" u="sng" spc="69" dirty="0">
                  <a:solidFill>
                    <a:srgbClr val="C00000"/>
                  </a:solidFill>
                  <a:uFill>
                    <a:solidFill>
                      <a:srgbClr val="000000"/>
                    </a:solidFill>
                  </a:uFill>
                  <a:latin typeface="Arial"/>
                  <a:cs typeface="Arial"/>
                </a:rPr>
                <a:t>∂</a:t>
              </a:r>
              <a:r>
                <a:rPr lang="en-GB" sz="2180" i="1" u="sng" spc="69" dirty="0">
                  <a:solidFill>
                    <a:srgbClr val="C00000"/>
                  </a:solidFill>
                  <a:uFill>
                    <a:solidFill>
                      <a:srgbClr val="000000"/>
                    </a:solidFill>
                  </a:uFill>
                  <a:latin typeface="Trebuchet MS"/>
                  <a:cs typeface="Trebuchet MS"/>
                </a:rPr>
                <a:t>L</a:t>
              </a:r>
              <a:r>
                <a:rPr sz="2180" i="1" u="sng" spc="69" dirty="0">
                  <a:solidFill>
                    <a:srgbClr val="C00000"/>
                  </a:solidFill>
                  <a:uFill>
                    <a:solidFill>
                      <a:srgbClr val="000000"/>
                    </a:solidFill>
                  </a:uFill>
                  <a:latin typeface="Trebuchet MS"/>
                  <a:cs typeface="Trebuchet MS"/>
                </a:rPr>
                <a:t> </a:t>
              </a:r>
              <a:endParaRPr sz="2180" dirty="0">
                <a:solidFill>
                  <a:srgbClr val="C00000"/>
                </a:solidFill>
                <a:latin typeface="Trebuchet MS"/>
                <a:cs typeface="Trebuchet MS"/>
              </a:endParaRPr>
            </a:p>
            <a:p>
              <a:pPr marL="25168">
                <a:spcBef>
                  <a:spcPts val="337"/>
                </a:spcBef>
              </a:pPr>
              <a:r>
                <a:rPr sz="2180" i="1" spc="-20" dirty="0">
                  <a:solidFill>
                    <a:srgbClr val="C00000"/>
                  </a:solidFill>
                  <a:latin typeface="Arial"/>
                  <a:cs typeface="Arial"/>
                </a:rPr>
                <a:t>∂</a:t>
              </a:r>
              <a:r>
                <a:rPr sz="2180" i="1" spc="-20" dirty="0">
                  <a:solidFill>
                    <a:srgbClr val="C00000"/>
                  </a:solidFill>
                  <a:latin typeface="Trebuchet MS"/>
                  <a:cs typeface="Trebuchet MS"/>
                </a:rPr>
                <a:t>w</a:t>
              </a:r>
              <a:endParaRPr sz="2378" baseline="-10416" dirty="0">
                <a:solidFill>
                  <a:srgbClr val="C00000"/>
                </a:solidFill>
                <a:latin typeface="Lucida Sans"/>
                <a:cs typeface="Lucida Sans"/>
              </a:endParaRPr>
            </a:p>
          </p:txBody>
        </p:sp>
        <p:sp>
          <p:nvSpPr>
            <p:cNvPr id="11" name="object 5">
              <a:extLst>
                <a:ext uri="{FF2B5EF4-FFF2-40B4-BE49-F238E27FC236}">
                  <a16:creationId xmlns:a16="http://schemas.microsoft.com/office/drawing/2014/main" id="{B99FE5F0-C1E2-1E47-8EAC-BE8B4949E684}"/>
                </a:ext>
              </a:extLst>
            </p:cNvPr>
            <p:cNvSpPr txBox="1"/>
            <p:nvPr/>
          </p:nvSpPr>
          <p:spPr>
            <a:xfrm>
              <a:off x="4148734" y="3064763"/>
              <a:ext cx="1368777" cy="402820"/>
            </a:xfrm>
            <a:prstGeom prst="rect">
              <a:avLst/>
            </a:prstGeom>
          </p:spPr>
          <p:txBody>
            <a:bodyPr vert="horz" wrap="square" lIns="0" tIns="66692" rIns="0" bIns="0" rtlCol="0">
              <a:spAutoFit/>
            </a:bodyPr>
            <a:lstStyle/>
            <a:p>
              <a:pPr marL="86828">
                <a:spcBef>
                  <a:spcPts val="525"/>
                </a:spcBef>
              </a:pPr>
              <a:r>
                <a:rPr lang="en-GB" sz="2180" i="1" spc="69" dirty="0">
                  <a:solidFill>
                    <a:srgbClr val="C00000"/>
                  </a:solidFill>
                  <a:uFill>
                    <a:solidFill>
                      <a:srgbClr val="000000"/>
                    </a:solidFill>
                  </a:uFill>
                  <a:latin typeface="Arial"/>
                  <a:cs typeface="Arial"/>
                </a:rPr>
                <a:t>&lt; 0</a:t>
              </a:r>
              <a:endParaRPr sz="2378" baseline="-10416" dirty="0">
                <a:solidFill>
                  <a:srgbClr val="C00000"/>
                </a:solidFill>
                <a:latin typeface="Lucida Sans"/>
                <a:cs typeface="Lucida Sans"/>
              </a:endParaRPr>
            </a:p>
          </p:txBody>
        </p:sp>
        <p:cxnSp>
          <p:nvCxnSpPr>
            <p:cNvPr id="17" name="Straight Connector 16">
              <a:extLst>
                <a:ext uri="{FF2B5EF4-FFF2-40B4-BE49-F238E27FC236}">
                  <a16:creationId xmlns:a16="http://schemas.microsoft.com/office/drawing/2014/main" id="{41098371-BD7C-B046-B00A-D8AD324ACA43}"/>
                </a:ext>
              </a:extLst>
            </p:cNvPr>
            <p:cNvCxnSpPr>
              <a:cxnSpLocks/>
            </p:cNvCxnSpPr>
            <p:nvPr/>
          </p:nvCxnSpPr>
          <p:spPr>
            <a:xfrm>
              <a:off x="4713321" y="3122463"/>
              <a:ext cx="1359361" cy="2036576"/>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object 5">
              <a:extLst>
                <a:ext uri="{FF2B5EF4-FFF2-40B4-BE49-F238E27FC236}">
                  <a16:creationId xmlns:a16="http://schemas.microsoft.com/office/drawing/2014/main" id="{14CDA257-70E6-8C4A-B7BE-D620564F7B38}"/>
                </a:ext>
              </a:extLst>
            </p:cNvPr>
            <p:cNvSpPr txBox="1"/>
            <p:nvPr/>
          </p:nvSpPr>
          <p:spPr>
            <a:xfrm>
              <a:off x="3582811" y="3822512"/>
              <a:ext cx="1368777" cy="682896"/>
            </a:xfrm>
            <a:prstGeom prst="rect">
              <a:avLst/>
            </a:prstGeom>
          </p:spPr>
          <p:txBody>
            <a:bodyPr vert="horz" wrap="square" lIns="0" tIns="66692" rIns="0" bIns="0" rtlCol="0">
              <a:spAutoFit/>
            </a:bodyPr>
            <a:lstStyle/>
            <a:p>
              <a:pPr marL="86828">
                <a:spcBef>
                  <a:spcPts val="525"/>
                </a:spcBef>
              </a:pPr>
              <a:r>
                <a:rPr lang="en-GB" sz="2000" i="1" spc="69" dirty="0">
                  <a:solidFill>
                    <a:srgbClr val="C00000"/>
                  </a:solidFill>
                  <a:uFill>
                    <a:solidFill>
                      <a:srgbClr val="000000"/>
                    </a:solidFill>
                  </a:uFill>
                  <a:latin typeface="Arial"/>
                  <a:cs typeface="Arial"/>
                </a:rPr>
                <a:t>Negative </a:t>
              </a:r>
              <a:r>
                <a:rPr lang="en-GB" sz="2000" spc="69" dirty="0">
                  <a:solidFill>
                    <a:srgbClr val="C00000"/>
                  </a:solidFill>
                  <a:uFill>
                    <a:solidFill>
                      <a:srgbClr val="000000"/>
                    </a:solidFill>
                  </a:uFill>
                  <a:latin typeface="Arial"/>
                  <a:cs typeface="Arial"/>
                </a:rPr>
                <a:t>Gradient</a:t>
              </a:r>
            </a:p>
          </p:txBody>
        </p:sp>
      </p:grpSp>
      <p:sp>
        <p:nvSpPr>
          <p:cNvPr id="20" name="Rectangle 19">
            <a:extLst>
              <a:ext uri="{FF2B5EF4-FFF2-40B4-BE49-F238E27FC236}">
                <a16:creationId xmlns:a16="http://schemas.microsoft.com/office/drawing/2014/main" id="{82DD757F-AF34-C843-AB96-9AED323AD33E}"/>
              </a:ext>
            </a:extLst>
          </p:cNvPr>
          <p:cNvSpPr/>
          <p:nvPr/>
        </p:nvSpPr>
        <p:spPr>
          <a:xfrm>
            <a:off x="8099277" y="6199495"/>
            <a:ext cx="4092723" cy="646331"/>
          </a:xfrm>
          <a:prstGeom prst="rect">
            <a:avLst/>
          </a:prstGeom>
          <a:solidFill>
            <a:schemeClr val="tx2">
              <a:lumMod val="20000"/>
              <a:lumOff val="80000"/>
            </a:schemeClr>
          </a:solidFill>
        </p:spPr>
        <p:txBody>
          <a:bodyPr wrap="none">
            <a:spAutoFit/>
          </a:bodyPr>
          <a:lstStyle/>
          <a:p>
            <a:r>
              <a:rPr lang="en-US" dirty="0"/>
              <a:t>Symbol for parameters is 𝞱</a:t>
            </a:r>
          </a:p>
          <a:p>
            <a:r>
              <a:rPr lang="en-US" dirty="0"/>
              <a:t>ANN has many parameters (weights, bias)</a:t>
            </a:r>
          </a:p>
        </p:txBody>
      </p:sp>
    </p:spTree>
    <p:extLst>
      <p:ext uri="{BB962C8B-B14F-4D97-AF65-F5344CB8AC3E}">
        <p14:creationId xmlns:p14="http://schemas.microsoft.com/office/powerpoint/2010/main" val="403221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21B2-A904-4C9B-9918-BE1108AE6B8D}"/>
              </a:ext>
            </a:extLst>
          </p:cNvPr>
          <p:cNvSpPr>
            <a:spLocks noGrp="1"/>
          </p:cNvSpPr>
          <p:nvPr>
            <p:ph type="title"/>
          </p:nvPr>
        </p:nvSpPr>
        <p:spPr/>
        <p:txBody>
          <a:bodyPr/>
          <a:lstStyle/>
          <a:p>
            <a:r>
              <a:rPr lang="en-GB" dirty="0"/>
              <a:t>Machine Learning for Modelling</a:t>
            </a:r>
          </a:p>
        </p:txBody>
      </p:sp>
      <p:sp>
        <p:nvSpPr>
          <p:cNvPr id="3" name="Content Placeholder 2">
            <a:extLst>
              <a:ext uri="{FF2B5EF4-FFF2-40B4-BE49-F238E27FC236}">
                <a16:creationId xmlns:a16="http://schemas.microsoft.com/office/drawing/2014/main" id="{F38A87F0-D628-4705-B339-AF5D9BD20E66}"/>
              </a:ext>
            </a:extLst>
          </p:cNvPr>
          <p:cNvSpPr>
            <a:spLocks noGrp="1"/>
          </p:cNvSpPr>
          <p:nvPr>
            <p:ph idx="1"/>
          </p:nvPr>
        </p:nvSpPr>
        <p:spPr/>
        <p:txBody>
          <a:bodyPr/>
          <a:lstStyle/>
          <a:p>
            <a:r>
              <a:rPr lang="en-GB" dirty="0"/>
              <a:t>Machine learning is a method to derive outcomes from your data by allowing the computer to ‘learn’ a model </a:t>
            </a:r>
          </a:p>
          <a:p>
            <a:endParaRPr lang="en-GB" dirty="0"/>
          </a:p>
          <a:p>
            <a:r>
              <a:rPr lang="en-GB" dirty="0"/>
              <a:t>We have discussed two methods for modelling data to anticipate outcomes</a:t>
            </a:r>
          </a:p>
          <a:p>
            <a:pPr lvl="1"/>
            <a:r>
              <a:rPr lang="en-GB" dirty="0"/>
              <a:t>Similarity-based – instance-based, case-based reasoning</a:t>
            </a:r>
          </a:p>
          <a:p>
            <a:pPr lvl="1"/>
            <a:r>
              <a:rPr lang="en-GB" dirty="0"/>
              <a:t>Model-based – artificial neural networks (leading to deep learning)</a:t>
            </a:r>
          </a:p>
          <a:p>
            <a:endParaRPr lang="en-GB" dirty="0"/>
          </a:p>
        </p:txBody>
      </p:sp>
    </p:spTree>
    <p:extLst>
      <p:ext uri="{BB962C8B-B14F-4D97-AF65-F5344CB8AC3E}">
        <p14:creationId xmlns:p14="http://schemas.microsoft.com/office/powerpoint/2010/main" val="168686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GB" dirty="0"/>
              <a:t>Modern History of Artificial Intelligence</a:t>
            </a:r>
            <a:endParaRPr lang="en-US" altLang="en-US" dirty="0"/>
          </a:p>
        </p:txBody>
      </p:sp>
      <p:sp>
        <p:nvSpPr>
          <p:cNvPr id="21507" name="Rectangle 3"/>
          <p:cNvSpPr>
            <a:spLocks noGrp="1" noChangeArrowheads="1"/>
          </p:cNvSpPr>
          <p:nvPr>
            <p:ph idx="1"/>
          </p:nvPr>
        </p:nvSpPr>
        <p:spPr>
          <a:xfrm>
            <a:off x="595843" y="1757928"/>
            <a:ext cx="10515600" cy="1320863"/>
          </a:xfrm>
        </p:spPr>
        <p:txBody>
          <a:bodyPr/>
          <a:lstStyle/>
          <a:p>
            <a:r>
              <a:rPr lang="en-US" altLang="en-US" b="1" dirty="0"/>
              <a:t>Chinese Room - </a:t>
            </a:r>
            <a:r>
              <a:rPr lang="en-US" altLang="en-US" dirty="0"/>
              <a:t>thought experiment purposed by John Searle in 1980</a:t>
            </a:r>
          </a:p>
          <a:p>
            <a:pPr lvl="1"/>
            <a:r>
              <a:rPr lang="en-US" altLang="en-US" dirty="0"/>
              <a:t>Given that we have constructed a machine that behaves as though is understands Chinese, it convinces a Chinese speaker that it speaks Chinese</a:t>
            </a:r>
          </a:p>
        </p:txBody>
      </p:sp>
      <p:pic>
        <p:nvPicPr>
          <p:cNvPr id="6" name="Picture 5"/>
          <p:cNvPicPr>
            <a:picLocks noChangeAspect="1"/>
          </p:cNvPicPr>
          <p:nvPr/>
        </p:nvPicPr>
        <p:blipFill>
          <a:blip r:embed="rId3"/>
          <a:stretch>
            <a:fillRect/>
          </a:stretch>
        </p:blipFill>
        <p:spPr>
          <a:xfrm>
            <a:off x="796989" y="3078791"/>
            <a:ext cx="5056654" cy="2736914"/>
          </a:xfrm>
          <a:prstGeom prst="rect">
            <a:avLst/>
          </a:prstGeom>
        </p:spPr>
      </p:pic>
      <p:sp>
        <p:nvSpPr>
          <p:cNvPr id="8" name="Rectangle 3">
            <a:extLst>
              <a:ext uri="{FF2B5EF4-FFF2-40B4-BE49-F238E27FC236}">
                <a16:creationId xmlns:a16="http://schemas.microsoft.com/office/drawing/2014/main" id="{BA53642D-350C-49F3-9403-59163DC95259}"/>
              </a:ext>
            </a:extLst>
          </p:cNvPr>
          <p:cNvSpPr txBox="1">
            <a:spLocks noChangeArrowheads="1"/>
          </p:cNvSpPr>
          <p:nvPr/>
        </p:nvSpPr>
        <p:spPr>
          <a:xfrm>
            <a:off x="6054788" y="3582110"/>
            <a:ext cx="6003381" cy="1320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Now replace the machine with a human in a box</a:t>
            </a:r>
          </a:p>
          <a:p>
            <a:endParaRPr lang="en-US" altLang="en-US" b="1" dirty="0"/>
          </a:p>
          <a:p>
            <a:r>
              <a:rPr lang="en-US" altLang="en-US" dirty="0"/>
              <a:t>Can we say that the human ‘knows’ Chinese?</a:t>
            </a:r>
          </a:p>
        </p:txBody>
      </p:sp>
    </p:spTree>
    <p:extLst>
      <p:ext uri="{BB962C8B-B14F-4D97-AF65-F5344CB8AC3E}">
        <p14:creationId xmlns:p14="http://schemas.microsoft.com/office/powerpoint/2010/main" val="225281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CAB1-F9F3-4046-ADDB-411AF38415B6}"/>
              </a:ext>
            </a:extLst>
          </p:cNvPr>
          <p:cNvSpPr>
            <a:spLocks noGrp="1"/>
          </p:cNvSpPr>
          <p:nvPr>
            <p:ph type="title"/>
          </p:nvPr>
        </p:nvSpPr>
        <p:spPr/>
        <p:txBody>
          <a:bodyPr/>
          <a:lstStyle/>
          <a:p>
            <a:r>
              <a:rPr lang="en-GB" dirty="0"/>
              <a:t>Artificial General Intelligence</a:t>
            </a:r>
          </a:p>
        </p:txBody>
      </p:sp>
      <p:sp>
        <p:nvSpPr>
          <p:cNvPr id="3" name="Content Placeholder 2">
            <a:extLst>
              <a:ext uri="{FF2B5EF4-FFF2-40B4-BE49-F238E27FC236}">
                <a16:creationId xmlns:a16="http://schemas.microsoft.com/office/drawing/2014/main" id="{B35519E4-2B22-4757-A0EC-0EEFA7FDE76A}"/>
              </a:ext>
            </a:extLst>
          </p:cNvPr>
          <p:cNvSpPr>
            <a:spLocks noGrp="1"/>
          </p:cNvSpPr>
          <p:nvPr>
            <p:ph idx="1"/>
          </p:nvPr>
        </p:nvSpPr>
        <p:spPr/>
        <p:txBody>
          <a:bodyPr/>
          <a:lstStyle/>
          <a:p>
            <a:r>
              <a:rPr lang="en-GB" dirty="0"/>
              <a:t>The large historical discussions we remember are generally aimed towards ‘artificial general intelligence’</a:t>
            </a:r>
          </a:p>
          <a:p>
            <a:pPr lvl="1"/>
            <a:r>
              <a:rPr lang="en-GB" dirty="0"/>
              <a:t>I.e. an AI capable of doing many different tasks like a human</a:t>
            </a:r>
          </a:p>
          <a:p>
            <a:endParaRPr lang="en-GB" dirty="0"/>
          </a:p>
          <a:p>
            <a:r>
              <a:rPr lang="en-GB" dirty="0"/>
              <a:t>But we’re not at that point yet</a:t>
            </a:r>
          </a:p>
          <a:p>
            <a:pPr lvl="1"/>
            <a:r>
              <a:rPr lang="en-GB" dirty="0"/>
              <a:t>There is no silver bullet algorithm to suddenly build the terminator</a:t>
            </a:r>
          </a:p>
          <a:p>
            <a:endParaRPr lang="en-GB" dirty="0"/>
          </a:p>
          <a:p>
            <a:r>
              <a:rPr lang="en-GB" dirty="0"/>
              <a:t>Modern research has breaks down a big problem into smaller tasks and attempts to find an appropriate way for the machine to solve each task (usually with different algorithms)</a:t>
            </a:r>
          </a:p>
        </p:txBody>
      </p:sp>
    </p:spTree>
    <p:extLst>
      <p:ext uri="{BB962C8B-B14F-4D97-AF65-F5344CB8AC3E}">
        <p14:creationId xmlns:p14="http://schemas.microsoft.com/office/powerpoint/2010/main" val="4259247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t">
            <a:spAutoFit/>
          </a:bodyPr>
          <a:lstStyle/>
          <a:p>
            <a:pPr marL="12700">
              <a:lnSpc>
                <a:spcPct val="100000"/>
              </a:lnSpc>
              <a:spcBef>
                <a:spcPts val="105"/>
              </a:spcBef>
            </a:pPr>
            <a:r>
              <a:rPr lang="en-GB" spc="-10" dirty="0"/>
              <a:t>AI Topics </a:t>
            </a:r>
            <a:endParaRPr spc="-10" dirty="0"/>
          </a:p>
        </p:txBody>
      </p:sp>
      <p:sp>
        <p:nvSpPr>
          <p:cNvPr id="3" name="object 3"/>
          <p:cNvSpPr/>
          <p:nvPr/>
        </p:nvSpPr>
        <p:spPr>
          <a:xfrm>
            <a:off x="595843" y="1873580"/>
            <a:ext cx="4359759" cy="435863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63238" y="2343017"/>
            <a:ext cx="7139940" cy="1122680"/>
          </a:xfrm>
          <a:prstGeom prst="rect">
            <a:avLst/>
          </a:prstGeom>
        </p:spPr>
        <p:txBody>
          <a:bodyPr vert="horz" wrap="square" lIns="0" tIns="12700" rIns="0" bIns="0" rtlCol="0">
            <a:spAutoFit/>
          </a:bodyPr>
          <a:lstStyle/>
          <a:p>
            <a:pPr marL="12065" marR="5080" algn="ctr">
              <a:spcBef>
                <a:spcPts val="100"/>
              </a:spcBef>
            </a:pPr>
            <a:r>
              <a:rPr sz="2400" i="1" spc="-5" dirty="0">
                <a:latin typeface="Calibri"/>
                <a:cs typeface="Calibri"/>
              </a:rPr>
              <a:t>Artificial </a:t>
            </a:r>
            <a:r>
              <a:rPr sz="2400" i="1" spc="-10" dirty="0">
                <a:latin typeface="Calibri"/>
                <a:cs typeface="Calibri"/>
              </a:rPr>
              <a:t>intelligence </a:t>
            </a:r>
            <a:r>
              <a:rPr sz="2400" i="1" dirty="0">
                <a:latin typeface="Calibri"/>
                <a:cs typeface="Calibri"/>
              </a:rPr>
              <a:t>is a </a:t>
            </a:r>
            <a:r>
              <a:rPr sz="2400" i="1" spc="-5" dirty="0">
                <a:latin typeface="Calibri"/>
                <a:cs typeface="Calibri"/>
              </a:rPr>
              <a:t>science </a:t>
            </a:r>
            <a:r>
              <a:rPr sz="2400" i="1" dirty="0">
                <a:latin typeface="Calibri"/>
                <a:cs typeface="Calibri"/>
              </a:rPr>
              <a:t>and </a:t>
            </a:r>
            <a:r>
              <a:rPr sz="2400" i="1" spc="-5" dirty="0">
                <a:latin typeface="Calibri"/>
                <a:cs typeface="Calibri"/>
              </a:rPr>
              <a:t>technology </a:t>
            </a:r>
            <a:r>
              <a:rPr sz="2400" i="1" dirty="0">
                <a:latin typeface="Calibri"/>
                <a:cs typeface="Calibri"/>
              </a:rPr>
              <a:t>based on  </a:t>
            </a:r>
            <a:r>
              <a:rPr sz="2400" i="1" spc="-5" dirty="0">
                <a:latin typeface="Calibri"/>
                <a:cs typeface="Calibri"/>
              </a:rPr>
              <a:t>disciplines such </a:t>
            </a:r>
            <a:r>
              <a:rPr sz="2400" i="1" dirty="0">
                <a:latin typeface="Calibri"/>
                <a:cs typeface="Calibri"/>
              </a:rPr>
              <a:t>as </a:t>
            </a:r>
            <a:r>
              <a:rPr sz="2400" i="1" spc="-5" dirty="0">
                <a:latin typeface="Calibri"/>
                <a:cs typeface="Calibri"/>
              </a:rPr>
              <a:t>Computer Science, </a:t>
            </a:r>
            <a:r>
              <a:rPr sz="2400" i="1" spc="-20" dirty="0">
                <a:latin typeface="Calibri"/>
                <a:cs typeface="Calibri"/>
              </a:rPr>
              <a:t>Biology, Psychology,  </a:t>
            </a:r>
            <a:r>
              <a:rPr sz="2400" i="1" spc="-5" dirty="0">
                <a:latin typeface="Calibri"/>
                <a:cs typeface="Calibri"/>
              </a:rPr>
              <a:t>Linguistics, Mathematics, </a:t>
            </a:r>
            <a:r>
              <a:rPr sz="2400" i="1" dirty="0">
                <a:latin typeface="Calibri"/>
                <a:cs typeface="Calibri"/>
              </a:rPr>
              <a:t>and</a:t>
            </a:r>
            <a:r>
              <a:rPr sz="2400" i="1" spc="-5" dirty="0">
                <a:latin typeface="Calibri"/>
                <a:cs typeface="Calibri"/>
              </a:rPr>
              <a:t> Engineering</a:t>
            </a:r>
            <a:endParaRPr sz="2400" dirty="0">
              <a:latin typeface="Calibri"/>
              <a:cs typeface="Calibri"/>
            </a:endParaRPr>
          </a:p>
        </p:txBody>
      </p:sp>
    </p:spTree>
    <p:extLst>
      <p:ext uri="{BB962C8B-B14F-4D97-AF65-F5344CB8AC3E}">
        <p14:creationId xmlns:p14="http://schemas.microsoft.com/office/powerpoint/2010/main" val="185139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AFE9-7222-47C9-A811-84C234C6A41D}"/>
              </a:ext>
            </a:extLst>
          </p:cNvPr>
          <p:cNvSpPr>
            <a:spLocks noGrp="1"/>
          </p:cNvSpPr>
          <p:nvPr>
            <p:ph type="title"/>
          </p:nvPr>
        </p:nvSpPr>
        <p:spPr/>
        <p:txBody>
          <a:bodyPr/>
          <a:lstStyle/>
          <a:p>
            <a:r>
              <a:rPr lang="en-GB" dirty="0"/>
              <a:t>AI Topics in this Module</a:t>
            </a:r>
          </a:p>
        </p:txBody>
      </p:sp>
      <p:sp>
        <p:nvSpPr>
          <p:cNvPr id="3" name="Content Placeholder 2">
            <a:extLst>
              <a:ext uri="{FF2B5EF4-FFF2-40B4-BE49-F238E27FC236}">
                <a16:creationId xmlns:a16="http://schemas.microsoft.com/office/drawing/2014/main" id="{D097B9B7-9D41-4230-A96D-B82D4926965F}"/>
              </a:ext>
            </a:extLst>
          </p:cNvPr>
          <p:cNvSpPr>
            <a:spLocks noGrp="1"/>
          </p:cNvSpPr>
          <p:nvPr>
            <p:ph idx="1"/>
          </p:nvPr>
        </p:nvSpPr>
        <p:spPr/>
        <p:txBody>
          <a:bodyPr/>
          <a:lstStyle/>
          <a:p>
            <a:r>
              <a:rPr lang="en-GB" dirty="0"/>
              <a:t>AI is a vast field, so we will not cover all of those topics </a:t>
            </a:r>
          </a:p>
          <a:p>
            <a:endParaRPr lang="en-GB" dirty="0"/>
          </a:p>
          <a:p>
            <a:r>
              <a:rPr lang="en-GB" dirty="0"/>
              <a:t>We will be focussing on one key area:</a:t>
            </a:r>
          </a:p>
          <a:p>
            <a:pPr lvl="1"/>
            <a:r>
              <a:rPr lang="en-GB" dirty="0"/>
              <a:t>Machine Learning </a:t>
            </a:r>
          </a:p>
          <a:p>
            <a:pPr lvl="2"/>
            <a:r>
              <a:rPr lang="en-GB" dirty="0"/>
              <a:t>And two relevant topics within that</a:t>
            </a:r>
          </a:p>
          <a:p>
            <a:pPr lvl="2"/>
            <a:r>
              <a:rPr lang="en-GB" dirty="0"/>
              <a:t>Instance-Based, Model-Based</a:t>
            </a:r>
          </a:p>
          <a:p>
            <a:pPr lvl="1"/>
            <a:endParaRPr lang="en-GB" dirty="0"/>
          </a:p>
        </p:txBody>
      </p:sp>
    </p:spTree>
    <p:extLst>
      <p:ext uri="{BB962C8B-B14F-4D97-AF65-F5344CB8AC3E}">
        <p14:creationId xmlns:p14="http://schemas.microsoft.com/office/powerpoint/2010/main" val="86392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5843" y="1026199"/>
            <a:ext cx="10515600" cy="690574"/>
          </a:xfrm>
          <a:prstGeom prst="rect">
            <a:avLst/>
          </a:prstGeom>
        </p:spPr>
        <p:txBody>
          <a:bodyPr vert="horz" wrap="square" lIns="0" tIns="13335" rIns="0" bIns="0" rtlCol="0" anchor="t">
            <a:spAutoFit/>
          </a:bodyPr>
          <a:lstStyle/>
          <a:p>
            <a:pPr marL="12700">
              <a:lnSpc>
                <a:spcPct val="100000"/>
              </a:lnSpc>
              <a:spcBef>
                <a:spcPts val="105"/>
              </a:spcBef>
            </a:pPr>
            <a:r>
              <a:rPr lang="en-GB" spc="-5" dirty="0"/>
              <a:t>Machine Learning</a:t>
            </a:r>
            <a:endParaRPr spc="-5" dirty="0"/>
          </a:p>
        </p:txBody>
      </p:sp>
      <p:sp>
        <p:nvSpPr>
          <p:cNvPr id="3" name="object 3"/>
          <p:cNvSpPr txBox="1"/>
          <p:nvPr/>
        </p:nvSpPr>
        <p:spPr>
          <a:xfrm>
            <a:off x="1292528" y="1995619"/>
            <a:ext cx="7709957" cy="1305486"/>
          </a:xfrm>
          <a:prstGeom prst="rect">
            <a:avLst/>
          </a:prstGeom>
        </p:spPr>
        <p:txBody>
          <a:bodyPr vert="horz" wrap="square" lIns="0" tIns="12700" rIns="0" bIns="0" rtlCol="0">
            <a:spAutoFit/>
          </a:bodyPr>
          <a:lstStyle/>
          <a:p>
            <a:pPr marL="469900">
              <a:spcBef>
                <a:spcPts val="100"/>
              </a:spcBef>
            </a:pPr>
            <a:r>
              <a:rPr lang="en-GB" sz="2800" dirty="0"/>
              <a:t>In 1959, Arthur Samuel, MIT: ”the field of study that gives computers </a:t>
            </a:r>
            <a:r>
              <a:rPr lang="en-GB" sz="2800" b="1" dirty="0">
                <a:solidFill>
                  <a:srgbClr val="0070C0"/>
                </a:solidFill>
              </a:rPr>
              <a:t>the ability to learn without being explicitly programmed</a:t>
            </a:r>
            <a:r>
              <a:rPr lang="en-GB" sz="2800" dirty="0"/>
              <a:t>." </a:t>
            </a:r>
            <a:endParaRPr sz="2800" dirty="0">
              <a:latin typeface="Times New Roman"/>
              <a:cs typeface="Times New Roman"/>
            </a:endParaRPr>
          </a:p>
        </p:txBody>
      </p:sp>
      <p:pic>
        <p:nvPicPr>
          <p:cNvPr id="4" name="Picture 3"/>
          <p:cNvPicPr>
            <a:picLocks noChangeAspect="1"/>
          </p:cNvPicPr>
          <p:nvPr/>
        </p:nvPicPr>
        <p:blipFill>
          <a:blip r:embed="rId3"/>
          <a:stretch>
            <a:fillRect/>
          </a:stretch>
        </p:blipFill>
        <p:spPr>
          <a:xfrm>
            <a:off x="9248775" y="1501627"/>
            <a:ext cx="1981200" cy="2751667"/>
          </a:xfrm>
          <a:prstGeom prst="rect">
            <a:avLst/>
          </a:prstGeom>
        </p:spPr>
      </p:pic>
      <p:pic>
        <p:nvPicPr>
          <p:cNvPr id="5" name="Picture 4"/>
          <p:cNvPicPr>
            <a:picLocks noChangeAspect="1"/>
          </p:cNvPicPr>
          <p:nvPr/>
        </p:nvPicPr>
        <p:blipFill>
          <a:blip r:embed="rId4"/>
          <a:stretch>
            <a:fillRect/>
          </a:stretch>
        </p:blipFill>
        <p:spPr>
          <a:xfrm>
            <a:off x="595843" y="3842224"/>
            <a:ext cx="2686050" cy="2514600"/>
          </a:xfrm>
          <a:prstGeom prst="rect">
            <a:avLst/>
          </a:prstGeom>
        </p:spPr>
      </p:pic>
      <p:sp>
        <p:nvSpPr>
          <p:cNvPr id="7" name="object 3"/>
          <p:cNvSpPr txBox="1"/>
          <p:nvPr/>
        </p:nvSpPr>
        <p:spPr>
          <a:xfrm>
            <a:off x="3115854" y="4253294"/>
            <a:ext cx="6245860" cy="1982594"/>
          </a:xfrm>
          <a:prstGeom prst="rect">
            <a:avLst/>
          </a:prstGeom>
        </p:spPr>
        <p:txBody>
          <a:bodyPr vert="horz" wrap="square" lIns="0" tIns="12700" rIns="0" bIns="0" rtlCol="0">
            <a:spAutoFit/>
          </a:bodyPr>
          <a:lstStyle/>
          <a:p>
            <a:pPr marL="469900">
              <a:spcBef>
                <a:spcPts val="100"/>
              </a:spcBef>
            </a:pPr>
            <a:r>
              <a:rPr lang="en-GB" sz="3200" dirty="0"/>
              <a:t>ML is based around the idea that we should really just be able to give machines access to data and let them learn for themselves</a:t>
            </a:r>
            <a:endParaRPr sz="3200" dirty="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5025-9E20-4519-8C9F-FA74EA0C0FFB}"/>
              </a:ext>
            </a:extLst>
          </p:cNvPr>
          <p:cNvSpPr>
            <a:spLocks noGrp="1"/>
          </p:cNvSpPr>
          <p:nvPr>
            <p:ph type="title"/>
          </p:nvPr>
        </p:nvSpPr>
        <p:spPr/>
        <p:txBody>
          <a:bodyPr/>
          <a:lstStyle/>
          <a:p>
            <a:r>
              <a:rPr lang="en-GB" dirty="0"/>
              <a:t>Data, Information and Knowledge</a:t>
            </a:r>
          </a:p>
        </p:txBody>
      </p:sp>
      <p:sp>
        <p:nvSpPr>
          <p:cNvPr id="3" name="Content Placeholder 2">
            <a:extLst>
              <a:ext uri="{FF2B5EF4-FFF2-40B4-BE49-F238E27FC236}">
                <a16:creationId xmlns:a16="http://schemas.microsoft.com/office/drawing/2014/main" id="{F56C3E97-738E-4332-83A5-AF5DE8ED2515}"/>
              </a:ext>
            </a:extLst>
          </p:cNvPr>
          <p:cNvSpPr>
            <a:spLocks noGrp="1"/>
          </p:cNvSpPr>
          <p:nvPr>
            <p:ph idx="1"/>
          </p:nvPr>
        </p:nvSpPr>
        <p:spPr>
          <a:xfrm>
            <a:off x="595843" y="1757928"/>
            <a:ext cx="5500157" cy="4057777"/>
          </a:xfrm>
        </p:spPr>
        <p:txBody>
          <a:bodyPr/>
          <a:lstStyle/>
          <a:p>
            <a:r>
              <a:rPr lang="en-GB" dirty="0"/>
              <a:t>Data is a specific, individual fact</a:t>
            </a:r>
          </a:p>
          <a:p>
            <a:pPr lvl="1"/>
            <a:r>
              <a:rPr lang="en-GB" dirty="0"/>
              <a:t>An apple is a fruit</a:t>
            </a:r>
          </a:p>
          <a:p>
            <a:r>
              <a:rPr lang="en-GB" dirty="0"/>
              <a:t>Information is a combination of facts within a given context</a:t>
            </a:r>
          </a:p>
          <a:p>
            <a:pPr lvl="1"/>
            <a:r>
              <a:rPr lang="en-GB" dirty="0"/>
              <a:t>An apple is a fruit which grows on trees</a:t>
            </a:r>
          </a:p>
          <a:p>
            <a:r>
              <a:rPr lang="en-GB" dirty="0"/>
              <a:t>Knowledge is understanding of information and its significance</a:t>
            </a:r>
          </a:p>
          <a:p>
            <a:pPr lvl="1"/>
            <a:r>
              <a:rPr lang="en-GB" dirty="0"/>
              <a:t>Since an apple is a fruit and it grows on trees, other fruits probably grow on trees</a:t>
            </a:r>
          </a:p>
        </p:txBody>
      </p:sp>
      <p:pic>
        <p:nvPicPr>
          <p:cNvPr id="5" name="Picture 4">
            <a:extLst>
              <a:ext uri="{FF2B5EF4-FFF2-40B4-BE49-F238E27FC236}">
                <a16:creationId xmlns:a16="http://schemas.microsoft.com/office/drawing/2014/main" id="{746FD0FE-3EF9-41F6-BEFB-1C8E53F2A206}"/>
              </a:ext>
            </a:extLst>
          </p:cNvPr>
          <p:cNvPicPr>
            <a:picLocks noChangeAspect="1"/>
          </p:cNvPicPr>
          <p:nvPr/>
        </p:nvPicPr>
        <p:blipFill rotWithShape="1">
          <a:blip r:embed="rId2"/>
          <a:srcRect r="40313"/>
          <a:stretch/>
        </p:blipFill>
        <p:spPr>
          <a:xfrm>
            <a:off x="6096000" y="2205666"/>
            <a:ext cx="5804622" cy="3162300"/>
          </a:xfrm>
          <a:prstGeom prst="rect">
            <a:avLst/>
          </a:prstGeom>
        </p:spPr>
      </p:pic>
    </p:spTree>
    <p:extLst>
      <p:ext uri="{BB962C8B-B14F-4D97-AF65-F5344CB8AC3E}">
        <p14:creationId xmlns:p14="http://schemas.microsoft.com/office/powerpoint/2010/main" val="2662019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9463-6173-4FA2-9AF7-BE6853163C63}"/>
              </a:ext>
            </a:extLst>
          </p:cNvPr>
          <p:cNvSpPr>
            <a:spLocks noGrp="1"/>
          </p:cNvSpPr>
          <p:nvPr>
            <p:ph type="title"/>
          </p:nvPr>
        </p:nvSpPr>
        <p:spPr/>
        <p:txBody>
          <a:bodyPr/>
          <a:lstStyle/>
          <a:p>
            <a:r>
              <a:rPr lang="en-GB" dirty="0"/>
              <a:t>Representing Data to Make Decisions</a:t>
            </a:r>
          </a:p>
        </p:txBody>
      </p:sp>
      <p:sp>
        <p:nvSpPr>
          <p:cNvPr id="3" name="Content Placeholder 2">
            <a:extLst>
              <a:ext uri="{FF2B5EF4-FFF2-40B4-BE49-F238E27FC236}">
                <a16:creationId xmlns:a16="http://schemas.microsoft.com/office/drawing/2014/main" id="{BE7872C2-6ABD-472C-932B-498F78314287}"/>
              </a:ext>
            </a:extLst>
          </p:cNvPr>
          <p:cNvSpPr>
            <a:spLocks noGrp="1"/>
          </p:cNvSpPr>
          <p:nvPr>
            <p:ph idx="1"/>
          </p:nvPr>
        </p:nvSpPr>
        <p:spPr/>
        <p:txBody>
          <a:bodyPr/>
          <a:lstStyle/>
          <a:p>
            <a:r>
              <a:rPr lang="en-GB" dirty="0"/>
              <a:t>You have already looked at the different types of data that might exist</a:t>
            </a:r>
          </a:p>
          <a:p>
            <a:pPr lvl="1"/>
            <a:r>
              <a:rPr lang="en-GB" dirty="0"/>
              <a:t>Structured vs Unstructured, different types, etc</a:t>
            </a:r>
          </a:p>
          <a:p>
            <a:pPr lvl="1"/>
            <a:endParaRPr lang="en-GB" dirty="0"/>
          </a:p>
          <a:p>
            <a:r>
              <a:rPr lang="en-GB" dirty="0"/>
              <a:t>And explored methods for pre-processing data</a:t>
            </a:r>
          </a:p>
          <a:p>
            <a:pPr lvl="1"/>
            <a:r>
              <a:rPr lang="en-GB" dirty="0"/>
              <a:t>i.e. Cleaning, resolving redundancies, etc</a:t>
            </a:r>
          </a:p>
          <a:p>
            <a:pPr lvl="1"/>
            <a:endParaRPr lang="en-GB" dirty="0"/>
          </a:p>
          <a:p>
            <a:r>
              <a:rPr lang="en-GB" dirty="0"/>
              <a:t>Let’s look at methods of making judgments about data</a:t>
            </a:r>
          </a:p>
          <a:p>
            <a:pPr lvl="1"/>
            <a:r>
              <a:rPr lang="en-GB" dirty="0"/>
              <a:t>Modelling data to anticipate an outcome</a:t>
            </a:r>
          </a:p>
          <a:p>
            <a:pPr lvl="1"/>
            <a:r>
              <a:rPr lang="en-GB" dirty="0"/>
              <a:t>I.e. Machine Learning</a:t>
            </a:r>
          </a:p>
          <a:p>
            <a:endParaRPr lang="en-GB" dirty="0"/>
          </a:p>
          <a:p>
            <a:endParaRPr lang="en-GB" dirty="0"/>
          </a:p>
          <a:p>
            <a:endParaRPr lang="en-GB" dirty="0"/>
          </a:p>
        </p:txBody>
      </p:sp>
    </p:spTree>
    <p:extLst>
      <p:ext uri="{BB962C8B-B14F-4D97-AF65-F5344CB8AC3E}">
        <p14:creationId xmlns:p14="http://schemas.microsoft.com/office/powerpoint/2010/main" val="2524248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8595-CDC5-304A-A419-DCE5C339D96F}"/>
              </a:ext>
            </a:extLst>
          </p:cNvPr>
          <p:cNvSpPr>
            <a:spLocks noGrp="1"/>
          </p:cNvSpPr>
          <p:nvPr>
            <p:ph type="title"/>
          </p:nvPr>
        </p:nvSpPr>
        <p:spPr/>
        <p:txBody>
          <a:bodyPr/>
          <a:lstStyle/>
          <a:p>
            <a:r>
              <a:rPr lang="en-US" dirty="0"/>
              <a:t>Machine Learning Algorithms</a:t>
            </a:r>
          </a:p>
        </p:txBody>
      </p:sp>
      <p:sp>
        <p:nvSpPr>
          <p:cNvPr id="7" name="Text Placeholder 6">
            <a:extLst>
              <a:ext uri="{FF2B5EF4-FFF2-40B4-BE49-F238E27FC236}">
                <a16:creationId xmlns:a16="http://schemas.microsoft.com/office/drawing/2014/main" id="{072CCC3A-28DA-B047-BF7A-32235451BEA5}"/>
              </a:ext>
            </a:extLst>
          </p:cNvPr>
          <p:cNvSpPr>
            <a:spLocks noGrp="1"/>
          </p:cNvSpPr>
          <p:nvPr>
            <p:ph idx="1"/>
          </p:nvPr>
        </p:nvSpPr>
        <p:spPr/>
        <p:txBody>
          <a:bodyPr/>
          <a:lstStyle/>
          <a:p>
            <a:pPr marL="342900" indent="-342900"/>
            <a:r>
              <a:rPr lang="en-US" sz="4000" dirty="0"/>
              <a:t>Supervised Learning</a:t>
            </a:r>
          </a:p>
          <a:p>
            <a:pPr marL="342900" indent="-342900"/>
            <a:endParaRPr lang="en-US" sz="4000" dirty="0"/>
          </a:p>
          <a:p>
            <a:pPr marL="342900" indent="-342900"/>
            <a:r>
              <a:rPr lang="en-US" sz="4000" dirty="0"/>
              <a:t>Unsupervised Learning</a:t>
            </a:r>
          </a:p>
          <a:p>
            <a:pPr marL="0" indent="0">
              <a:buNone/>
            </a:pPr>
            <a:endParaRPr lang="en-US" sz="4000" dirty="0"/>
          </a:p>
          <a:p>
            <a:pPr marL="342900" indent="-342900"/>
            <a:r>
              <a:rPr lang="en-US" sz="4000" dirty="0"/>
              <a:t>Reinforcement Learning</a:t>
            </a:r>
          </a:p>
        </p:txBody>
      </p:sp>
    </p:spTree>
    <p:extLst>
      <p:ext uri="{BB962C8B-B14F-4D97-AF65-F5344CB8AC3E}">
        <p14:creationId xmlns:p14="http://schemas.microsoft.com/office/powerpoint/2010/main" val="3600444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Machine Learning Approach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592"/>
          <a:stretch/>
        </p:blipFill>
        <p:spPr>
          <a:xfrm>
            <a:off x="1773381" y="1789718"/>
            <a:ext cx="7270198" cy="4481774"/>
          </a:xfrm>
          <a:prstGeom prst="rect">
            <a:avLst/>
          </a:prstGeom>
        </p:spPr>
      </p:pic>
      <p:sp>
        <p:nvSpPr>
          <p:cNvPr id="5" name="object 5">
            <a:extLst>
              <a:ext uri="{FF2B5EF4-FFF2-40B4-BE49-F238E27FC236}">
                <a16:creationId xmlns:a16="http://schemas.microsoft.com/office/drawing/2014/main" id="{E98A2DD8-5078-3C48-A0FB-11057CD68AE9}"/>
              </a:ext>
            </a:extLst>
          </p:cNvPr>
          <p:cNvSpPr txBox="1"/>
          <p:nvPr/>
        </p:nvSpPr>
        <p:spPr>
          <a:xfrm>
            <a:off x="7924800" y="6489529"/>
            <a:ext cx="4267200" cy="289823"/>
          </a:xfrm>
          <a:prstGeom prst="rect">
            <a:avLst/>
          </a:prstGeom>
        </p:spPr>
        <p:txBody>
          <a:bodyPr vert="horz" wrap="square" lIns="0" tIns="12700" rIns="0" bIns="0" rtlCol="0">
            <a:spAutoFit/>
          </a:bodyPr>
          <a:lstStyle/>
          <a:p>
            <a:pPr marL="12700">
              <a:spcBef>
                <a:spcPts val="100"/>
              </a:spcBef>
            </a:pPr>
            <a:r>
              <a:rPr spc="-5" dirty="0">
                <a:latin typeface="Calibri"/>
                <a:cs typeface="Calibri"/>
              </a:rPr>
              <a:t>(Image </a:t>
            </a:r>
            <a:r>
              <a:rPr spc="-15" dirty="0">
                <a:latin typeface="Calibri"/>
                <a:cs typeface="Calibri"/>
              </a:rPr>
              <a:t>courtesy </a:t>
            </a:r>
            <a:r>
              <a:rPr spc="-5" dirty="0">
                <a:latin typeface="Calibri"/>
                <a:cs typeface="Calibri"/>
              </a:rPr>
              <a:t>of</a:t>
            </a:r>
            <a:r>
              <a:rPr dirty="0">
                <a:latin typeface="Calibri"/>
                <a:cs typeface="Calibri"/>
              </a:rPr>
              <a:t> </a:t>
            </a:r>
            <a:r>
              <a:rPr lang="en-GB" spc="-5" dirty="0" err="1">
                <a:latin typeface="Calibri"/>
                <a:cs typeface="Calibri"/>
              </a:rPr>
              <a:t>Aurelien</a:t>
            </a:r>
            <a:r>
              <a:rPr lang="en-GB" spc="-5" dirty="0">
                <a:latin typeface="Calibri"/>
                <a:cs typeface="Calibri"/>
              </a:rPr>
              <a:t> </a:t>
            </a:r>
            <a:r>
              <a:rPr lang="en-GB" spc="-5" dirty="0" err="1">
                <a:latin typeface="Calibri"/>
                <a:cs typeface="Calibri"/>
              </a:rPr>
              <a:t>Geron</a:t>
            </a:r>
            <a:r>
              <a:rPr lang="en-GB" spc="-5" dirty="0">
                <a:latin typeface="Calibri"/>
                <a:cs typeface="Calibri"/>
              </a:rPr>
              <a:t>, ML book</a:t>
            </a:r>
            <a:r>
              <a:rPr spc="-5" dirty="0">
                <a:latin typeface="Calibri"/>
                <a:cs typeface="Calibri"/>
              </a:rPr>
              <a:t>)</a:t>
            </a:r>
            <a:endParaRPr dirty="0">
              <a:latin typeface="Calibri"/>
              <a:cs typeface="Calibri"/>
            </a:endParaRPr>
          </a:p>
        </p:txBody>
      </p:sp>
    </p:spTree>
    <p:extLst>
      <p:ext uri="{BB962C8B-B14F-4D97-AF65-F5344CB8AC3E}">
        <p14:creationId xmlns:p14="http://schemas.microsoft.com/office/powerpoint/2010/main" val="289942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Supervised Learning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8766"/>
          <a:stretch/>
        </p:blipFill>
        <p:spPr>
          <a:xfrm>
            <a:off x="1281643" y="2101260"/>
            <a:ext cx="9144000" cy="3034818"/>
          </a:xfrm>
          <a:prstGeom prst="rect">
            <a:avLst/>
          </a:prstGeom>
        </p:spPr>
      </p:pic>
      <p:sp>
        <p:nvSpPr>
          <p:cNvPr id="5" name="object 3"/>
          <p:cNvSpPr txBox="1"/>
          <p:nvPr/>
        </p:nvSpPr>
        <p:spPr>
          <a:xfrm>
            <a:off x="152400" y="5410201"/>
            <a:ext cx="12039600" cy="505267"/>
          </a:xfrm>
          <a:prstGeom prst="rect">
            <a:avLst/>
          </a:prstGeom>
        </p:spPr>
        <p:txBody>
          <a:bodyPr vert="horz" wrap="square" lIns="0" tIns="12700" rIns="0" bIns="0" rtlCol="0">
            <a:spAutoFit/>
          </a:bodyPr>
          <a:lstStyle/>
          <a:p>
            <a:pPr marL="469900">
              <a:spcBef>
                <a:spcPts val="100"/>
              </a:spcBef>
            </a:pPr>
            <a:r>
              <a:rPr lang="en-GB" sz="3200" dirty="0"/>
              <a:t>Supervised learning - Need a labelled training set to learn from </a:t>
            </a:r>
            <a:endParaRPr sz="3200" dirty="0">
              <a:latin typeface="Times New Roman"/>
              <a:cs typeface="Times New Roman"/>
            </a:endParaRPr>
          </a:p>
        </p:txBody>
      </p:sp>
      <p:sp>
        <p:nvSpPr>
          <p:cNvPr id="6" name="object 5">
            <a:extLst>
              <a:ext uri="{FF2B5EF4-FFF2-40B4-BE49-F238E27FC236}">
                <a16:creationId xmlns:a16="http://schemas.microsoft.com/office/drawing/2014/main" id="{65F38276-11C5-DB4F-8A15-46572CFD4783}"/>
              </a:ext>
            </a:extLst>
          </p:cNvPr>
          <p:cNvSpPr txBox="1"/>
          <p:nvPr/>
        </p:nvSpPr>
        <p:spPr>
          <a:xfrm>
            <a:off x="8003688" y="6493332"/>
            <a:ext cx="4267200" cy="289823"/>
          </a:xfrm>
          <a:prstGeom prst="rect">
            <a:avLst/>
          </a:prstGeom>
        </p:spPr>
        <p:txBody>
          <a:bodyPr vert="horz" wrap="square" lIns="0" tIns="12700" rIns="0" bIns="0" rtlCol="0">
            <a:spAutoFit/>
          </a:bodyPr>
          <a:lstStyle/>
          <a:p>
            <a:pPr marL="12700">
              <a:spcBef>
                <a:spcPts val="100"/>
              </a:spcBef>
            </a:pPr>
            <a:r>
              <a:rPr spc="-5" dirty="0">
                <a:latin typeface="Calibri"/>
                <a:cs typeface="Calibri"/>
              </a:rPr>
              <a:t>(Image </a:t>
            </a:r>
            <a:r>
              <a:rPr spc="-15" dirty="0">
                <a:latin typeface="Calibri"/>
                <a:cs typeface="Calibri"/>
              </a:rPr>
              <a:t>courtesy </a:t>
            </a:r>
            <a:r>
              <a:rPr spc="-5" dirty="0">
                <a:latin typeface="Calibri"/>
                <a:cs typeface="Calibri"/>
              </a:rPr>
              <a:t>of</a:t>
            </a:r>
            <a:r>
              <a:rPr dirty="0">
                <a:latin typeface="Calibri"/>
                <a:cs typeface="Calibri"/>
              </a:rPr>
              <a:t> </a:t>
            </a:r>
            <a:r>
              <a:rPr lang="en-GB" spc="-5" dirty="0" err="1">
                <a:latin typeface="Calibri"/>
                <a:cs typeface="Calibri"/>
              </a:rPr>
              <a:t>Aurelien</a:t>
            </a:r>
            <a:r>
              <a:rPr lang="en-GB" spc="-5" dirty="0">
                <a:latin typeface="Calibri"/>
                <a:cs typeface="Calibri"/>
              </a:rPr>
              <a:t> </a:t>
            </a:r>
            <a:r>
              <a:rPr lang="en-GB" spc="-5" dirty="0" err="1">
                <a:latin typeface="Calibri"/>
                <a:cs typeface="Calibri"/>
              </a:rPr>
              <a:t>Geron</a:t>
            </a:r>
            <a:r>
              <a:rPr lang="en-GB" spc="-5" dirty="0">
                <a:latin typeface="Calibri"/>
                <a:cs typeface="Calibri"/>
              </a:rPr>
              <a:t>, ML book</a:t>
            </a:r>
            <a:r>
              <a:rPr spc="-5" dirty="0">
                <a:latin typeface="Calibri"/>
                <a:cs typeface="Calibri"/>
              </a:rPr>
              <a:t>)</a:t>
            </a:r>
            <a:endParaRPr dirty="0">
              <a:latin typeface="Calibri"/>
              <a:cs typeface="Calibri"/>
            </a:endParaRPr>
          </a:p>
        </p:txBody>
      </p:sp>
    </p:spTree>
    <p:extLst>
      <p:ext uri="{BB962C8B-B14F-4D97-AF65-F5344CB8AC3E}">
        <p14:creationId xmlns:p14="http://schemas.microsoft.com/office/powerpoint/2010/main" val="179864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Unsupervised Learning</a:t>
            </a:r>
          </a:p>
        </p:txBody>
      </p:sp>
      <p:sp>
        <p:nvSpPr>
          <p:cNvPr id="3" name="Content Placeholder 2">
            <a:extLst>
              <a:ext uri="{FF2B5EF4-FFF2-40B4-BE49-F238E27FC236}">
                <a16:creationId xmlns:a16="http://schemas.microsoft.com/office/drawing/2014/main" id="{71898BD7-7C9C-4020-8FAC-2BBBCC6601A3}"/>
              </a:ext>
            </a:extLst>
          </p:cNvPr>
          <p:cNvSpPr>
            <a:spLocks noGrp="1"/>
          </p:cNvSpPr>
          <p:nvPr>
            <p:ph idx="1"/>
          </p:nvPr>
        </p:nvSpPr>
        <p:spPr>
          <a:xfrm>
            <a:off x="595843" y="1757928"/>
            <a:ext cx="3290357" cy="4555786"/>
          </a:xfrm>
        </p:spPr>
        <p:txBody>
          <a:bodyPr/>
          <a:lstStyle/>
          <a:p>
            <a:r>
              <a:rPr lang="en-GB" dirty="0"/>
              <a:t>Labels are unavailable </a:t>
            </a:r>
          </a:p>
          <a:p>
            <a:endParaRPr lang="en-GB" dirty="0"/>
          </a:p>
          <a:p>
            <a:r>
              <a:rPr lang="en-GB" dirty="0"/>
              <a:t>No knowledge of ground truth or outcome</a:t>
            </a:r>
          </a:p>
          <a:p>
            <a:endParaRPr lang="en-GB" dirty="0"/>
          </a:p>
          <a:p>
            <a:r>
              <a:rPr lang="en-GB" dirty="0"/>
              <a:t>Can we still learn?</a:t>
            </a:r>
          </a:p>
          <a:p>
            <a:pPr lvl="1"/>
            <a:r>
              <a:rPr lang="en-GB" dirty="0"/>
              <a:t>Yes!</a:t>
            </a:r>
          </a:p>
          <a:p>
            <a:pPr lvl="1"/>
            <a:r>
              <a:rPr lang="en-GB" dirty="0"/>
              <a:t>For example, identify patterns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054"/>
          <a:stretch/>
        </p:blipFill>
        <p:spPr>
          <a:xfrm>
            <a:off x="3886200" y="1871461"/>
            <a:ext cx="8305800" cy="4083685"/>
          </a:xfrm>
          <a:prstGeom prst="rect">
            <a:avLst/>
          </a:prstGeom>
        </p:spPr>
      </p:pic>
      <p:sp>
        <p:nvSpPr>
          <p:cNvPr id="5" name="object 5">
            <a:extLst>
              <a:ext uri="{FF2B5EF4-FFF2-40B4-BE49-F238E27FC236}">
                <a16:creationId xmlns:a16="http://schemas.microsoft.com/office/drawing/2014/main" id="{C2864CC6-9E83-3044-BC7D-BC087874D0C4}"/>
              </a:ext>
            </a:extLst>
          </p:cNvPr>
          <p:cNvSpPr txBox="1"/>
          <p:nvPr/>
        </p:nvSpPr>
        <p:spPr>
          <a:xfrm>
            <a:off x="7924800" y="6547434"/>
            <a:ext cx="4267200" cy="289823"/>
          </a:xfrm>
          <a:prstGeom prst="rect">
            <a:avLst/>
          </a:prstGeom>
        </p:spPr>
        <p:txBody>
          <a:bodyPr vert="horz" wrap="square" lIns="0" tIns="12700" rIns="0" bIns="0" rtlCol="0">
            <a:spAutoFit/>
          </a:bodyPr>
          <a:lstStyle/>
          <a:p>
            <a:pPr marL="12700">
              <a:spcBef>
                <a:spcPts val="100"/>
              </a:spcBef>
            </a:pPr>
            <a:r>
              <a:rPr spc="-5" dirty="0">
                <a:latin typeface="Calibri"/>
                <a:cs typeface="Calibri"/>
              </a:rPr>
              <a:t>(Image </a:t>
            </a:r>
            <a:r>
              <a:rPr spc="-15" dirty="0">
                <a:latin typeface="Calibri"/>
                <a:cs typeface="Calibri"/>
              </a:rPr>
              <a:t>courtesy </a:t>
            </a:r>
            <a:r>
              <a:rPr spc="-5" dirty="0">
                <a:latin typeface="Calibri"/>
                <a:cs typeface="Calibri"/>
              </a:rPr>
              <a:t>of</a:t>
            </a:r>
            <a:r>
              <a:rPr dirty="0">
                <a:latin typeface="Calibri"/>
                <a:cs typeface="Calibri"/>
              </a:rPr>
              <a:t> </a:t>
            </a:r>
            <a:r>
              <a:rPr lang="en-GB" spc="-5" dirty="0" err="1">
                <a:latin typeface="Calibri"/>
                <a:cs typeface="Calibri"/>
              </a:rPr>
              <a:t>Aurelien</a:t>
            </a:r>
            <a:r>
              <a:rPr lang="en-GB" spc="-5" dirty="0">
                <a:latin typeface="Calibri"/>
                <a:cs typeface="Calibri"/>
              </a:rPr>
              <a:t> </a:t>
            </a:r>
            <a:r>
              <a:rPr lang="en-GB" spc="-5" dirty="0" err="1">
                <a:latin typeface="Calibri"/>
                <a:cs typeface="Calibri"/>
              </a:rPr>
              <a:t>Geron</a:t>
            </a:r>
            <a:r>
              <a:rPr lang="en-GB" spc="-5" dirty="0">
                <a:latin typeface="Calibri"/>
                <a:cs typeface="Calibri"/>
              </a:rPr>
              <a:t>, ML book</a:t>
            </a:r>
            <a:r>
              <a:rPr spc="-5" dirty="0">
                <a:latin typeface="Calibri"/>
                <a:cs typeface="Calibri"/>
              </a:rPr>
              <a:t>)</a:t>
            </a:r>
            <a:endParaRPr dirty="0">
              <a:latin typeface="Calibri"/>
              <a:cs typeface="Calibri"/>
            </a:endParaRPr>
          </a:p>
        </p:txBody>
      </p:sp>
    </p:spTree>
    <p:extLst>
      <p:ext uri="{BB962C8B-B14F-4D97-AF65-F5344CB8AC3E}">
        <p14:creationId xmlns:p14="http://schemas.microsoft.com/office/powerpoint/2010/main" val="2435234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Unsupervised learning algorithms</a:t>
            </a:r>
          </a:p>
        </p:txBody>
      </p:sp>
      <p:sp>
        <p:nvSpPr>
          <p:cNvPr id="3" name="Text Placeholder 2"/>
          <p:cNvSpPr>
            <a:spLocks noGrp="1"/>
          </p:cNvSpPr>
          <p:nvPr>
            <p:ph idx="1"/>
          </p:nvPr>
        </p:nvSpPr>
        <p:spPr/>
        <p:txBody>
          <a:bodyPr/>
          <a:lstStyle/>
          <a:p>
            <a:pPr marL="342900" indent="-342900"/>
            <a:r>
              <a:rPr lang="en-GB" sz="3600" dirty="0">
                <a:solidFill>
                  <a:srgbClr val="2585C9"/>
                </a:solidFill>
              </a:rPr>
              <a:t>Clustering</a:t>
            </a:r>
          </a:p>
          <a:p>
            <a:pPr marL="800100" lvl="1" indent="-342900"/>
            <a:r>
              <a:rPr lang="en-GB" sz="3200" dirty="0">
                <a:solidFill>
                  <a:srgbClr val="2585C9"/>
                </a:solidFill>
              </a:rPr>
              <a:t>K-means</a:t>
            </a:r>
          </a:p>
          <a:p>
            <a:pPr marL="800100" lvl="1" indent="-342900"/>
            <a:r>
              <a:rPr lang="en-GB" sz="3200" dirty="0">
                <a:solidFill>
                  <a:srgbClr val="2585C9"/>
                </a:solidFill>
              </a:rPr>
              <a:t>Hierarchical cluster analysis</a:t>
            </a:r>
          </a:p>
          <a:p>
            <a:pPr marL="800100" lvl="1" indent="-342900"/>
            <a:r>
              <a:rPr lang="en-GB" sz="3200" dirty="0">
                <a:solidFill>
                  <a:schemeClr val="tx1"/>
                </a:solidFill>
              </a:rPr>
              <a:t>Expectation maximisation</a:t>
            </a:r>
          </a:p>
          <a:p>
            <a:pPr marL="342900" indent="-342900"/>
            <a:r>
              <a:rPr lang="en-GB" sz="3600" dirty="0"/>
              <a:t>Visualisation and dimensionality reduction </a:t>
            </a:r>
          </a:p>
          <a:p>
            <a:pPr marL="800100" lvl="1" indent="-342900"/>
            <a:r>
              <a:rPr lang="en-GB" sz="3200" dirty="0"/>
              <a:t>Principal Component Analysis</a:t>
            </a:r>
          </a:p>
          <a:p>
            <a:pPr marL="800100" lvl="1" indent="-342900"/>
            <a:r>
              <a:rPr lang="en-GB" sz="3200" dirty="0"/>
              <a:t>Local linear embedding </a:t>
            </a:r>
          </a:p>
          <a:p>
            <a:pPr marL="342900" indent="-342900"/>
            <a:r>
              <a:rPr lang="en-GB" sz="3600" dirty="0"/>
              <a:t>Association Rule Learning</a:t>
            </a:r>
          </a:p>
        </p:txBody>
      </p:sp>
    </p:spTree>
    <p:extLst>
      <p:ext uri="{BB962C8B-B14F-4D97-AF65-F5344CB8AC3E}">
        <p14:creationId xmlns:p14="http://schemas.microsoft.com/office/powerpoint/2010/main" val="3737001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Semi-supervised learning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5013"/>
          <a:stretch/>
        </p:blipFill>
        <p:spPr>
          <a:xfrm>
            <a:off x="1281643" y="1757928"/>
            <a:ext cx="9144000" cy="4504954"/>
          </a:xfrm>
          <a:prstGeom prst="rect">
            <a:avLst/>
          </a:prstGeom>
        </p:spPr>
      </p:pic>
      <p:sp>
        <p:nvSpPr>
          <p:cNvPr id="5" name="object 5">
            <a:extLst>
              <a:ext uri="{FF2B5EF4-FFF2-40B4-BE49-F238E27FC236}">
                <a16:creationId xmlns:a16="http://schemas.microsoft.com/office/drawing/2014/main" id="{D368CC24-C75D-3346-BBEF-B46FCDF48636}"/>
              </a:ext>
            </a:extLst>
          </p:cNvPr>
          <p:cNvSpPr txBox="1"/>
          <p:nvPr/>
        </p:nvSpPr>
        <p:spPr>
          <a:xfrm>
            <a:off x="7924800" y="6547434"/>
            <a:ext cx="4267200" cy="289823"/>
          </a:xfrm>
          <a:prstGeom prst="rect">
            <a:avLst/>
          </a:prstGeom>
        </p:spPr>
        <p:txBody>
          <a:bodyPr vert="horz" wrap="square" lIns="0" tIns="12700" rIns="0" bIns="0" rtlCol="0">
            <a:spAutoFit/>
          </a:bodyPr>
          <a:lstStyle/>
          <a:p>
            <a:pPr marL="12700">
              <a:spcBef>
                <a:spcPts val="100"/>
              </a:spcBef>
            </a:pPr>
            <a:r>
              <a:rPr spc="-5" dirty="0">
                <a:latin typeface="Calibri"/>
                <a:cs typeface="Calibri"/>
              </a:rPr>
              <a:t>(Image </a:t>
            </a:r>
            <a:r>
              <a:rPr spc="-15" dirty="0">
                <a:latin typeface="Calibri"/>
                <a:cs typeface="Calibri"/>
              </a:rPr>
              <a:t>courtesy </a:t>
            </a:r>
            <a:r>
              <a:rPr spc="-5" dirty="0">
                <a:latin typeface="Calibri"/>
                <a:cs typeface="Calibri"/>
              </a:rPr>
              <a:t>of</a:t>
            </a:r>
            <a:r>
              <a:rPr dirty="0">
                <a:latin typeface="Calibri"/>
                <a:cs typeface="Calibri"/>
              </a:rPr>
              <a:t> </a:t>
            </a:r>
            <a:r>
              <a:rPr lang="en-GB" spc="-5" dirty="0" err="1">
                <a:latin typeface="Calibri"/>
                <a:cs typeface="Calibri"/>
              </a:rPr>
              <a:t>Aurelien</a:t>
            </a:r>
            <a:r>
              <a:rPr lang="en-GB" spc="-5" dirty="0">
                <a:latin typeface="Calibri"/>
                <a:cs typeface="Calibri"/>
              </a:rPr>
              <a:t> </a:t>
            </a:r>
            <a:r>
              <a:rPr lang="en-GB" spc="-5" dirty="0" err="1">
                <a:latin typeface="Calibri"/>
                <a:cs typeface="Calibri"/>
              </a:rPr>
              <a:t>Geron</a:t>
            </a:r>
            <a:r>
              <a:rPr lang="en-GB" spc="-5" dirty="0">
                <a:latin typeface="Calibri"/>
                <a:cs typeface="Calibri"/>
              </a:rPr>
              <a:t>, ML book</a:t>
            </a:r>
            <a:r>
              <a:rPr spc="-5" dirty="0">
                <a:latin typeface="Calibri"/>
                <a:cs typeface="Calibri"/>
              </a:rPr>
              <a:t>)</a:t>
            </a:r>
            <a:endParaRPr dirty="0">
              <a:latin typeface="Calibri"/>
              <a:cs typeface="Calibri"/>
            </a:endParaRPr>
          </a:p>
        </p:txBody>
      </p:sp>
    </p:spTree>
    <p:extLst>
      <p:ext uri="{BB962C8B-B14F-4D97-AF65-F5344CB8AC3E}">
        <p14:creationId xmlns:p14="http://schemas.microsoft.com/office/powerpoint/2010/main" val="315138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843" y="1026199"/>
            <a:ext cx="3716306" cy="2520565"/>
          </a:xfrm>
        </p:spPr>
        <p:txBody>
          <a:bodyPr/>
          <a:lstStyle/>
          <a:p>
            <a:r>
              <a:rPr lang="en-GB" dirty="0"/>
              <a:t>Reinforcement Learning</a:t>
            </a:r>
          </a:p>
        </p:txBody>
      </p:sp>
      <p:sp>
        <p:nvSpPr>
          <p:cNvPr id="3" name="Content Placeholder 2">
            <a:extLst>
              <a:ext uri="{FF2B5EF4-FFF2-40B4-BE49-F238E27FC236}">
                <a16:creationId xmlns:a16="http://schemas.microsoft.com/office/drawing/2014/main" id="{F61BC6DB-2655-4E20-948C-D3B9B02C8D82}"/>
              </a:ext>
            </a:extLst>
          </p:cNvPr>
          <p:cNvSpPr>
            <a:spLocks noGrp="1"/>
          </p:cNvSpPr>
          <p:nvPr>
            <p:ph idx="1"/>
          </p:nvPr>
        </p:nvSpPr>
        <p:spPr>
          <a:xfrm>
            <a:off x="595843" y="2576945"/>
            <a:ext cx="3578993" cy="3238760"/>
          </a:xfrm>
        </p:spPr>
        <p:txBody>
          <a:bodyPr/>
          <a:lstStyle/>
          <a:p>
            <a:r>
              <a:rPr lang="en-GB" dirty="0"/>
              <a:t>Train a model/agent to solve a problem based on trial and error</a:t>
            </a:r>
          </a:p>
          <a:p>
            <a:endParaRPr lang="en-GB" dirty="0"/>
          </a:p>
          <a:p>
            <a:r>
              <a:rPr lang="en-GB" dirty="0"/>
              <a:t>Reward vs penalty</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883"/>
          <a:stretch/>
        </p:blipFill>
        <p:spPr>
          <a:xfrm>
            <a:off x="4312149" y="701890"/>
            <a:ext cx="7662798" cy="5659656"/>
          </a:xfrm>
          <a:prstGeom prst="rect">
            <a:avLst/>
          </a:prstGeom>
        </p:spPr>
      </p:pic>
      <p:sp>
        <p:nvSpPr>
          <p:cNvPr id="5" name="object 5">
            <a:extLst>
              <a:ext uri="{FF2B5EF4-FFF2-40B4-BE49-F238E27FC236}">
                <a16:creationId xmlns:a16="http://schemas.microsoft.com/office/drawing/2014/main" id="{D368CC24-C75D-3346-BBEF-B46FCDF48636}"/>
              </a:ext>
            </a:extLst>
          </p:cNvPr>
          <p:cNvSpPr txBox="1"/>
          <p:nvPr/>
        </p:nvSpPr>
        <p:spPr>
          <a:xfrm>
            <a:off x="7924800" y="6477680"/>
            <a:ext cx="4267200" cy="289823"/>
          </a:xfrm>
          <a:prstGeom prst="rect">
            <a:avLst/>
          </a:prstGeom>
        </p:spPr>
        <p:txBody>
          <a:bodyPr vert="horz" wrap="square" lIns="0" tIns="12700" rIns="0" bIns="0" rtlCol="0">
            <a:spAutoFit/>
          </a:bodyPr>
          <a:lstStyle/>
          <a:p>
            <a:pPr marL="12700">
              <a:spcBef>
                <a:spcPts val="100"/>
              </a:spcBef>
            </a:pPr>
            <a:r>
              <a:rPr spc="-5" dirty="0">
                <a:latin typeface="Calibri"/>
                <a:cs typeface="Calibri"/>
              </a:rPr>
              <a:t>(Image </a:t>
            </a:r>
            <a:r>
              <a:rPr spc="-15" dirty="0">
                <a:latin typeface="Calibri"/>
                <a:cs typeface="Calibri"/>
              </a:rPr>
              <a:t>courtesy </a:t>
            </a:r>
            <a:r>
              <a:rPr spc="-5" dirty="0">
                <a:latin typeface="Calibri"/>
                <a:cs typeface="Calibri"/>
              </a:rPr>
              <a:t>of</a:t>
            </a:r>
            <a:r>
              <a:rPr dirty="0">
                <a:latin typeface="Calibri"/>
                <a:cs typeface="Calibri"/>
              </a:rPr>
              <a:t> </a:t>
            </a:r>
            <a:r>
              <a:rPr lang="en-GB" spc="-5" dirty="0" err="1">
                <a:latin typeface="Calibri"/>
                <a:cs typeface="Calibri"/>
              </a:rPr>
              <a:t>Aurelien</a:t>
            </a:r>
            <a:r>
              <a:rPr lang="en-GB" spc="-5" dirty="0">
                <a:latin typeface="Calibri"/>
                <a:cs typeface="Calibri"/>
              </a:rPr>
              <a:t> </a:t>
            </a:r>
            <a:r>
              <a:rPr lang="en-GB" spc="-5" dirty="0" err="1">
                <a:latin typeface="Calibri"/>
                <a:cs typeface="Calibri"/>
              </a:rPr>
              <a:t>Geron</a:t>
            </a:r>
            <a:r>
              <a:rPr lang="en-GB" spc="-5" dirty="0">
                <a:latin typeface="Calibri"/>
                <a:cs typeface="Calibri"/>
              </a:rPr>
              <a:t>, ML book</a:t>
            </a:r>
            <a:r>
              <a:rPr spc="-5" dirty="0">
                <a:latin typeface="Calibri"/>
                <a:cs typeface="Calibri"/>
              </a:rPr>
              <a:t>)</a:t>
            </a:r>
            <a:endParaRPr dirty="0">
              <a:latin typeface="Calibri"/>
              <a:cs typeface="Calibri"/>
            </a:endParaRPr>
          </a:p>
        </p:txBody>
      </p:sp>
    </p:spTree>
    <p:extLst>
      <p:ext uri="{BB962C8B-B14F-4D97-AF65-F5344CB8AC3E}">
        <p14:creationId xmlns:p14="http://schemas.microsoft.com/office/powerpoint/2010/main" val="2962881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Challenges for machine learning</a:t>
            </a:r>
          </a:p>
        </p:txBody>
      </p:sp>
      <p:sp>
        <p:nvSpPr>
          <p:cNvPr id="3" name="Text Placeholder 2"/>
          <p:cNvSpPr>
            <a:spLocks noGrp="1"/>
          </p:cNvSpPr>
          <p:nvPr>
            <p:ph idx="1"/>
          </p:nvPr>
        </p:nvSpPr>
        <p:spPr/>
        <p:txBody>
          <a:bodyPr/>
          <a:lstStyle/>
          <a:p>
            <a:pPr marL="342900" indent="-342900"/>
            <a:r>
              <a:rPr lang="en-GB" sz="3600" dirty="0"/>
              <a:t>Insufficient quantity of training data</a:t>
            </a:r>
          </a:p>
          <a:p>
            <a:pPr marL="342900" indent="-342900"/>
            <a:r>
              <a:rPr lang="en-GB" sz="3600" dirty="0"/>
              <a:t>Non representative training data</a:t>
            </a:r>
          </a:p>
          <a:p>
            <a:pPr marL="342900" indent="-342900"/>
            <a:r>
              <a:rPr lang="en-GB" sz="3600" dirty="0"/>
              <a:t>Poor quality data</a:t>
            </a:r>
          </a:p>
          <a:p>
            <a:pPr marL="342900" indent="-342900"/>
            <a:r>
              <a:rPr lang="en-GB" sz="3600" dirty="0"/>
              <a:t>Irrelevant features</a:t>
            </a:r>
          </a:p>
          <a:p>
            <a:pPr marL="342900" indent="-342900"/>
            <a:r>
              <a:rPr lang="en-GB" sz="3600" dirty="0"/>
              <a:t>Overfitting and under fitting the training data</a:t>
            </a:r>
          </a:p>
          <a:p>
            <a:endParaRPr lang="en-GB" sz="3600" dirty="0"/>
          </a:p>
          <a:p>
            <a:endParaRPr lang="en-GB" sz="3600" dirty="0"/>
          </a:p>
        </p:txBody>
      </p:sp>
    </p:spTree>
    <p:extLst>
      <p:ext uri="{BB962C8B-B14F-4D97-AF65-F5344CB8AC3E}">
        <p14:creationId xmlns:p14="http://schemas.microsoft.com/office/powerpoint/2010/main" val="1340606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1FE72C-9938-41BF-945D-CBACD36E1C17}"/>
              </a:ext>
            </a:extLst>
          </p:cNvPr>
          <p:cNvSpPr>
            <a:spLocks noGrp="1"/>
          </p:cNvSpPr>
          <p:nvPr>
            <p:ph type="title"/>
          </p:nvPr>
        </p:nvSpPr>
        <p:spPr/>
        <p:txBody>
          <a:bodyPr/>
          <a:lstStyle/>
          <a:p>
            <a:r>
              <a:rPr lang="en-GB" dirty="0"/>
              <a:t>Similarity-Based Learning</a:t>
            </a:r>
          </a:p>
        </p:txBody>
      </p:sp>
      <p:sp>
        <p:nvSpPr>
          <p:cNvPr id="5" name="Text Placeholder 4">
            <a:extLst>
              <a:ext uri="{FF2B5EF4-FFF2-40B4-BE49-F238E27FC236}">
                <a16:creationId xmlns:a16="http://schemas.microsoft.com/office/drawing/2014/main" id="{1A88DFE6-28D4-40E9-84AD-E09CC068DE9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13782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Instance-Based Learning</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491"/>
          <a:stretch/>
        </p:blipFill>
        <p:spPr>
          <a:xfrm>
            <a:off x="4618183" y="2124279"/>
            <a:ext cx="7004957" cy="3470604"/>
          </a:xfrm>
          <a:prstGeom prst="rect">
            <a:avLst/>
          </a:prstGeom>
        </p:spPr>
      </p:pic>
      <p:sp>
        <p:nvSpPr>
          <p:cNvPr id="6" name="object 5">
            <a:extLst>
              <a:ext uri="{FF2B5EF4-FFF2-40B4-BE49-F238E27FC236}">
                <a16:creationId xmlns:a16="http://schemas.microsoft.com/office/drawing/2014/main" id="{1B6E888B-5589-4F4D-AC87-2CBBAB82F839}"/>
              </a:ext>
            </a:extLst>
          </p:cNvPr>
          <p:cNvSpPr txBox="1"/>
          <p:nvPr/>
        </p:nvSpPr>
        <p:spPr>
          <a:xfrm>
            <a:off x="7924800" y="6425047"/>
            <a:ext cx="4267200" cy="289823"/>
          </a:xfrm>
          <a:prstGeom prst="rect">
            <a:avLst/>
          </a:prstGeom>
        </p:spPr>
        <p:txBody>
          <a:bodyPr vert="horz" wrap="square" lIns="0" tIns="12700" rIns="0" bIns="0" rtlCol="0">
            <a:spAutoFit/>
          </a:bodyPr>
          <a:lstStyle/>
          <a:p>
            <a:pPr marL="12700">
              <a:spcBef>
                <a:spcPts val="100"/>
              </a:spcBef>
            </a:pPr>
            <a:r>
              <a:rPr spc="-5" dirty="0">
                <a:latin typeface="Calibri"/>
                <a:cs typeface="Calibri"/>
              </a:rPr>
              <a:t>(Image </a:t>
            </a:r>
            <a:r>
              <a:rPr spc="-15" dirty="0">
                <a:latin typeface="Calibri"/>
                <a:cs typeface="Calibri"/>
              </a:rPr>
              <a:t>courtesy </a:t>
            </a:r>
            <a:r>
              <a:rPr spc="-5" dirty="0">
                <a:latin typeface="Calibri"/>
                <a:cs typeface="Calibri"/>
              </a:rPr>
              <a:t>of</a:t>
            </a:r>
            <a:r>
              <a:rPr dirty="0">
                <a:latin typeface="Calibri"/>
                <a:cs typeface="Calibri"/>
              </a:rPr>
              <a:t> </a:t>
            </a:r>
            <a:r>
              <a:rPr lang="en-GB" spc="-5" dirty="0" err="1">
                <a:latin typeface="Calibri"/>
                <a:cs typeface="Calibri"/>
              </a:rPr>
              <a:t>Aurelien</a:t>
            </a:r>
            <a:r>
              <a:rPr lang="en-GB" spc="-5" dirty="0">
                <a:latin typeface="Calibri"/>
                <a:cs typeface="Calibri"/>
              </a:rPr>
              <a:t> </a:t>
            </a:r>
            <a:r>
              <a:rPr lang="en-GB" spc="-5" dirty="0" err="1">
                <a:latin typeface="Calibri"/>
                <a:cs typeface="Calibri"/>
              </a:rPr>
              <a:t>Geron</a:t>
            </a:r>
            <a:r>
              <a:rPr lang="en-GB" spc="-5" dirty="0">
                <a:latin typeface="Calibri"/>
                <a:cs typeface="Calibri"/>
              </a:rPr>
              <a:t>, ML book</a:t>
            </a:r>
            <a:r>
              <a:rPr spc="-5" dirty="0">
                <a:latin typeface="Calibri"/>
                <a:cs typeface="Calibri"/>
              </a:rPr>
              <a:t>)</a:t>
            </a:r>
            <a:endParaRPr dirty="0">
              <a:latin typeface="Calibri"/>
              <a:cs typeface="Calibri"/>
            </a:endParaRPr>
          </a:p>
        </p:txBody>
      </p:sp>
      <p:sp>
        <p:nvSpPr>
          <p:cNvPr id="7" name="Text Placeholder 2">
            <a:extLst>
              <a:ext uri="{FF2B5EF4-FFF2-40B4-BE49-F238E27FC236}">
                <a16:creationId xmlns:a16="http://schemas.microsoft.com/office/drawing/2014/main" id="{0F28D88B-3BFD-42C2-B58A-3A533C89108C}"/>
              </a:ext>
            </a:extLst>
          </p:cNvPr>
          <p:cNvSpPr>
            <a:spLocks noGrp="1"/>
          </p:cNvSpPr>
          <p:nvPr>
            <p:ph idx="1"/>
          </p:nvPr>
        </p:nvSpPr>
        <p:spPr>
          <a:xfrm>
            <a:off x="595843" y="1757928"/>
            <a:ext cx="4244012" cy="4057777"/>
          </a:xfrm>
        </p:spPr>
        <p:txBody>
          <a:bodyPr/>
          <a:lstStyle/>
          <a:p>
            <a:pPr marL="342900" indent="-342900"/>
            <a:r>
              <a:rPr lang="en-GB" sz="3200" dirty="0"/>
              <a:t>Problem solving is based on memory</a:t>
            </a:r>
          </a:p>
          <a:p>
            <a:pPr marL="342900" indent="-342900"/>
            <a:endParaRPr lang="en-GB" sz="3200" dirty="0"/>
          </a:p>
          <a:p>
            <a:pPr marL="342900" indent="-342900"/>
            <a:r>
              <a:rPr lang="en-GB" sz="3200" dirty="0"/>
              <a:t>These algorithms rely on direct similarity comparisons between data instances</a:t>
            </a:r>
          </a:p>
          <a:p>
            <a:pPr marL="342900" indent="-342900"/>
            <a:endParaRPr lang="en-GB" sz="3200" dirty="0"/>
          </a:p>
          <a:p>
            <a:pPr marL="342900" indent="-342900"/>
            <a:r>
              <a:rPr lang="en-GB" sz="3200" dirty="0" err="1"/>
              <a:t>kNN</a:t>
            </a:r>
            <a:endParaRPr lang="en-GB" sz="3600" dirty="0"/>
          </a:p>
        </p:txBody>
      </p:sp>
    </p:spTree>
    <p:extLst>
      <p:ext uri="{BB962C8B-B14F-4D97-AF65-F5344CB8AC3E}">
        <p14:creationId xmlns:p14="http://schemas.microsoft.com/office/powerpoint/2010/main" val="3404122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lstStyle/>
          <a:p>
            <a:r>
              <a:rPr lang="en-GB" dirty="0"/>
              <a:t>What We Will Learn</a:t>
            </a:r>
          </a:p>
        </p:txBody>
      </p:sp>
      <p:sp>
        <p:nvSpPr>
          <p:cNvPr id="3" name="Content Placeholder 2"/>
          <p:cNvSpPr>
            <a:spLocks noGrp="1"/>
          </p:cNvSpPr>
          <p:nvPr>
            <p:ph idx="1"/>
          </p:nvPr>
        </p:nvSpPr>
        <p:spPr/>
        <p:txBody>
          <a:bodyPr lIns="91440" tIns="45720" rIns="91440" bIns="45720" anchor="t">
            <a:normAutofit/>
          </a:bodyPr>
          <a:lstStyle/>
          <a:p>
            <a:endParaRPr lang="en-GB" dirty="0">
              <a:cs typeface="Calibri" panose="020F0502020204030204"/>
            </a:endParaRPr>
          </a:p>
          <a:p>
            <a:endParaRPr lang="en-GB" dirty="0">
              <a:cs typeface="Calibri" panose="020F0502020204030204"/>
            </a:endParaRPr>
          </a:p>
        </p:txBody>
      </p:sp>
      <p:sp>
        <p:nvSpPr>
          <p:cNvPr id="6" name="Content Placeholder 2">
            <a:extLst>
              <a:ext uri="{FF2B5EF4-FFF2-40B4-BE49-F238E27FC236}">
                <a16:creationId xmlns:a16="http://schemas.microsoft.com/office/drawing/2014/main" id="{C883F138-4A5B-4B72-90C0-9D5E6B8E6D1D}"/>
              </a:ext>
            </a:extLst>
          </p:cNvPr>
          <p:cNvSpPr txBox="1">
            <a:spLocks/>
          </p:cNvSpPr>
          <p:nvPr/>
        </p:nvSpPr>
        <p:spPr>
          <a:xfrm>
            <a:off x="748243" y="1910328"/>
            <a:ext cx="10515600" cy="40577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p:txBody>
      </p:sp>
      <p:sp>
        <p:nvSpPr>
          <p:cNvPr id="8" name="Content Placeholder 2">
            <a:extLst>
              <a:ext uri="{FF2B5EF4-FFF2-40B4-BE49-F238E27FC236}">
                <a16:creationId xmlns:a16="http://schemas.microsoft.com/office/drawing/2014/main" id="{0D4059C0-87DA-45F5-9316-EBD0C1BD5800}"/>
              </a:ext>
            </a:extLst>
          </p:cNvPr>
          <p:cNvSpPr txBox="1">
            <a:spLocks/>
          </p:cNvSpPr>
          <p:nvPr/>
        </p:nvSpPr>
        <p:spPr>
          <a:xfrm>
            <a:off x="593568" y="1755654"/>
            <a:ext cx="10515600" cy="40577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What is Machine Learning?</a:t>
            </a:r>
          </a:p>
          <a:p>
            <a:endParaRPr lang="en-US" dirty="0">
              <a:cs typeface="Calibri"/>
            </a:endParaRPr>
          </a:p>
          <a:p>
            <a:r>
              <a:rPr lang="en-US" dirty="0">
                <a:cs typeface="Calibri"/>
              </a:rPr>
              <a:t>What is similarity-based ML?</a:t>
            </a:r>
          </a:p>
          <a:p>
            <a:endParaRPr lang="en-US" dirty="0">
              <a:cs typeface="Calibri"/>
            </a:endParaRPr>
          </a:p>
          <a:p>
            <a:r>
              <a:rPr lang="en-US" dirty="0">
                <a:cs typeface="Calibri"/>
              </a:rPr>
              <a:t>What is Deep Learning?</a:t>
            </a:r>
          </a:p>
        </p:txBody>
      </p:sp>
    </p:spTree>
    <p:extLst>
      <p:ext uri="{BB962C8B-B14F-4D97-AF65-F5344CB8AC3E}">
        <p14:creationId xmlns:p14="http://schemas.microsoft.com/office/powerpoint/2010/main" val="2457190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B5E4-9A4E-4616-8C32-40DD0EF3A4F6}"/>
              </a:ext>
            </a:extLst>
          </p:cNvPr>
          <p:cNvSpPr>
            <a:spLocks noGrp="1"/>
          </p:cNvSpPr>
          <p:nvPr>
            <p:ph type="title"/>
          </p:nvPr>
        </p:nvSpPr>
        <p:spPr/>
        <p:txBody>
          <a:bodyPr/>
          <a:lstStyle/>
          <a:p>
            <a:r>
              <a:rPr lang="en-GB" dirty="0"/>
              <a:t>An Example…</a:t>
            </a:r>
          </a:p>
        </p:txBody>
      </p:sp>
      <p:sp>
        <p:nvSpPr>
          <p:cNvPr id="3" name="Content Placeholder 2">
            <a:extLst>
              <a:ext uri="{FF2B5EF4-FFF2-40B4-BE49-F238E27FC236}">
                <a16:creationId xmlns:a16="http://schemas.microsoft.com/office/drawing/2014/main" id="{27AB79AA-3655-4EB7-AB20-AE857BE02DF7}"/>
              </a:ext>
            </a:extLst>
          </p:cNvPr>
          <p:cNvSpPr>
            <a:spLocks noGrp="1"/>
          </p:cNvSpPr>
          <p:nvPr>
            <p:ph idx="1"/>
          </p:nvPr>
        </p:nvSpPr>
        <p:spPr/>
        <p:txBody>
          <a:bodyPr/>
          <a:lstStyle/>
          <a:p>
            <a:endParaRPr lang="en-GB"/>
          </a:p>
        </p:txBody>
      </p:sp>
      <p:pic>
        <p:nvPicPr>
          <p:cNvPr id="1026" name="Picture 2" descr="Stop sign - Wikipedia">
            <a:extLst>
              <a:ext uri="{FF2B5EF4-FFF2-40B4-BE49-F238E27FC236}">
                <a16:creationId xmlns:a16="http://schemas.microsoft.com/office/drawing/2014/main" id="{B3F913DA-18B0-4763-A1A7-123D8DFD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43" y="2233933"/>
            <a:ext cx="2520170" cy="2731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n_Branded OAKSGSIGN | Stop/Go Lollipop Sign Green/Red | Rexeluk">
            <a:extLst>
              <a:ext uri="{FF2B5EF4-FFF2-40B4-BE49-F238E27FC236}">
                <a16:creationId xmlns:a16="http://schemas.microsoft.com/office/drawing/2014/main" id="{0DB7C915-892E-4EA9-ADDA-3DF2781DC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8259" y="2129298"/>
            <a:ext cx="3079340" cy="307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15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B5E4-9A4E-4616-8C32-40DD0EF3A4F6}"/>
              </a:ext>
            </a:extLst>
          </p:cNvPr>
          <p:cNvSpPr>
            <a:spLocks noGrp="1"/>
          </p:cNvSpPr>
          <p:nvPr>
            <p:ph type="title"/>
          </p:nvPr>
        </p:nvSpPr>
        <p:spPr/>
        <p:txBody>
          <a:bodyPr/>
          <a:lstStyle/>
          <a:p>
            <a:r>
              <a:rPr lang="en-GB" dirty="0"/>
              <a:t>An Example…</a:t>
            </a:r>
          </a:p>
        </p:txBody>
      </p:sp>
      <p:sp>
        <p:nvSpPr>
          <p:cNvPr id="3" name="Content Placeholder 2">
            <a:extLst>
              <a:ext uri="{FF2B5EF4-FFF2-40B4-BE49-F238E27FC236}">
                <a16:creationId xmlns:a16="http://schemas.microsoft.com/office/drawing/2014/main" id="{27AB79AA-3655-4EB7-AB20-AE857BE02DF7}"/>
              </a:ext>
            </a:extLst>
          </p:cNvPr>
          <p:cNvSpPr>
            <a:spLocks noGrp="1"/>
          </p:cNvSpPr>
          <p:nvPr>
            <p:ph idx="1"/>
          </p:nvPr>
        </p:nvSpPr>
        <p:spPr/>
        <p:txBody>
          <a:bodyPr/>
          <a:lstStyle/>
          <a:p>
            <a:pPr marL="0" indent="0" algn="ctr">
              <a:buNone/>
            </a:pPr>
            <a:r>
              <a:rPr lang="en-GB" sz="9600" dirty="0"/>
              <a:t>?</a:t>
            </a:r>
          </a:p>
        </p:txBody>
      </p:sp>
      <p:pic>
        <p:nvPicPr>
          <p:cNvPr id="1026" name="Picture 2" descr="Stop sign - Wikipedia">
            <a:extLst>
              <a:ext uri="{FF2B5EF4-FFF2-40B4-BE49-F238E27FC236}">
                <a16:creationId xmlns:a16="http://schemas.microsoft.com/office/drawing/2014/main" id="{B3F913DA-18B0-4763-A1A7-123D8DFD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43" y="2233933"/>
            <a:ext cx="2520170" cy="2731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n_Branded OAKSGSIGN | Stop/Go Lollipop Sign Green/Red | Rexeluk">
            <a:extLst>
              <a:ext uri="{FF2B5EF4-FFF2-40B4-BE49-F238E27FC236}">
                <a16:creationId xmlns:a16="http://schemas.microsoft.com/office/drawing/2014/main" id="{0DB7C915-892E-4EA9-ADDA-3DF2781DC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8259" y="2129298"/>
            <a:ext cx="3079340" cy="30793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Stop Sign China.jpg - Wikipedia">
            <a:extLst>
              <a:ext uri="{FF2B5EF4-FFF2-40B4-BE49-F238E27FC236}">
                <a16:creationId xmlns:a16="http://schemas.microsoft.com/office/drawing/2014/main" id="{3C0F052E-F336-4EB3-B112-CF8ED2F12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5027" y="3312782"/>
            <a:ext cx="3337231" cy="250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46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B5E4-9A4E-4616-8C32-40DD0EF3A4F6}"/>
              </a:ext>
            </a:extLst>
          </p:cNvPr>
          <p:cNvSpPr>
            <a:spLocks noGrp="1"/>
          </p:cNvSpPr>
          <p:nvPr>
            <p:ph type="title"/>
          </p:nvPr>
        </p:nvSpPr>
        <p:spPr/>
        <p:txBody>
          <a:bodyPr/>
          <a:lstStyle/>
          <a:p>
            <a:r>
              <a:rPr lang="en-GB" dirty="0"/>
              <a:t>An Example…</a:t>
            </a:r>
          </a:p>
        </p:txBody>
      </p:sp>
      <p:sp>
        <p:nvSpPr>
          <p:cNvPr id="3" name="Content Placeholder 2">
            <a:extLst>
              <a:ext uri="{FF2B5EF4-FFF2-40B4-BE49-F238E27FC236}">
                <a16:creationId xmlns:a16="http://schemas.microsoft.com/office/drawing/2014/main" id="{27AB79AA-3655-4EB7-AB20-AE857BE02DF7}"/>
              </a:ext>
            </a:extLst>
          </p:cNvPr>
          <p:cNvSpPr>
            <a:spLocks noGrp="1"/>
          </p:cNvSpPr>
          <p:nvPr>
            <p:ph idx="1"/>
          </p:nvPr>
        </p:nvSpPr>
        <p:spPr/>
        <p:txBody>
          <a:bodyPr/>
          <a:lstStyle/>
          <a:p>
            <a:pPr marL="0" indent="0" algn="ctr">
              <a:buNone/>
            </a:pPr>
            <a:r>
              <a:rPr lang="en-GB" sz="9600" dirty="0"/>
              <a:t>?</a:t>
            </a:r>
          </a:p>
        </p:txBody>
      </p:sp>
      <p:pic>
        <p:nvPicPr>
          <p:cNvPr id="1026" name="Picture 2" descr="Stop sign - Wikipedia">
            <a:extLst>
              <a:ext uri="{FF2B5EF4-FFF2-40B4-BE49-F238E27FC236}">
                <a16:creationId xmlns:a16="http://schemas.microsoft.com/office/drawing/2014/main" id="{B3F913DA-18B0-4763-A1A7-123D8DFD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43" y="2233933"/>
            <a:ext cx="2520170" cy="2731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n_Branded OAKSGSIGN | Stop/Go Lollipop Sign Green/Red | Rexeluk">
            <a:extLst>
              <a:ext uri="{FF2B5EF4-FFF2-40B4-BE49-F238E27FC236}">
                <a16:creationId xmlns:a16="http://schemas.microsoft.com/office/drawing/2014/main" id="{0DB7C915-892E-4EA9-ADDA-3DF2781DC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8259" y="2129298"/>
            <a:ext cx="3079340" cy="30793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Stop Sign China.jpg - Wikipedia">
            <a:extLst>
              <a:ext uri="{FF2B5EF4-FFF2-40B4-BE49-F238E27FC236}">
                <a16:creationId xmlns:a16="http://schemas.microsoft.com/office/drawing/2014/main" id="{3C0F052E-F336-4EB3-B112-CF8ED2F12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96" y="3796648"/>
            <a:ext cx="3337231" cy="250292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reen Stop Sign @ Ward Center | Daniel Ramirez | Flickr">
            <a:extLst>
              <a:ext uri="{FF2B5EF4-FFF2-40B4-BE49-F238E27FC236}">
                <a16:creationId xmlns:a16="http://schemas.microsoft.com/office/drawing/2014/main" id="{AA51F452-4057-4152-B2CF-A388E2F816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173" y="3126704"/>
            <a:ext cx="3516940" cy="26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7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3D5F-65AC-44DA-99C5-869E023E7E2F}"/>
              </a:ext>
            </a:extLst>
          </p:cNvPr>
          <p:cNvSpPr>
            <a:spLocks noGrp="1"/>
          </p:cNvSpPr>
          <p:nvPr>
            <p:ph type="title"/>
          </p:nvPr>
        </p:nvSpPr>
        <p:spPr/>
        <p:txBody>
          <a:bodyPr/>
          <a:lstStyle/>
          <a:p>
            <a:r>
              <a:rPr lang="en-GB" dirty="0"/>
              <a:t>“Lazy” Learners</a:t>
            </a:r>
          </a:p>
        </p:txBody>
      </p:sp>
      <p:sp>
        <p:nvSpPr>
          <p:cNvPr id="3" name="Content Placeholder 2">
            <a:extLst>
              <a:ext uri="{FF2B5EF4-FFF2-40B4-BE49-F238E27FC236}">
                <a16:creationId xmlns:a16="http://schemas.microsoft.com/office/drawing/2014/main" id="{1732D38A-DAE9-4CFF-A08A-C14A769F6DF2}"/>
              </a:ext>
            </a:extLst>
          </p:cNvPr>
          <p:cNvSpPr>
            <a:spLocks noGrp="1"/>
          </p:cNvSpPr>
          <p:nvPr>
            <p:ph idx="1"/>
          </p:nvPr>
        </p:nvSpPr>
        <p:spPr/>
        <p:txBody>
          <a:bodyPr/>
          <a:lstStyle/>
          <a:p>
            <a:r>
              <a:rPr lang="en-GB" dirty="0"/>
              <a:t>Instance-based learning operates on the assumption that the similarities between data points are meaningful</a:t>
            </a:r>
          </a:p>
          <a:p>
            <a:endParaRPr lang="en-GB" dirty="0"/>
          </a:p>
          <a:p>
            <a:r>
              <a:rPr lang="en-GB" dirty="0"/>
              <a:t>“I know this because I have seen something similar before”</a:t>
            </a:r>
          </a:p>
        </p:txBody>
      </p:sp>
    </p:spTree>
    <p:extLst>
      <p:ext uri="{BB962C8B-B14F-4D97-AF65-F5344CB8AC3E}">
        <p14:creationId xmlns:p14="http://schemas.microsoft.com/office/powerpoint/2010/main" val="4272005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980B0-9DA6-4391-BB25-B0D02EBF142E}"/>
              </a:ext>
            </a:extLst>
          </p:cNvPr>
          <p:cNvSpPr>
            <a:spLocks noGrp="1"/>
          </p:cNvSpPr>
          <p:nvPr>
            <p:ph type="title"/>
          </p:nvPr>
        </p:nvSpPr>
        <p:spPr/>
        <p:txBody>
          <a:bodyPr/>
          <a:lstStyle/>
          <a:p>
            <a:r>
              <a:rPr lang="en-GB" dirty="0"/>
              <a:t>Instance-Based Learning</a:t>
            </a:r>
          </a:p>
        </p:txBody>
      </p:sp>
      <p:sp>
        <p:nvSpPr>
          <p:cNvPr id="3" name="Content Placeholder 2">
            <a:extLst>
              <a:ext uri="{FF2B5EF4-FFF2-40B4-BE49-F238E27FC236}">
                <a16:creationId xmlns:a16="http://schemas.microsoft.com/office/drawing/2014/main" id="{F72C1C64-A205-4B48-A770-3127C7D763F5}"/>
              </a:ext>
            </a:extLst>
          </p:cNvPr>
          <p:cNvSpPr>
            <a:spLocks noGrp="1"/>
          </p:cNvSpPr>
          <p:nvPr>
            <p:ph idx="1"/>
          </p:nvPr>
        </p:nvSpPr>
        <p:spPr/>
        <p:txBody>
          <a:bodyPr/>
          <a:lstStyle/>
          <a:p>
            <a:r>
              <a:rPr lang="en-GB" dirty="0"/>
              <a:t>Advantages</a:t>
            </a:r>
          </a:p>
          <a:p>
            <a:pPr lvl="1"/>
            <a:r>
              <a:rPr lang="en-GB" dirty="0"/>
              <a:t>Adapt to new data very quickly</a:t>
            </a:r>
          </a:p>
          <a:p>
            <a:pPr lvl="1"/>
            <a:r>
              <a:rPr lang="en-GB" dirty="0"/>
              <a:t>Easily explainable algorithm</a:t>
            </a:r>
          </a:p>
          <a:p>
            <a:pPr lvl="1"/>
            <a:r>
              <a:rPr lang="en-GB" dirty="0"/>
              <a:t>Easy to build (as you will see in the lab!)</a:t>
            </a:r>
          </a:p>
          <a:p>
            <a:endParaRPr lang="en-GB" dirty="0"/>
          </a:p>
          <a:p>
            <a:r>
              <a:rPr lang="en-GB" dirty="0"/>
              <a:t>Disadvantages</a:t>
            </a:r>
          </a:p>
          <a:p>
            <a:pPr lvl="1"/>
            <a:r>
              <a:rPr lang="en-GB" dirty="0"/>
              <a:t>Ever increasing computational complexity</a:t>
            </a:r>
          </a:p>
          <a:p>
            <a:pPr lvl="1"/>
            <a:r>
              <a:rPr lang="en-GB" dirty="0"/>
              <a:t>Resource intensive to run</a:t>
            </a:r>
          </a:p>
          <a:p>
            <a:pPr lvl="1"/>
            <a:r>
              <a:rPr lang="en-GB" dirty="0"/>
              <a:t>Often fooled by irrelevant features</a:t>
            </a:r>
          </a:p>
          <a:p>
            <a:pPr lvl="1"/>
            <a:endParaRPr lang="en-GB" dirty="0"/>
          </a:p>
        </p:txBody>
      </p:sp>
    </p:spTree>
    <p:extLst>
      <p:ext uri="{BB962C8B-B14F-4D97-AF65-F5344CB8AC3E}">
        <p14:creationId xmlns:p14="http://schemas.microsoft.com/office/powerpoint/2010/main" val="2565321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774A-A2A6-4E2A-89C3-F14904EACFA9}"/>
              </a:ext>
            </a:extLst>
          </p:cNvPr>
          <p:cNvSpPr>
            <a:spLocks noGrp="1"/>
          </p:cNvSpPr>
          <p:nvPr>
            <p:ph type="title"/>
          </p:nvPr>
        </p:nvSpPr>
        <p:spPr/>
        <p:txBody>
          <a:bodyPr/>
          <a:lstStyle/>
          <a:p>
            <a:r>
              <a:rPr lang="en-GB" dirty="0"/>
              <a:t>The </a:t>
            </a:r>
            <a:r>
              <a:rPr lang="en-GB" dirty="0" err="1"/>
              <a:t>kNN</a:t>
            </a:r>
            <a:r>
              <a:rPr lang="en-GB" dirty="0"/>
              <a:t> Algorithm</a:t>
            </a:r>
          </a:p>
        </p:txBody>
      </p:sp>
      <p:sp>
        <p:nvSpPr>
          <p:cNvPr id="3" name="Content Placeholder 2">
            <a:extLst>
              <a:ext uri="{FF2B5EF4-FFF2-40B4-BE49-F238E27FC236}">
                <a16:creationId xmlns:a16="http://schemas.microsoft.com/office/drawing/2014/main" id="{1E093000-8AB4-470D-B9E5-295B004356A9}"/>
              </a:ext>
            </a:extLst>
          </p:cNvPr>
          <p:cNvSpPr>
            <a:spLocks noGrp="1"/>
          </p:cNvSpPr>
          <p:nvPr>
            <p:ph idx="1"/>
          </p:nvPr>
        </p:nvSpPr>
        <p:spPr/>
        <p:txBody>
          <a:bodyPr/>
          <a:lstStyle/>
          <a:p>
            <a:r>
              <a:rPr lang="en-GB" dirty="0"/>
              <a:t>k-Nearest Neighbour Algorithm</a:t>
            </a:r>
          </a:p>
          <a:p>
            <a:endParaRPr lang="en-GB" dirty="0"/>
          </a:p>
          <a:p>
            <a:r>
              <a:rPr lang="en-GB" dirty="0"/>
              <a:t>Introduced in 1951 by two officers in the USAF</a:t>
            </a:r>
          </a:p>
          <a:p>
            <a:pPr lvl="1"/>
            <a:r>
              <a:rPr lang="en-GB" dirty="0"/>
              <a:t>Fix, Evelyn, and Joseph Lawson Hodges. "Discriminatory analysis. Nonparametric discrimination: Consistency properties."</a:t>
            </a:r>
          </a:p>
          <a:p>
            <a:endParaRPr lang="en-GB" dirty="0"/>
          </a:p>
          <a:p>
            <a:r>
              <a:rPr lang="en-GB" dirty="0"/>
              <a:t>It has since grown to become closer to what we know of today</a:t>
            </a:r>
          </a:p>
        </p:txBody>
      </p:sp>
    </p:spTree>
    <p:extLst>
      <p:ext uri="{BB962C8B-B14F-4D97-AF65-F5344CB8AC3E}">
        <p14:creationId xmlns:p14="http://schemas.microsoft.com/office/powerpoint/2010/main" val="349803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F5F6-AAF5-49AF-B6AB-7D7F9A895665}"/>
              </a:ext>
            </a:extLst>
          </p:cNvPr>
          <p:cNvSpPr>
            <a:spLocks noGrp="1"/>
          </p:cNvSpPr>
          <p:nvPr>
            <p:ph type="title"/>
          </p:nvPr>
        </p:nvSpPr>
        <p:spPr/>
        <p:txBody>
          <a:bodyPr/>
          <a:lstStyle/>
          <a:p>
            <a:r>
              <a:rPr lang="en-GB" dirty="0" err="1"/>
              <a:t>kNN</a:t>
            </a:r>
            <a:r>
              <a:rPr lang="en-GB" dirty="0"/>
              <a:t> Algorithm</a:t>
            </a:r>
          </a:p>
        </p:txBody>
      </p:sp>
      <p:sp>
        <p:nvSpPr>
          <p:cNvPr id="3" name="Content Placeholder 2">
            <a:extLst>
              <a:ext uri="{FF2B5EF4-FFF2-40B4-BE49-F238E27FC236}">
                <a16:creationId xmlns:a16="http://schemas.microsoft.com/office/drawing/2014/main" id="{BD8DC074-FE1C-4A9A-9252-0EA605513C4D}"/>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80DCC8A-E802-4BF1-9250-B6F73E3FC9C0}"/>
              </a:ext>
            </a:extLst>
          </p:cNvPr>
          <p:cNvPicPr>
            <a:picLocks noChangeAspect="1"/>
          </p:cNvPicPr>
          <p:nvPr/>
        </p:nvPicPr>
        <p:blipFill rotWithShape="1">
          <a:blip r:embed="rId2"/>
          <a:srcRect r="53567" b="52545"/>
          <a:stretch/>
        </p:blipFill>
        <p:spPr>
          <a:xfrm>
            <a:off x="3275695" y="1915244"/>
            <a:ext cx="4639273" cy="4212700"/>
          </a:xfrm>
          <a:prstGeom prst="rect">
            <a:avLst/>
          </a:prstGeom>
        </p:spPr>
      </p:pic>
    </p:spTree>
    <p:extLst>
      <p:ext uri="{BB962C8B-B14F-4D97-AF65-F5344CB8AC3E}">
        <p14:creationId xmlns:p14="http://schemas.microsoft.com/office/powerpoint/2010/main" val="1935546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F5F6-AAF5-49AF-B6AB-7D7F9A895665}"/>
              </a:ext>
            </a:extLst>
          </p:cNvPr>
          <p:cNvSpPr>
            <a:spLocks noGrp="1"/>
          </p:cNvSpPr>
          <p:nvPr>
            <p:ph type="title"/>
          </p:nvPr>
        </p:nvSpPr>
        <p:spPr/>
        <p:txBody>
          <a:bodyPr/>
          <a:lstStyle/>
          <a:p>
            <a:r>
              <a:rPr lang="en-GB" dirty="0" err="1"/>
              <a:t>kNN</a:t>
            </a:r>
            <a:r>
              <a:rPr lang="en-GB" dirty="0"/>
              <a:t> Algorithm</a:t>
            </a:r>
          </a:p>
        </p:txBody>
      </p:sp>
      <p:sp>
        <p:nvSpPr>
          <p:cNvPr id="3" name="Content Placeholder 2">
            <a:extLst>
              <a:ext uri="{FF2B5EF4-FFF2-40B4-BE49-F238E27FC236}">
                <a16:creationId xmlns:a16="http://schemas.microsoft.com/office/drawing/2014/main" id="{BD8DC074-FE1C-4A9A-9252-0EA605513C4D}"/>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80DCC8A-E802-4BF1-9250-B6F73E3FC9C0}"/>
              </a:ext>
            </a:extLst>
          </p:cNvPr>
          <p:cNvPicPr>
            <a:picLocks noChangeAspect="1"/>
          </p:cNvPicPr>
          <p:nvPr/>
        </p:nvPicPr>
        <p:blipFill rotWithShape="1">
          <a:blip r:embed="rId2"/>
          <a:srcRect l="53567" b="52545"/>
          <a:stretch/>
        </p:blipFill>
        <p:spPr>
          <a:xfrm>
            <a:off x="3275695" y="1915244"/>
            <a:ext cx="4639273" cy="4212700"/>
          </a:xfrm>
          <a:prstGeom prst="rect">
            <a:avLst/>
          </a:prstGeom>
        </p:spPr>
      </p:pic>
    </p:spTree>
    <p:extLst>
      <p:ext uri="{BB962C8B-B14F-4D97-AF65-F5344CB8AC3E}">
        <p14:creationId xmlns:p14="http://schemas.microsoft.com/office/powerpoint/2010/main" val="49063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F5F6-AAF5-49AF-B6AB-7D7F9A895665}"/>
              </a:ext>
            </a:extLst>
          </p:cNvPr>
          <p:cNvSpPr>
            <a:spLocks noGrp="1"/>
          </p:cNvSpPr>
          <p:nvPr>
            <p:ph type="title"/>
          </p:nvPr>
        </p:nvSpPr>
        <p:spPr/>
        <p:txBody>
          <a:bodyPr/>
          <a:lstStyle/>
          <a:p>
            <a:r>
              <a:rPr lang="en-GB" dirty="0" err="1"/>
              <a:t>kNN</a:t>
            </a:r>
            <a:r>
              <a:rPr lang="en-GB" dirty="0"/>
              <a:t> Algorithm</a:t>
            </a:r>
          </a:p>
        </p:txBody>
      </p:sp>
      <p:sp>
        <p:nvSpPr>
          <p:cNvPr id="3" name="Content Placeholder 2">
            <a:extLst>
              <a:ext uri="{FF2B5EF4-FFF2-40B4-BE49-F238E27FC236}">
                <a16:creationId xmlns:a16="http://schemas.microsoft.com/office/drawing/2014/main" id="{BD8DC074-FE1C-4A9A-9252-0EA605513C4D}"/>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80DCC8A-E802-4BF1-9250-B6F73E3FC9C0}"/>
              </a:ext>
            </a:extLst>
          </p:cNvPr>
          <p:cNvPicPr>
            <a:picLocks noChangeAspect="1"/>
          </p:cNvPicPr>
          <p:nvPr/>
        </p:nvPicPr>
        <p:blipFill rotWithShape="1">
          <a:blip r:embed="rId2"/>
          <a:srcRect l="24028" t="52545" r="19387"/>
          <a:stretch/>
        </p:blipFill>
        <p:spPr>
          <a:xfrm>
            <a:off x="2664542" y="1915244"/>
            <a:ext cx="5653547" cy="4212700"/>
          </a:xfrm>
          <a:prstGeom prst="rect">
            <a:avLst/>
          </a:prstGeom>
        </p:spPr>
      </p:pic>
    </p:spTree>
    <p:extLst>
      <p:ext uri="{BB962C8B-B14F-4D97-AF65-F5344CB8AC3E}">
        <p14:creationId xmlns:p14="http://schemas.microsoft.com/office/powerpoint/2010/main" val="36637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12AF1-53A6-44E6-AC87-73A8A1933527}"/>
              </a:ext>
            </a:extLst>
          </p:cNvPr>
          <p:cNvSpPr>
            <a:spLocks noGrp="1"/>
          </p:cNvSpPr>
          <p:nvPr>
            <p:ph type="title"/>
          </p:nvPr>
        </p:nvSpPr>
        <p:spPr/>
        <p:txBody>
          <a:bodyPr/>
          <a:lstStyle/>
          <a:p>
            <a:r>
              <a:rPr lang="en-GB" dirty="0" err="1"/>
              <a:t>kNN</a:t>
            </a:r>
            <a:r>
              <a:rPr lang="en-GB" dirty="0"/>
              <a:t> Algorithm</a:t>
            </a:r>
          </a:p>
        </p:txBody>
      </p:sp>
      <p:pic>
        <p:nvPicPr>
          <p:cNvPr id="5" name="Content Placeholder 4">
            <a:extLst>
              <a:ext uri="{FF2B5EF4-FFF2-40B4-BE49-F238E27FC236}">
                <a16:creationId xmlns:a16="http://schemas.microsoft.com/office/drawing/2014/main" id="{5D6FA85A-DC6A-4622-8D8C-7F70B719EB26}"/>
              </a:ext>
            </a:extLst>
          </p:cNvPr>
          <p:cNvPicPr>
            <a:picLocks noGrp="1" noChangeAspect="1"/>
          </p:cNvPicPr>
          <p:nvPr>
            <p:ph idx="1"/>
          </p:nvPr>
        </p:nvPicPr>
        <p:blipFill>
          <a:blip r:embed="rId2"/>
          <a:stretch>
            <a:fillRect/>
          </a:stretch>
        </p:blipFill>
        <p:spPr>
          <a:xfrm>
            <a:off x="3040796" y="1950476"/>
            <a:ext cx="5173410" cy="4419753"/>
          </a:xfrm>
        </p:spPr>
      </p:pic>
    </p:spTree>
    <p:extLst>
      <p:ext uri="{BB962C8B-B14F-4D97-AF65-F5344CB8AC3E}">
        <p14:creationId xmlns:p14="http://schemas.microsoft.com/office/powerpoint/2010/main" val="114646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1FE72C-9938-41BF-945D-CBACD36E1C17}"/>
              </a:ext>
            </a:extLst>
          </p:cNvPr>
          <p:cNvSpPr>
            <a:spLocks noGrp="1"/>
          </p:cNvSpPr>
          <p:nvPr>
            <p:ph type="title"/>
          </p:nvPr>
        </p:nvSpPr>
        <p:spPr/>
        <p:txBody>
          <a:bodyPr/>
          <a:lstStyle/>
          <a:p>
            <a:r>
              <a:rPr lang="en-GB" dirty="0"/>
              <a:t>Machine Learning</a:t>
            </a:r>
          </a:p>
        </p:txBody>
      </p:sp>
      <p:sp>
        <p:nvSpPr>
          <p:cNvPr id="5" name="Text Placeholder 4">
            <a:extLst>
              <a:ext uri="{FF2B5EF4-FFF2-40B4-BE49-F238E27FC236}">
                <a16:creationId xmlns:a16="http://schemas.microsoft.com/office/drawing/2014/main" id="{1A88DFE6-28D4-40E9-84AD-E09CC068DE9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528529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E654-3DBD-4DB2-978D-188504796B50}"/>
              </a:ext>
            </a:extLst>
          </p:cNvPr>
          <p:cNvSpPr>
            <a:spLocks noGrp="1"/>
          </p:cNvSpPr>
          <p:nvPr>
            <p:ph type="title"/>
          </p:nvPr>
        </p:nvSpPr>
        <p:spPr/>
        <p:txBody>
          <a:bodyPr/>
          <a:lstStyle/>
          <a:p>
            <a:r>
              <a:rPr lang="en-GB" dirty="0" err="1"/>
              <a:t>kNN</a:t>
            </a:r>
            <a:r>
              <a:rPr lang="en-GB" dirty="0"/>
              <a:t> Algorithm Steps</a:t>
            </a:r>
          </a:p>
        </p:txBody>
      </p:sp>
      <p:sp>
        <p:nvSpPr>
          <p:cNvPr id="3" name="Content Placeholder 2">
            <a:extLst>
              <a:ext uri="{FF2B5EF4-FFF2-40B4-BE49-F238E27FC236}">
                <a16:creationId xmlns:a16="http://schemas.microsoft.com/office/drawing/2014/main" id="{226050F9-69D2-4A4C-9AEA-3B048E4D77BB}"/>
              </a:ext>
            </a:extLst>
          </p:cNvPr>
          <p:cNvSpPr>
            <a:spLocks noGrp="1"/>
          </p:cNvSpPr>
          <p:nvPr>
            <p:ph idx="1"/>
          </p:nvPr>
        </p:nvSpPr>
        <p:spPr/>
        <p:txBody>
          <a:bodyPr/>
          <a:lstStyle/>
          <a:p>
            <a:r>
              <a:rPr lang="en-GB" dirty="0"/>
              <a:t>The sequence of events is:</a:t>
            </a:r>
          </a:p>
          <a:p>
            <a:endParaRPr lang="en-GB" dirty="0"/>
          </a:p>
          <a:p>
            <a:r>
              <a:rPr lang="en-GB" b="1" dirty="0"/>
              <a:t>Input</a:t>
            </a:r>
            <a:r>
              <a:rPr lang="en-GB" dirty="0"/>
              <a:t> new instance</a:t>
            </a:r>
          </a:p>
          <a:p>
            <a:r>
              <a:rPr lang="en-GB" b="1" dirty="0">
                <a:solidFill>
                  <a:srgbClr val="69216A"/>
                </a:solidFill>
              </a:rPr>
              <a:t>Compute similarity</a:t>
            </a:r>
            <a:r>
              <a:rPr lang="en-GB" dirty="0"/>
              <a:t> between new instance every historical instance</a:t>
            </a:r>
          </a:p>
          <a:p>
            <a:r>
              <a:rPr lang="en-GB" b="1" dirty="0">
                <a:solidFill>
                  <a:srgbClr val="69216A"/>
                </a:solidFill>
              </a:rPr>
              <a:t>Order</a:t>
            </a:r>
            <a:r>
              <a:rPr lang="en-GB" dirty="0"/>
              <a:t> the historical instances based on their similarity</a:t>
            </a:r>
          </a:p>
          <a:p>
            <a:r>
              <a:rPr lang="en-GB" b="1" dirty="0">
                <a:solidFill>
                  <a:srgbClr val="69216A"/>
                </a:solidFill>
              </a:rPr>
              <a:t>Vote</a:t>
            </a:r>
            <a:r>
              <a:rPr lang="en-GB" b="1" dirty="0"/>
              <a:t> </a:t>
            </a:r>
            <a:r>
              <a:rPr lang="en-GB" dirty="0"/>
              <a:t>on a class label using the top </a:t>
            </a:r>
            <a:r>
              <a:rPr lang="en-GB" i="1" dirty="0"/>
              <a:t>k </a:t>
            </a:r>
            <a:r>
              <a:rPr lang="en-GB" dirty="0"/>
              <a:t>neighbours</a:t>
            </a:r>
          </a:p>
          <a:p>
            <a:r>
              <a:rPr lang="en-GB" b="1" dirty="0"/>
              <a:t>Output</a:t>
            </a:r>
            <a:r>
              <a:rPr lang="en-GB" dirty="0"/>
              <a:t> the label with the most votes</a:t>
            </a:r>
          </a:p>
          <a:p>
            <a:endParaRPr lang="en-GB" b="1" dirty="0"/>
          </a:p>
          <a:p>
            <a:r>
              <a:rPr lang="en-GB" dirty="0"/>
              <a:t>Let’s look at each stage in more detail</a:t>
            </a:r>
          </a:p>
        </p:txBody>
      </p:sp>
    </p:spTree>
    <p:extLst>
      <p:ext uri="{BB962C8B-B14F-4D97-AF65-F5344CB8AC3E}">
        <p14:creationId xmlns:p14="http://schemas.microsoft.com/office/powerpoint/2010/main" val="3481014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0999-BCF7-4D40-9A90-9B24F4BE646C}"/>
              </a:ext>
            </a:extLst>
          </p:cNvPr>
          <p:cNvSpPr>
            <a:spLocks noGrp="1"/>
          </p:cNvSpPr>
          <p:nvPr>
            <p:ph type="title"/>
          </p:nvPr>
        </p:nvSpPr>
        <p:spPr/>
        <p:txBody>
          <a:bodyPr/>
          <a:lstStyle/>
          <a:p>
            <a:r>
              <a:rPr lang="en-GB" dirty="0"/>
              <a:t>Input to the </a:t>
            </a:r>
            <a:r>
              <a:rPr lang="en-GB" dirty="0" err="1"/>
              <a:t>kNN</a:t>
            </a:r>
            <a:r>
              <a:rPr lang="en-GB" dirty="0"/>
              <a:t> Algorithm</a:t>
            </a:r>
          </a:p>
        </p:txBody>
      </p:sp>
      <p:sp>
        <p:nvSpPr>
          <p:cNvPr id="3" name="Content Placeholder 2">
            <a:extLst>
              <a:ext uri="{FF2B5EF4-FFF2-40B4-BE49-F238E27FC236}">
                <a16:creationId xmlns:a16="http://schemas.microsoft.com/office/drawing/2014/main" id="{18505F0A-75DF-476F-A168-E9A327A843FC}"/>
              </a:ext>
            </a:extLst>
          </p:cNvPr>
          <p:cNvSpPr>
            <a:spLocks noGrp="1"/>
          </p:cNvSpPr>
          <p:nvPr>
            <p:ph idx="1"/>
          </p:nvPr>
        </p:nvSpPr>
        <p:spPr/>
        <p:txBody>
          <a:bodyPr/>
          <a:lstStyle/>
          <a:p>
            <a:r>
              <a:rPr lang="en-GB" dirty="0"/>
              <a:t>Input to the </a:t>
            </a:r>
            <a:r>
              <a:rPr lang="en-GB" dirty="0" err="1"/>
              <a:t>kNN</a:t>
            </a:r>
            <a:r>
              <a:rPr lang="en-GB" dirty="0"/>
              <a:t> algorithm relies on data being in the form of numerical vectors</a:t>
            </a:r>
          </a:p>
          <a:p>
            <a:endParaRPr lang="en-GB" dirty="0"/>
          </a:p>
          <a:p>
            <a:r>
              <a:rPr lang="en-GB" dirty="0"/>
              <a:t>Some data is already in this format</a:t>
            </a:r>
          </a:p>
          <a:p>
            <a:pPr lvl="1"/>
            <a:r>
              <a:rPr lang="en-GB" dirty="0"/>
              <a:t>i.e. tabular data</a:t>
            </a:r>
          </a:p>
          <a:p>
            <a:pPr lvl="1"/>
            <a:r>
              <a:rPr lang="en-GB" dirty="0"/>
              <a:t>Data describing numerical features, associated with a label</a:t>
            </a:r>
          </a:p>
          <a:p>
            <a:pPr lvl="1"/>
            <a:r>
              <a:rPr lang="en-GB" dirty="0"/>
              <a:t>See the iris dataset in todays lab</a:t>
            </a:r>
          </a:p>
          <a:p>
            <a:r>
              <a:rPr lang="en-GB" dirty="0"/>
              <a:t>Some data will need to be converted using a representation learning method</a:t>
            </a:r>
          </a:p>
          <a:p>
            <a:pPr lvl="1"/>
            <a:r>
              <a:rPr lang="en-GB" dirty="0"/>
              <a:t>i.e. text, images, etc</a:t>
            </a:r>
          </a:p>
          <a:p>
            <a:pPr lvl="1"/>
            <a:r>
              <a:rPr lang="en-GB" dirty="0"/>
              <a:t>Raw data (more on representation learning later!)</a:t>
            </a:r>
          </a:p>
        </p:txBody>
      </p:sp>
    </p:spTree>
    <p:extLst>
      <p:ext uri="{BB962C8B-B14F-4D97-AF65-F5344CB8AC3E}">
        <p14:creationId xmlns:p14="http://schemas.microsoft.com/office/powerpoint/2010/main" val="204773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D89B-EC5F-4B89-A2CB-CAA91AFC4D0A}"/>
              </a:ext>
            </a:extLst>
          </p:cNvPr>
          <p:cNvSpPr>
            <a:spLocks noGrp="1"/>
          </p:cNvSpPr>
          <p:nvPr>
            <p:ph type="title"/>
          </p:nvPr>
        </p:nvSpPr>
        <p:spPr/>
        <p:txBody>
          <a:bodyPr/>
          <a:lstStyle/>
          <a:p>
            <a:r>
              <a:rPr lang="en-GB" dirty="0"/>
              <a:t>Similarity Computation</a:t>
            </a:r>
          </a:p>
        </p:txBody>
      </p:sp>
      <p:sp>
        <p:nvSpPr>
          <p:cNvPr id="3" name="Content Placeholder 2">
            <a:extLst>
              <a:ext uri="{FF2B5EF4-FFF2-40B4-BE49-F238E27FC236}">
                <a16:creationId xmlns:a16="http://schemas.microsoft.com/office/drawing/2014/main" id="{9D185B21-2D43-47FF-A75F-BDFF876D228F}"/>
              </a:ext>
            </a:extLst>
          </p:cNvPr>
          <p:cNvSpPr>
            <a:spLocks noGrp="1"/>
          </p:cNvSpPr>
          <p:nvPr>
            <p:ph idx="1"/>
          </p:nvPr>
        </p:nvSpPr>
        <p:spPr/>
        <p:txBody>
          <a:bodyPr/>
          <a:lstStyle/>
          <a:p>
            <a:r>
              <a:rPr lang="en-GB" dirty="0"/>
              <a:t>Similarity functions:</a:t>
            </a:r>
          </a:p>
          <a:p>
            <a:pPr lvl="1"/>
            <a:r>
              <a:rPr lang="en-GB" dirty="0"/>
              <a:t>Output is </a:t>
            </a:r>
            <a:r>
              <a:rPr lang="en-GB" i="1" dirty="0"/>
              <a:t>usually </a:t>
            </a:r>
            <a:r>
              <a:rPr lang="en-GB" dirty="0"/>
              <a:t>bounded </a:t>
            </a:r>
          </a:p>
          <a:p>
            <a:pPr lvl="1"/>
            <a:r>
              <a:rPr lang="en-GB" dirty="0"/>
              <a:t>Higher numbers mean greater similarity (i.e. output of 1 means inputs are identical)</a:t>
            </a:r>
          </a:p>
          <a:p>
            <a:pPr lvl="1"/>
            <a:endParaRPr lang="en-GB" dirty="0"/>
          </a:p>
          <a:p>
            <a:r>
              <a:rPr lang="en-GB" dirty="0"/>
              <a:t>Distance functions:</a:t>
            </a:r>
          </a:p>
          <a:p>
            <a:pPr lvl="1"/>
            <a:r>
              <a:rPr lang="en-GB" dirty="0"/>
              <a:t>Output is unbounded (there is a potentially infinite space)</a:t>
            </a:r>
          </a:p>
          <a:p>
            <a:pPr lvl="1"/>
            <a:r>
              <a:rPr lang="en-GB" dirty="0"/>
              <a:t>Lower numbers mean greater similarity (i.e. output of 0 means inputs are identical)</a:t>
            </a:r>
          </a:p>
          <a:p>
            <a:pPr lvl="1"/>
            <a:endParaRPr lang="en-GB" dirty="0"/>
          </a:p>
          <a:p>
            <a:pPr marL="457200" lvl="1" indent="0">
              <a:buNone/>
            </a:pPr>
            <a:endParaRPr lang="en-GB" dirty="0"/>
          </a:p>
        </p:txBody>
      </p:sp>
    </p:spTree>
    <p:extLst>
      <p:ext uri="{BB962C8B-B14F-4D97-AF65-F5344CB8AC3E}">
        <p14:creationId xmlns:p14="http://schemas.microsoft.com/office/powerpoint/2010/main" val="3298674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564B-0EF4-40D4-8427-91BEF015EE2B}"/>
              </a:ext>
            </a:extLst>
          </p:cNvPr>
          <p:cNvSpPr>
            <a:spLocks noGrp="1"/>
          </p:cNvSpPr>
          <p:nvPr>
            <p:ph type="title"/>
          </p:nvPr>
        </p:nvSpPr>
        <p:spPr/>
        <p:txBody>
          <a:bodyPr/>
          <a:lstStyle/>
          <a:p>
            <a:r>
              <a:rPr lang="en-GB" dirty="0"/>
              <a:t>Distance Functions</a:t>
            </a:r>
          </a:p>
        </p:txBody>
      </p:sp>
      <p:sp>
        <p:nvSpPr>
          <p:cNvPr id="3" name="Content Placeholder 2">
            <a:extLst>
              <a:ext uri="{FF2B5EF4-FFF2-40B4-BE49-F238E27FC236}">
                <a16:creationId xmlns:a16="http://schemas.microsoft.com/office/drawing/2014/main" id="{D5D61571-956C-48E8-AFB0-DE3FE0EEA9CD}"/>
              </a:ext>
            </a:extLst>
          </p:cNvPr>
          <p:cNvSpPr>
            <a:spLocks noGrp="1"/>
          </p:cNvSpPr>
          <p:nvPr>
            <p:ph idx="1"/>
          </p:nvPr>
        </p:nvSpPr>
        <p:spPr>
          <a:xfrm>
            <a:off x="595843" y="1757928"/>
            <a:ext cx="10515600" cy="2410949"/>
          </a:xfrm>
        </p:spPr>
        <p:txBody>
          <a:bodyPr/>
          <a:lstStyle/>
          <a:p>
            <a:r>
              <a:rPr lang="en-GB" dirty="0"/>
              <a:t>There are many possible distance metrics, but we tend to focus on two in particular:</a:t>
            </a:r>
          </a:p>
        </p:txBody>
      </p:sp>
      <p:pic>
        <p:nvPicPr>
          <p:cNvPr id="5" name="Picture 4">
            <a:extLst>
              <a:ext uri="{FF2B5EF4-FFF2-40B4-BE49-F238E27FC236}">
                <a16:creationId xmlns:a16="http://schemas.microsoft.com/office/drawing/2014/main" id="{C2086250-F7D0-43C3-A4FC-287FA1997DB7}"/>
              </a:ext>
            </a:extLst>
          </p:cNvPr>
          <p:cNvPicPr>
            <a:picLocks noChangeAspect="1"/>
          </p:cNvPicPr>
          <p:nvPr/>
        </p:nvPicPr>
        <p:blipFill>
          <a:blip r:embed="rId2"/>
          <a:stretch>
            <a:fillRect/>
          </a:stretch>
        </p:blipFill>
        <p:spPr>
          <a:xfrm>
            <a:off x="3790811" y="3146538"/>
            <a:ext cx="4610377" cy="2281300"/>
          </a:xfrm>
          <a:prstGeom prst="rect">
            <a:avLst/>
          </a:prstGeom>
        </p:spPr>
      </p:pic>
    </p:spTree>
    <p:extLst>
      <p:ext uri="{BB962C8B-B14F-4D97-AF65-F5344CB8AC3E}">
        <p14:creationId xmlns:p14="http://schemas.microsoft.com/office/powerpoint/2010/main" val="2119639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4F4-14A2-4741-9425-C05DB7694D96}"/>
              </a:ext>
            </a:extLst>
          </p:cNvPr>
          <p:cNvSpPr>
            <a:spLocks noGrp="1"/>
          </p:cNvSpPr>
          <p:nvPr>
            <p:ph type="title"/>
          </p:nvPr>
        </p:nvSpPr>
        <p:spPr/>
        <p:txBody>
          <a:bodyPr/>
          <a:lstStyle/>
          <a:p>
            <a:r>
              <a:rPr lang="en-GB" dirty="0"/>
              <a:t>Euclidean Distance</a:t>
            </a:r>
          </a:p>
        </p:txBody>
      </p:sp>
      <p:sp>
        <p:nvSpPr>
          <p:cNvPr id="3" name="Content Placeholder 2">
            <a:extLst>
              <a:ext uri="{FF2B5EF4-FFF2-40B4-BE49-F238E27FC236}">
                <a16:creationId xmlns:a16="http://schemas.microsoft.com/office/drawing/2014/main" id="{0C850760-344C-4C6A-A354-6BFACC6D1DAA}"/>
              </a:ext>
            </a:extLst>
          </p:cNvPr>
          <p:cNvSpPr>
            <a:spLocks noGrp="1"/>
          </p:cNvSpPr>
          <p:nvPr>
            <p:ph idx="1"/>
          </p:nvPr>
        </p:nvSpPr>
        <p:spPr>
          <a:xfrm>
            <a:off x="595843" y="1757928"/>
            <a:ext cx="10465447" cy="498159"/>
          </a:xfrm>
        </p:spPr>
        <p:txBody>
          <a:bodyPr/>
          <a:lstStyle/>
          <a:p>
            <a:r>
              <a:rPr lang="en-GB" dirty="0"/>
              <a:t>The straight-line distance between two points</a:t>
            </a:r>
          </a:p>
        </p:txBody>
      </p:sp>
      <p:pic>
        <p:nvPicPr>
          <p:cNvPr id="5" name="Picture 4">
            <a:extLst>
              <a:ext uri="{FF2B5EF4-FFF2-40B4-BE49-F238E27FC236}">
                <a16:creationId xmlns:a16="http://schemas.microsoft.com/office/drawing/2014/main" id="{8B264906-2047-4878-A634-8AF63E8F2C87}"/>
              </a:ext>
            </a:extLst>
          </p:cNvPr>
          <p:cNvPicPr>
            <a:picLocks noChangeAspect="1"/>
          </p:cNvPicPr>
          <p:nvPr/>
        </p:nvPicPr>
        <p:blipFill rotWithShape="1">
          <a:blip r:embed="rId2"/>
          <a:srcRect l="55971"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993416-B4B0-49AA-AC6C-4B4B9D46C61D}"/>
                  </a:ext>
                </a:extLst>
              </p:cNvPr>
              <p:cNvSpPr txBox="1"/>
              <p:nvPr/>
            </p:nvSpPr>
            <p:spPr>
              <a:xfrm>
                <a:off x="722671" y="2351333"/>
                <a:ext cx="5897188" cy="21553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i="1">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m:t>
                                  </m:r>
                                </m:e>
                                <m:sup>
                                  <m:r>
                                    <a:rPr lang="en-GB" sz="3600" i="1">
                                      <a:latin typeface="Cambria Math" panose="02040503050406030204" pitchFamily="18" charset="0"/>
                                      <a:ea typeface="Cambria Math" panose="02040503050406030204" pitchFamily="18" charset="0"/>
                                    </a:rPr>
                                    <m:t>2</m:t>
                                  </m:r>
                                </m:sup>
                              </m:sSup>
                            </m:e>
                          </m:nary>
                        </m:e>
                      </m:rad>
                    </m:oMath>
                  </m:oMathPara>
                </a14:m>
                <a:endParaRPr lang="en-GB" dirty="0"/>
              </a:p>
            </p:txBody>
          </p:sp>
        </mc:Choice>
        <mc:Fallback xmlns="">
          <p:sp>
            <p:nvSpPr>
              <p:cNvPr id="7" name="TextBox 6">
                <a:extLst>
                  <a:ext uri="{FF2B5EF4-FFF2-40B4-BE49-F238E27FC236}">
                    <a16:creationId xmlns:a16="http://schemas.microsoft.com/office/drawing/2014/main" id="{14993416-B4B0-49AA-AC6C-4B4B9D46C61D}"/>
                  </a:ext>
                </a:extLst>
              </p:cNvPr>
              <p:cNvSpPr txBox="1">
                <a:spLocks noRot="1" noChangeAspect="1" noMove="1" noResize="1" noEditPoints="1" noAdjustHandles="1" noChangeArrowheads="1" noChangeShapeType="1" noTextEdit="1"/>
              </p:cNvSpPr>
              <p:nvPr/>
            </p:nvSpPr>
            <p:spPr>
              <a:xfrm>
                <a:off x="722671" y="2351333"/>
                <a:ext cx="5897188" cy="215533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8261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4F4-14A2-4741-9425-C05DB7694D96}"/>
              </a:ext>
            </a:extLst>
          </p:cNvPr>
          <p:cNvSpPr>
            <a:spLocks noGrp="1"/>
          </p:cNvSpPr>
          <p:nvPr>
            <p:ph type="title"/>
          </p:nvPr>
        </p:nvSpPr>
        <p:spPr/>
        <p:txBody>
          <a:bodyPr/>
          <a:lstStyle/>
          <a:p>
            <a:r>
              <a:rPr lang="en-GB" dirty="0"/>
              <a:t>Euclidean Distance</a:t>
            </a:r>
          </a:p>
        </p:txBody>
      </p:sp>
      <p:sp>
        <p:nvSpPr>
          <p:cNvPr id="3" name="Content Placeholder 2">
            <a:extLst>
              <a:ext uri="{FF2B5EF4-FFF2-40B4-BE49-F238E27FC236}">
                <a16:creationId xmlns:a16="http://schemas.microsoft.com/office/drawing/2014/main" id="{0C850760-344C-4C6A-A354-6BFACC6D1DAA}"/>
              </a:ext>
            </a:extLst>
          </p:cNvPr>
          <p:cNvSpPr>
            <a:spLocks noGrp="1"/>
          </p:cNvSpPr>
          <p:nvPr>
            <p:ph idx="1"/>
          </p:nvPr>
        </p:nvSpPr>
        <p:spPr>
          <a:xfrm>
            <a:off x="595843" y="1757928"/>
            <a:ext cx="10465447" cy="498159"/>
          </a:xfrm>
        </p:spPr>
        <p:txBody>
          <a:bodyPr/>
          <a:lstStyle/>
          <a:p>
            <a:r>
              <a:rPr lang="en-GB" dirty="0"/>
              <a:t>The straight-line distance between two points</a:t>
            </a:r>
          </a:p>
        </p:txBody>
      </p:sp>
      <p:pic>
        <p:nvPicPr>
          <p:cNvPr id="5" name="Picture 4">
            <a:extLst>
              <a:ext uri="{FF2B5EF4-FFF2-40B4-BE49-F238E27FC236}">
                <a16:creationId xmlns:a16="http://schemas.microsoft.com/office/drawing/2014/main" id="{8B264906-2047-4878-A634-8AF63E8F2C87}"/>
              </a:ext>
            </a:extLst>
          </p:cNvPr>
          <p:cNvPicPr>
            <a:picLocks noChangeAspect="1"/>
          </p:cNvPicPr>
          <p:nvPr/>
        </p:nvPicPr>
        <p:blipFill rotWithShape="1">
          <a:blip r:embed="rId2"/>
          <a:srcRect l="55971"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755280-34D6-4AE7-8920-3C7CDC16827D}"/>
                  </a:ext>
                </a:extLst>
              </p:cNvPr>
              <p:cNvSpPr txBox="1"/>
              <p:nvPr/>
            </p:nvSpPr>
            <p:spPr>
              <a:xfrm>
                <a:off x="8330638" y="4263745"/>
                <a:ext cx="300768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2, 3</m:t>
                          </m:r>
                        </m:e>
                      </m:d>
                    </m:oMath>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=(5, 6)</m:t>
                      </m:r>
                    </m:oMath>
                  </m:oMathPara>
                </a14:m>
                <a:endParaRPr lang="en-GB" dirty="0"/>
              </a:p>
            </p:txBody>
          </p:sp>
        </mc:Choice>
        <mc:Fallback xmlns="">
          <p:sp>
            <p:nvSpPr>
              <p:cNvPr id="6" name="TextBox 5">
                <a:extLst>
                  <a:ext uri="{FF2B5EF4-FFF2-40B4-BE49-F238E27FC236}">
                    <a16:creationId xmlns:a16="http://schemas.microsoft.com/office/drawing/2014/main" id="{96755280-34D6-4AE7-8920-3C7CDC16827D}"/>
                  </a:ext>
                </a:extLst>
              </p:cNvPr>
              <p:cNvSpPr txBox="1">
                <a:spLocks noRot="1" noChangeAspect="1" noMove="1" noResize="1" noEditPoints="1" noAdjustHandles="1" noChangeArrowheads="1" noChangeShapeType="1" noTextEdit="1"/>
              </p:cNvSpPr>
              <p:nvPr/>
            </p:nvSpPr>
            <p:spPr>
              <a:xfrm>
                <a:off x="8330638" y="4263745"/>
                <a:ext cx="3007680" cy="110799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993416-B4B0-49AA-AC6C-4B4B9D46C61D}"/>
                  </a:ext>
                </a:extLst>
              </p:cNvPr>
              <p:cNvSpPr txBox="1"/>
              <p:nvPr/>
            </p:nvSpPr>
            <p:spPr>
              <a:xfrm>
                <a:off x="722671" y="2351333"/>
                <a:ext cx="5897188" cy="21553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i="1">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m:t>
                                  </m:r>
                                </m:e>
                                <m:sup>
                                  <m:r>
                                    <a:rPr lang="en-GB" sz="3600" i="1">
                                      <a:latin typeface="Cambria Math" panose="02040503050406030204" pitchFamily="18" charset="0"/>
                                      <a:ea typeface="Cambria Math" panose="02040503050406030204" pitchFamily="18" charset="0"/>
                                    </a:rPr>
                                    <m:t>2</m:t>
                                  </m:r>
                                </m:sup>
                              </m:sSup>
                            </m:e>
                          </m:nary>
                        </m:e>
                      </m:rad>
                    </m:oMath>
                  </m:oMathPara>
                </a14:m>
                <a:endParaRPr lang="en-GB" dirty="0"/>
              </a:p>
            </p:txBody>
          </p:sp>
        </mc:Choice>
        <mc:Fallback xmlns="">
          <p:sp>
            <p:nvSpPr>
              <p:cNvPr id="7" name="TextBox 6">
                <a:extLst>
                  <a:ext uri="{FF2B5EF4-FFF2-40B4-BE49-F238E27FC236}">
                    <a16:creationId xmlns:a16="http://schemas.microsoft.com/office/drawing/2014/main" id="{14993416-B4B0-49AA-AC6C-4B4B9D46C61D}"/>
                  </a:ext>
                </a:extLst>
              </p:cNvPr>
              <p:cNvSpPr txBox="1">
                <a:spLocks noRot="1" noChangeAspect="1" noMove="1" noResize="1" noEditPoints="1" noAdjustHandles="1" noChangeArrowheads="1" noChangeShapeType="1" noTextEdit="1"/>
              </p:cNvSpPr>
              <p:nvPr/>
            </p:nvSpPr>
            <p:spPr>
              <a:xfrm>
                <a:off x="722671" y="2351333"/>
                <a:ext cx="5897188" cy="2155334"/>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9745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4F4-14A2-4741-9425-C05DB7694D96}"/>
              </a:ext>
            </a:extLst>
          </p:cNvPr>
          <p:cNvSpPr>
            <a:spLocks noGrp="1"/>
          </p:cNvSpPr>
          <p:nvPr>
            <p:ph type="title"/>
          </p:nvPr>
        </p:nvSpPr>
        <p:spPr/>
        <p:txBody>
          <a:bodyPr/>
          <a:lstStyle/>
          <a:p>
            <a:r>
              <a:rPr lang="en-GB" dirty="0"/>
              <a:t>Euclidean Distance</a:t>
            </a:r>
          </a:p>
        </p:txBody>
      </p:sp>
      <p:sp>
        <p:nvSpPr>
          <p:cNvPr id="3" name="Content Placeholder 2">
            <a:extLst>
              <a:ext uri="{FF2B5EF4-FFF2-40B4-BE49-F238E27FC236}">
                <a16:creationId xmlns:a16="http://schemas.microsoft.com/office/drawing/2014/main" id="{0C850760-344C-4C6A-A354-6BFACC6D1DAA}"/>
              </a:ext>
            </a:extLst>
          </p:cNvPr>
          <p:cNvSpPr>
            <a:spLocks noGrp="1"/>
          </p:cNvSpPr>
          <p:nvPr>
            <p:ph idx="1"/>
          </p:nvPr>
        </p:nvSpPr>
        <p:spPr>
          <a:xfrm>
            <a:off x="595843" y="1757928"/>
            <a:ext cx="10465447" cy="498159"/>
          </a:xfrm>
        </p:spPr>
        <p:txBody>
          <a:bodyPr/>
          <a:lstStyle/>
          <a:p>
            <a:r>
              <a:rPr lang="en-GB" dirty="0"/>
              <a:t>The straight-line distance between two points</a:t>
            </a:r>
          </a:p>
        </p:txBody>
      </p:sp>
      <p:pic>
        <p:nvPicPr>
          <p:cNvPr id="5" name="Picture 4">
            <a:extLst>
              <a:ext uri="{FF2B5EF4-FFF2-40B4-BE49-F238E27FC236}">
                <a16:creationId xmlns:a16="http://schemas.microsoft.com/office/drawing/2014/main" id="{8B264906-2047-4878-A634-8AF63E8F2C87}"/>
              </a:ext>
            </a:extLst>
          </p:cNvPr>
          <p:cNvPicPr>
            <a:picLocks noChangeAspect="1"/>
          </p:cNvPicPr>
          <p:nvPr/>
        </p:nvPicPr>
        <p:blipFill rotWithShape="1">
          <a:blip r:embed="rId2"/>
          <a:srcRect l="55971"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755280-34D6-4AE7-8920-3C7CDC16827D}"/>
                  </a:ext>
                </a:extLst>
              </p:cNvPr>
              <p:cNvSpPr txBox="1"/>
              <p:nvPr/>
            </p:nvSpPr>
            <p:spPr>
              <a:xfrm>
                <a:off x="8330638" y="4263745"/>
                <a:ext cx="300768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2, 3</m:t>
                          </m:r>
                        </m:e>
                      </m:d>
                    </m:oMath>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=(5, 6)</m:t>
                      </m:r>
                    </m:oMath>
                  </m:oMathPara>
                </a14:m>
                <a:endParaRPr lang="en-GB" dirty="0"/>
              </a:p>
            </p:txBody>
          </p:sp>
        </mc:Choice>
        <mc:Fallback xmlns="">
          <p:sp>
            <p:nvSpPr>
              <p:cNvPr id="6" name="TextBox 5">
                <a:extLst>
                  <a:ext uri="{FF2B5EF4-FFF2-40B4-BE49-F238E27FC236}">
                    <a16:creationId xmlns:a16="http://schemas.microsoft.com/office/drawing/2014/main" id="{96755280-34D6-4AE7-8920-3C7CDC16827D}"/>
                  </a:ext>
                </a:extLst>
              </p:cNvPr>
              <p:cNvSpPr txBox="1">
                <a:spLocks noRot="1" noChangeAspect="1" noMove="1" noResize="1" noEditPoints="1" noAdjustHandles="1" noChangeArrowheads="1" noChangeShapeType="1" noTextEdit="1"/>
              </p:cNvSpPr>
              <p:nvPr/>
            </p:nvSpPr>
            <p:spPr>
              <a:xfrm>
                <a:off x="8330638" y="4263745"/>
                <a:ext cx="3007680" cy="110799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993416-B4B0-49AA-AC6C-4B4B9D46C61D}"/>
                  </a:ext>
                </a:extLst>
              </p:cNvPr>
              <p:cNvSpPr txBox="1"/>
              <p:nvPr/>
            </p:nvSpPr>
            <p:spPr>
              <a:xfrm>
                <a:off x="722671" y="2351333"/>
                <a:ext cx="5897188" cy="21553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i="1">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m:t>
                                  </m:r>
                                </m:e>
                                <m:sup>
                                  <m:r>
                                    <a:rPr lang="en-GB" sz="3600" i="1">
                                      <a:latin typeface="Cambria Math" panose="02040503050406030204" pitchFamily="18" charset="0"/>
                                      <a:ea typeface="Cambria Math" panose="02040503050406030204" pitchFamily="18" charset="0"/>
                                    </a:rPr>
                                    <m:t>2</m:t>
                                  </m:r>
                                </m:sup>
                              </m:sSup>
                            </m:e>
                          </m:nary>
                        </m:e>
                      </m:rad>
                    </m:oMath>
                  </m:oMathPara>
                </a14:m>
                <a:endParaRPr lang="en-GB" dirty="0"/>
              </a:p>
            </p:txBody>
          </p:sp>
        </mc:Choice>
        <mc:Fallback xmlns="">
          <p:sp>
            <p:nvSpPr>
              <p:cNvPr id="7" name="TextBox 6">
                <a:extLst>
                  <a:ext uri="{FF2B5EF4-FFF2-40B4-BE49-F238E27FC236}">
                    <a16:creationId xmlns:a16="http://schemas.microsoft.com/office/drawing/2014/main" id="{14993416-B4B0-49AA-AC6C-4B4B9D46C61D}"/>
                  </a:ext>
                </a:extLst>
              </p:cNvPr>
              <p:cNvSpPr txBox="1">
                <a:spLocks noRot="1" noChangeAspect="1" noMove="1" noResize="1" noEditPoints="1" noAdjustHandles="1" noChangeArrowheads="1" noChangeShapeType="1" noTextEdit="1"/>
              </p:cNvSpPr>
              <p:nvPr/>
            </p:nvSpPr>
            <p:spPr>
              <a:xfrm>
                <a:off x="722671" y="2351333"/>
                <a:ext cx="5897188" cy="215533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F67BCB-5C37-434E-939A-1BE4C7EE1018}"/>
                  </a:ext>
                </a:extLst>
              </p:cNvPr>
              <p:cNvSpPr txBox="1"/>
              <p:nvPr/>
            </p:nvSpPr>
            <p:spPr>
              <a:xfrm>
                <a:off x="2156422" y="4588204"/>
                <a:ext cx="5897188" cy="6708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r>
                            <a:rPr lang="en-GB" sz="3600" b="0" i="1" smtClean="0">
                              <a:latin typeface="Cambria Math" panose="02040503050406030204" pitchFamily="18" charset="0"/>
                              <a:ea typeface="Cambria Math" panose="02040503050406030204" pitchFamily="18" charset="0"/>
                            </a:rPr>
                            <m:t>(5−2</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m:t>
                              </m:r>
                            </m:e>
                            <m:sup>
                              <m:r>
                                <a:rPr lang="en-GB" sz="3600" i="1">
                                  <a:latin typeface="Cambria Math" panose="02040503050406030204" pitchFamily="18" charset="0"/>
                                  <a:ea typeface="Cambria Math" panose="02040503050406030204" pitchFamily="18" charset="0"/>
                                </a:rPr>
                                <m:t>2</m:t>
                              </m:r>
                            </m:sup>
                          </m:sSup>
                          <m:r>
                            <a:rPr lang="en-GB" sz="3600" b="0" i="1" smtClean="0">
                              <a:latin typeface="Cambria Math" panose="02040503050406030204" pitchFamily="18" charset="0"/>
                              <a:ea typeface="Cambria Math" panose="02040503050406030204" pitchFamily="18" charset="0"/>
                            </a:rPr>
                            <m:t>+(6−3</m:t>
                          </m:r>
                          <m:sSup>
                            <m:sSupPr>
                              <m:ctrlPr>
                                <a:rPr lang="en-GB" sz="3600" b="0" i="1" smtClean="0">
                                  <a:latin typeface="Cambria Math" panose="02040503050406030204" pitchFamily="18" charset="0"/>
                                  <a:ea typeface="Cambria Math" panose="02040503050406030204" pitchFamily="18" charset="0"/>
                                </a:rPr>
                              </m:ctrlPr>
                            </m:sSupPr>
                            <m:e>
                              <m:r>
                                <a:rPr lang="en-GB" sz="3600" b="0" i="1" smtClean="0">
                                  <a:latin typeface="Cambria Math" panose="02040503050406030204" pitchFamily="18" charset="0"/>
                                  <a:ea typeface="Cambria Math" panose="02040503050406030204" pitchFamily="18" charset="0"/>
                                </a:rPr>
                                <m:t>)</m:t>
                              </m:r>
                            </m:e>
                            <m:sup>
                              <m:r>
                                <a:rPr lang="en-GB" sz="3600" b="0" i="1" smtClean="0">
                                  <a:latin typeface="Cambria Math" panose="02040503050406030204" pitchFamily="18" charset="0"/>
                                  <a:ea typeface="Cambria Math" panose="02040503050406030204" pitchFamily="18" charset="0"/>
                                </a:rPr>
                                <m:t>2</m:t>
                              </m:r>
                            </m:sup>
                          </m:sSup>
                        </m:e>
                      </m:rad>
                    </m:oMath>
                  </m:oMathPara>
                </a14:m>
                <a:endParaRPr lang="en-GB" dirty="0"/>
              </a:p>
            </p:txBody>
          </p:sp>
        </mc:Choice>
        <mc:Fallback xmlns="">
          <p:sp>
            <p:nvSpPr>
              <p:cNvPr id="9" name="TextBox 8">
                <a:extLst>
                  <a:ext uri="{FF2B5EF4-FFF2-40B4-BE49-F238E27FC236}">
                    <a16:creationId xmlns:a16="http://schemas.microsoft.com/office/drawing/2014/main" id="{28F67BCB-5C37-434E-939A-1BE4C7EE1018}"/>
                  </a:ext>
                </a:extLst>
              </p:cNvPr>
              <p:cNvSpPr txBox="1">
                <a:spLocks noRot="1" noChangeAspect="1" noMove="1" noResize="1" noEditPoints="1" noAdjustHandles="1" noChangeArrowheads="1" noChangeShapeType="1" noTextEdit="1"/>
              </p:cNvSpPr>
              <p:nvPr/>
            </p:nvSpPr>
            <p:spPr>
              <a:xfrm>
                <a:off x="2156422" y="4588204"/>
                <a:ext cx="5897188" cy="67088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6572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4F4-14A2-4741-9425-C05DB7694D96}"/>
              </a:ext>
            </a:extLst>
          </p:cNvPr>
          <p:cNvSpPr>
            <a:spLocks noGrp="1"/>
          </p:cNvSpPr>
          <p:nvPr>
            <p:ph type="title"/>
          </p:nvPr>
        </p:nvSpPr>
        <p:spPr/>
        <p:txBody>
          <a:bodyPr/>
          <a:lstStyle/>
          <a:p>
            <a:r>
              <a:rPr lang="en-GB" dirty="0"/>
              <a:t>Euclidean Distance</a:t>
            </a:r>
          </a:p>
        </p:txBody>
      </p:sp>
      <p:sp>
        <p:nvSpPr>
          <p:cNvPr id="3" name="Content Placeholder 2">
            <a:extLst>
              <a:ext uri="{FF2B5EF4-FFF2-40B4-BE49-F238E27FC236}">
                <a16:creationId xmlns:a16="http://schemas.microsoft.com/office/drawing/2014/main" id="{0C850760-344C-4C6A-A354-6BFACC6D1DAA}"/>
              </a:ext>
            </a:extLst>
          </p:cNvPr>
          <p:cNvSpPr>
            <a:spLocks noGrp="1"/>
          </p:cNvSpPr>
          <p:nvPr>
            <p:ph idx="1"/>
          </p:nvPr>
        </p:nvSpPr>
        <p:spPr>
          <a:xfrm>
            <a:off x="595843" y="1757928"/>
            <a:ext cx="10465447" cy="498159"/>
          </a:xfrm>
        </p:spPr>
        <p:txBody>
          <a:bodyPr/>
          <a:lstStyle/>
          <a:p>
            <a:r>
              <a:rPr lang="en-GB" dirty="0"/>
              <a:t>The straight-line distance between two points</a:t>
            </a:r>
          </a:p>
        </p:txBody>
      </p:sp>
      <p:pic>
        <p:nvPicPr>
          <p:cNvPr id="5" name="Picture 4">
            <a:extLst>
              <a:ext uri="{FF2B5EF4-FFF2-40B4-BE49-F238E27FC236}">
                <a16:creationId xmlns:a16="http://schemas.microsoft.com/office/drawing/2014/main" id="{8B264906-2047-4878-A634-8AF63E8F2C87}"/>
              </a:ext>
            </a:extLst>
          </p:cNvPr>
          <p:cNvPicPr>
            <a:picLocks noChangeAspect="1"/>
          </p:cNvPicPr>
          <p:nvPr/>
        </p:nvPicPr>
        <p:blipFill rotWithShape="1">
          <a:blip r:embed="rId2"/>
          <a:srcRect l="55971"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755280-34D6-4AE7-8920-3C7CDC16827D}"/>
                  </a:ext>
                </a:extLst>
              </p:cNvPr>
              <p:cNvSpPr txBox="1"/>
              <p:nvPr/>
            </p:nvSpPr>
            <p:spPr>
              <a:xfrm>
                <a:off x="8330638" y="4263745"/>
                <a:ext cx="300768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2, 3</m:t>
                          </m:r>
                        </m:e>
                      </m:d>
                    </m:oMath>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=(5, 6)</m:t>
                      </m:r>
                    </m:oMath>
                  </m:oMathPara>
                </a14:m>
                <a:endParaRPr lang="en-GB" dirty="0"/>
              </a:p>
            </p:txBody>
          </p:sp>
        </mc:Choice>
        <mc:Fallback xmlns="">
          <p:sp>
            <p:nvSpPr>
              <p:cNvPr id="6" name="TextBox 5">
                <a:extLst>
                  <a:ext uri="{FF2B5EF4-FFF2-40B4-BE49-F238E27FC236}">
                    <a16:creationId xmlns:a16="http://schemas.microsoft.com/office/drawing/2014/main" id="{96755280-34D6-4AE7-8920-3C7CDC16827D}"/>
                  </a:ext>
                </a:extLst>
              </p:cNvPr>
              <p:cNvSpPr txBox="1">
                <a:spLocks noRot="1" noChangeAspect="1" noMove="1" noResize="1" noEditPoints="1" noAdjustHandles="1" noChangeArrowheads="1" noChangeShapeType="1" noTextEdit="1"/>
              </p:cNvSpPr>
              <p:nvPr/>
            </p:nvSpPr>
            <p:spPr>
              <a:xfrm>
                <a:off x="8330638" y="4263745"/>
                <a:ext cx="3007680" cy="110799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993416-B4B0-49AA-AC6C-4B4B9D46C61D}"/>
                  </a:ext>
                </a:extLst>
              </p:cNvPr>
              <p:cNvSpPr txBox="1"/>
              <p:nvPr/>
            </p:nvSpPr>
            <p:spPr>
              <a:xfrm>
                <a:off x="722671" y="2351333"/>
                <a:ext cx="5897188" cy="21553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i="1">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m:t>
                                  </m:r>
                                </m:e>
                                <m:sup>
                                  <m:r>
                                    <a:rPr lang="en-GB" sz="3600" i="1">
                                      <a:latin typeface="Cambria Math" panose="02040503050406030204" pitchFamily="18" charset="0"/>
                                      <a:ea typeface="Cambria Math" panose="02040503050406030204" pitchFamily="18" charset="0"/>
                                    </a:rPr>
                                    <m:t>2</m:t>
                                  </m:r>
                                </m:sup>
                              </m:sSup>
                            </m:e>
                          </m:nary>
                        </m:e>
                      </m:rad>
                    </m:oMath>
                  </m:oMathPara>
                </a14:m>
                <a:endParaRPr lang="en-GB" dirty="0"/>
              </a:p>
            </p:txBody>
          </p:sp>
        </mc:Choice>
        <mc:Fallback xmlns="">
          <p:sp>
            <p:nvSpPr>
              <p:cNvPr id="7" name="TextBox 6">
                <a:extLst>
                  <a:ext uri="{FF2B5EF4-FFF2-40B4-BE49-F238E27FC236}">
                    <a16:creationId xmlns:a16="http://schemas.microsoft.com/office/drawing/2014/main" id="{14993416-B4B0-49AA-AC6C-4B4B9D46C61D}"/>
                  </a:ext>
                </a:extLst>
              </p:cNvPr>
              <p:cNvSpPr txBox="1">
                <a:spLocks noRot="1" noChangeAspect="1" noMove="1" noResize="1" noEditPoints="1" noAdjustHandles="1" noChangeArrowheads="1" noChangeShapeType="1" noTextEdit="1"/>
              </p:cNvSpPr>
              <p:nvPr/>
            </p:nvSpPr>
            <p:spPr>
              <a:xfrm>
                <a:off x="722671" y="2351333"/>
                <a:ext cx="5897188" cy="215533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F67BCB-5C37-434E-939A-1BE4C7EE1018}"/>
                  </a:ext>
                </a:extLst>
              </p:cNvPr>
              <p:cNvSpPr txBox="1"/>
              <p:nvPr/>
            </p:nvSpPr>
            <p:spPr>
              <a:xfrm>
                <a:off x="2156422" y="4588204"/>
                <a:ext cx="5897188" cy="6708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r>
                            <a:rPr lang="en-GB" sz="3600" b="0" i="1" smtClean="0">
                              <a:latin typeface="Cambria Math" panose="02040503050406030204" pitchFamily="18" charset="0"/>
                              <a:ea typeface="Cambria Math" panose="02040503050406030204" pitchFamily="18" charset="0"/>
                            </a:rPr>
                            <m:t>(5−2</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m:t>
                              </m:r>
                            </m:e>
                            <m:sup>
                              <m:r>
                                <a:rPr lang="en-GB" sz="3600" i="1">
                                  <a:latin typeface="Cambria Math" panose="02040503050406030204" pitchFamily="18" charset="0"/>
                                  <a:ea typeface="Cambria Math" panose="02040503050406030204" pitchFamily="18" charset="0"/>
                                </a:rPr>
                                <m:t>2</m:t>
                              </m:r>
                            </m:sup>
                          </m:sSup>
                          <m:r>
                            <a:rPr lang="en-GB" sz="3600" b="0" i="1" smtClean="0">
                              <a:latin typeface="Cambria Math" panose="02040503050406030204" pitchFamily="18" charset="0"/>
                              <a:ea typeface="Cambria Math" panose="02040503050406030204" pitchFamily="18" charset="0"/>
                            </a:rPr>
                            <m:t>+(6−3</m:t>
                          </m:r>
                          <m:sSup>
                            <m:sSupPr>
                              <m:ctrlPr>
                                <a:rPr lang="en-GB" sz="3600" b="0" i="1" smtClean="0">
                                  <a:latin typeface="Cambria Math" panose="02040503050406030204" pitchFamily="18" charset="0"/>
                                  <a:ea typeface="Cambria Math" panose="02040503050406030204" pitchFamily="18" charset="0"/>
                                </a:rPr>
                              </m:ctrlPr>
                            </m:sSupPr>
                            <m:e>
                              <m:r>
                                <a:rPr lang="en-GB" sz="3600" b="0" i="1" smtClean="0">
                                  <a:latin typeface="Cambria Math" panose="02040503050406030204" pitchFamily="18" charset="0"/>
                                  <a:ea typeface="Cambria Math" panose="02040503050406030204" pitchFamily="18" charset="0"/>
                                </a:rPr>
                                <m:t>)</m:t>
                              </m:r>
                            </m:e>
                            <m:sup>
                              <m:r>
                                <a:rPr lang="en-GB" sz="3600" b="0" i="1" smtClean="0">
                                  <a:latin typeface="Cambria Math" panose="02040503050406030204" pitchFamily="18" charset="0"/>
                                  <a:ea typeface="Cambria Math" panose="02040503050406030204" pitchFamily="18" charset="0"/>
                                </a:rPr>
                                <m:t>2</m:t>
                              </m:r>
                            </m:sup>
                          </m:sSup>
                        </m:e>
                      </m:rad>
                    </m:oMath>
                  </m:oMathPara>
                </a14:m>
                <a:endParaRPr lang="en-GB" dirty="0"/>
              </a:p>
            </p:txBody>
          </p:sp>
        </mc:Choice>
        <mc:Fallback xmlns="">
          <p:sp>
            <p:nvSpPr>
              <p:cNvPr id="9" name="TextBox 8">
                <a:extLst>
                  <a:ext uri="{FF2B5EF4-FFF2-40B4-BE49-F238E27FC236}">
                    <a16:creationId xmlns:a16="http://schemas.microsoft.com/office/drawing/2014/main" id="{28F67BCB-5C37-434E-939A-1BE4C7EE1018}"/>
                  </a:ext>
                </a:extLst>
              </p:cNvPr>
              <p:cNvSpPr txBox="1">
                <a:spLocks noRot="1" noChangeAspect="1" noMove="1" noResize="1" noEditPoints="1" noAdjustHandles="1" noChangeArrowheads="1" noChangeShapeType="1" noTextEdit="1"/>
              </p:cNvSpPr>
              <p:nvPr/>
            </p:nvSpPr>
            <p:spPr>
              <a:xfrm>
                <a:off x="2156422" y="4588204"/>
                <a:ext cx="5897188" cy="67088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CB6AF3-EBD3-4741-8D61-3612582B066B}"/>
                  </a:ext>
                </a:extLst>
              </p:cNvPr>
              <p:cNvSpPr txBox="1"/>
              <p:nvPr/>
            </p:nvSpPr>
            <p:spPr>
              <a:xfrm>
                <a:off x="1942366" y="5371741"/>
                <a:ext cx="3457797" cy="6193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r>
                            <a:rPr lang="en-GB" sz="3600" b="0" i="1" smtClean="0">
                              <a:latin typeface="Cambria Math" panose="02040503050406030204" pitchFamily="18" charset="0"/>
                              <a:ea typeface="Cambria Math" panose="02040503050406030204" pitchFamily="18" charset="0"/>
                            </a:rPr>
                            <m:t>9+9</m:t>
                          </m:r>
                        </m:e>
                      </m:rad>
                    </m:oMath>
                  </m:oMathPara>
                </a14:m>
                <a:endParaRPr lang="en-GB" dirty="0"/>
              </a:p>
            </p:txBody>
          </p:sp>
        </mc:Choice>
        <mc:Fallback xmlns="">
          <p:sp>
            <p:nvSpPr>
              <p:cNvPr id="10" name="TextBox 9">
                <a:extLst>
                  <a:ext uri="{FF2B5EF4-FFF2-40B4-BE49-F238E27FC236}">
                    <a16:creationId xmlns:a16="http://schemas.microsoft.com/office/drawing/2014/main" id="{E4CB6AF3-EBD3-4741-8D61-3612582B066B}"/>
                  </a:ext>
                </a:extLst>
              </p:cNvPr>
              <p:cNvSpPr txBox="1">
                <a:spLocks noRot="1" noChangeAspect="1" noMove="1" noResize="1" noEditPoints="1" noAdjustHandles="1" noChangeArrowheads="1" noChangeShapeType="1" noTextEdit="1"/>
              </p:cNvSpPr>
              <p:nvPr/>
            </p:nvSpPr>
            <p:spPr>
              <a:xfrm>
                <a:off x="1942366" y="5371741"/>
                <a:ext cx="3457797" cy="619337"/>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167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4F4-14A2-4741-9425-C05DB7694D96}"/>
              </a:ext>
            </a:extLst>
          </p:cNvPr>
          <p:cNvSpPr>
            <a:spLocks noGrp="1"/>
          </p:cNvSpPr>
          <p:nvPr>
            <p:ph type="title"/>
          </p:nvPr>
        </p:nvSpPr>
        <p:spPr/>
        <p:txBody>
          <a:bodyPr/>
          <a:lstStyle/>
          <a:p>
            <a:r>
              <a:rPr lang="en-GB" dirty="0"/>
              <a:t>Euclidean Distance</a:t>
            </a:r>
          </a:p>
        </p:txBody>
      </p:sp>
      <p:sp>
        <p:nvSpPr>
          <p:cNvPr id="3" name="Content Placeholder 2">
            <a:extLst>
              <a:ext uri="{FF2B5EF4-FFF2-40B4-BE49-F238E27FC236}">
                <a16:creationId xmlns:a16="http://schemas.microsoft.com/office/drawing/2014/main" id="{0C850760-344C-4C6A-A354-6BFACC6D1DAA}"/>
              </a:ext>
            </a:extLst>
          </p:cNvPr>
          <p:cNvSpPr>
            <a:spLocks noGrp="1"/>
          </p:cNvSpPr>
          <p:nvPr>
            <p:ph idx="1"/>
          </p:nvPr>
        </p:nvSpPr>
        <p:spPr>
          <a:xfrm>
            <a:off x="595843" y="1757928"/>
            <a:ext cx="10465447" cy="498159"/>
          </a:xfrm>
        </p:spPr>
        <p:txBody>
          <a:bodyPr/>
          <a:lstStyle/>
          <a:p>
            <a:r>
              <a:rPr lang="en-GB" dirty="0"/>
              <a:t>The straight-line distance between two points</a:t>
            </a:r>
          </a:p>
        </p:txBody>
      </p:sp>
      <p:pic>
        <p:nvPicPr>
          <p:cNvPr id="5" name="Picture 4">
            <a:extLst>
              <a:ext uri="{FF2B5EF4-FFF2-40B4-BE49-F238E27FC236}">
                <a16:creationId xmlns:a16="http://schemas.microsoft.com/office/drawing/2014/main" id="{8B264906-2047-4878-A634-8AF63E8F2C87}"/>
              </a:ext>
            </a:extLst>
          </p:cNvPr>
          <p:cNvPicPr>
            <a:picLocks noChangeAspect="1"/>
          </p:cNvPicPr>
          <p:nvPr/>
        </p:nvPicPr>
        <p:blipFill rotWithShape="1">
          <a:blip r:embed="rId2"/>
          <a:srcRect l="55971"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755280-34D6-4AE7-8920-3C7CDC16827D}"/>
                  </a:ext>
                </a:extLst>
              </p:cNvPr>
              <p:cNvSpPr txBox="1"/>
              <p:nvPr/>
            </p:nvSpPr>
            <p:spPr>
              <a:xfrm>
                <a:off x="8330638" y="4263745"/>
                <a:ext cx="300768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2, 3</m:t>
                          </m:r>
                        </m:e>
                      </m:d>
                    </m:oMath>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=(5, 6)</m:t>
                      </m:r>
                    </m:oMath>
                  </m:oMathPara>
                </a14:m>
                <a:endParaRPr lang="en-GB" dirty="0"/>
              </a:p>
            </p:txBody>
          </p:sp>
        </mc:Choice>
        <mc:Fallback xmlns="">
          <p:sp>
            <p:nvSpPr>
              <p:cNvPr id="6" name="TextBox 5">
                <a:extLst>
                  <a:ext uri="{FF2B5EF4-FFF2-40B4-BE49-F238E27FC236}">
                    <a16:creationId xmlns:a16="http://schemas.microsoft.com/office/drawing/2014/main" id="{96755280-34D6-4AE7-8920-3C7CDC16827D}"/>
                  </a:ext>
                </a:extLst>
              </p:cNvPr>
              <p:cNvSpPr txBox="1">
                <a:spLocks noRot="1" noChangeAspect="1" noMove="1" noResize="1" noEditPoints="1" noAdjustHandles="1" noChangeArrowheads="1" noChangeShapeType="1" noTextEdit="1"/>
              </p:cNvSpPr>
              <p:nvPr/>
            </p:nvSpPr>
            <p:spPr>
              <a:xfrm>
                <a:off x="8330638" y="4263745"/>
                <a:ext cx="3007680" cy="110799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993416-B4B0-49AA-AC6C-4B4B9D46C61D}"/>
                  </a:ext>
                </a:extLst>
              </p:cNvPr>
              <p:cNvSpPr txBox="1"/>
              <p:nvPr/>
            </p:nvSpPr>
            <p:spPr>
              <a:xfrm>
                <a:off x="722671" y="2351333"/>
                <a:ext cx="5897188" cy="21553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i="1">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m:t>
                                  </m:r>
                                </m:e>
                                <m:sup>
                                  <m:r>
                                    <a:rPr lang="en-GB" sz="3600" i="1">
                                      <a:latin typeface="Cambria Math" panose="02040503050406030204" pitchFamily="18" charset="0"/>
                                      <a:ea typeface="Cambria Math" panose="02040503050406030204" pitchFamily="18" charset="0"/>
                                    </a:rPr>
                                    <m:t>2</m:t>
                                  </m:r>
                                </m:sup>
                              </m:sSup>
                            </m:e>
                          </m:nary>
                        </m:e>
                      </m:rad>
                    </m:oMath>
                  </m:oMathPara>
                </a14:m>
                <a:endParaRPr lang="en-GB" dirty="0"/>
              </a:p>
            </p:txBody>
          </p:sp>
        </mc:Choice>
        <mc:Fallback xmlns="">
          <p:sp>
            <p:nvSpPr>
              <p:cNvPr id="7" name="TextBox 6">
                <a:extLst>
                  <a:ext uri="{FF2B5EF4-FFF2-40B4-BE49-F238E27FC236}">
                    <a16:creationId xmlns:a16="http://schemas.microsoft.com/office/drawing/2014/main" id="{14993416-B4B0-49AA-AC6C-4B4B9D46C61D}"/>
                  </a:ext>
                </a:extLst>
              </p:cNvPr>
              <p:cNvSpPr txBox="1">
                <a:spLocks noRot="1" noChangeAspect="1" noMove="1" noResize="1" noEditPoints="1" noAdjustHandles="1" noChangeArrowheads="1" noChangeShapeType="1" noTextEdit="1"/>
              </p:cNvSpPr>
              <p:nvPr/>
            </p:nvSpPr>
            <p:spPr>
              <a:xfrm>
                <a:off x="722671" y="2351333"/>
                <a:ext cx="5897188" cy="215533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F67BCB-5C37-434E-939A-1BE4C7EE1018}"/>
                  </a:ext>
                </a:extLst>
              </p:cNvPr>
              <p:cNvSpPr txBox="1"/>
              <p:nvPr/>
            </p:nvSpPr>
            <p:spPr>
              <a:xfrm>
                <a:off x="2156422" y="4588204"/>
                <a:ext cx="5897188" cy="6708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r>
                            <a:rPr lang="en-GB" sz="3600" b="0" i="1" smtClean="0">
                              <a:latin typeface="Cambria Math" panose="02040503050406030204" pitchFamily="18" charset="0"/>
                              <a:ea typeface="Cambria Math" panose="02040503050406030204" pitchFamily="18" charset="0"/>
                            </a:rPr>
                            <m:t>(5−2</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m:t>
                              </m:r>
                            </m:e>
                            <m:sup>
                              <m:r>
                                <a:rPr lang="en-GB" sz="3600" i="1">
                                  <a:latin typeface="Cambria Math" panose="02040503050406030204" pitchFamily="18" charset="0"/>
                                  <a:ea typeface="Cambria Math" panose="02040503050406030204" pitchFamily="18" charset="0"/>
                                </a:rPr>
                                <m:t>2</m:t>
                              </m:r>
                            </m:sup>
                          </m:sSup>
                          <m:r>
                            <a:rPr lang="en-GB" sz="3600" b="0" i="1" smtClean="0">
                              <a:latin typeface="Cambria Math" panose="02040503050406030204" pitchFamily="18" charset="0"/>
                              <a:ea typeface="Cambria Math" panose="02040503050406030204" pitchFamily="18" charset="0"/>
                            </a:rPr>
                            <m:t>+(6−3</m:t>
                          </m:r>
                          <m:sSup>
                            <m:sSupPr>
                              <m:ctrlPr>
                                <a:rPr lang="en-GB" sz="3600" b="0" i="1" smtClean="0">
                                  <a:latin typeface="Cambria Math" panose="02040503050406030204" pitchFamily="18" charset="0"/>
                                  <a:ea typeface="Cambria Math" panose="02040503050406030204" pitchFamily="18" charset="0"/>
                                </a:rPr>
                              </m:ctrlPr>
                            </m:sSupPr>
                            <m:e>
                              <m:r>
                                <a:rPr lang="en-GB" sz="3600" b="0" i="1" smtClean="0">
                                  <a:latin typeface="Cambria Math" panose="02040503050406030204" pitchFamily="18" charset="0"/>
                                  <a:ea typeface="Cambria Math" panose="02040503050406030204" pitchFamily="18" charset="0"/>
                                </a:rPr>
                                <m:t>)</m:t>
                              </m:r>
                            </m:e>
                            <m:sup>
                              <m:r>
                                <a:rPr lang="en-GB" sz="3600" b="0" i="1" smtClean="0">
                                  <a:latin typeface="Cambria Math" panose="02040503050406030204" pitchFamily="18" charset="0"/>
                                  <a:ea typeface="Cambria Math" panose="02040503050406030204" pitchFamily="18" charset="0"/>
                                </a:rPr>
                                <m:t>2</m:t>
                              </m:r>
                            </m:sup>
                          </m:sSup>
                        </m:e>
                      </m:rad>
                    </m:oMath>
                  </m:oMathPara>
                </a14:m>
                <a:endParaRPr lang="en-GB" dirty="0"/>
              </a:p>
            </p:txBody>
          </p:sp>
        </mc:Choice>
        <mc:Fallback xmlns="">
          <p:sp>
            <p:nvSpPr>
              <p:cNvPr id="9" name="TextBox 8">
                <a:extLst>
                  <a:ext uri="{FF2B5EF4-FFF2-40B4-BE49-F238E27FC236}">
                    <a16:creationId xmlns:a16="http://schemas.microsoft.com/office/drawing/2014/main" id="{28F67BCB-5C37-434E-939A-1BE4C7EE1018}"/>
                  </a:ext>
                </a:extLst>
              </p:cNvPr>
              <p:cNvSpPr txBox="1">
                <a:spLocks noRot="1" noChangeAspect="1" noMove="1" noResize="1" noEditPoints="1" noAdjustHandles="1" noChangeArrowheads="1" noChangeShapeType="1" noTextEdit="1"/>
              </p:cNvSpPr>
              <p:nvPr/>
            </p:nvSpPr>
            <p:spPr>
              <a:xfrm>
                <a:off x="2156422" y="4588204"/>
                <a:ext cx="5897188" cy="67088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CB6AF3-EBD3-4741-8D61-3612582B066B}"/>
                  </a:ext>
                </a:extLst>
              </p:cNvPr>
              <p:cNvSpPr txBox="1"/>
              <p:nvPr/>
            </p:nvSpPr>
            <p:spPr>
              <a:xfrm>
                <a:off x="1942366" y="5371741"/>
                <a:ext cx="3457797" cy="6193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r>
                            <a:rPr lang="en-GB" sz="3600" b="0" i="1" smtClean="0">
                              <a:latin typeface="Cambria Math" panose="02040503050406030204" pitchFamily="18" charset="0"/>
                              <a:ea typeface="Cambria Math" panose="02040503050406030204" pitchFamily="18" charset="0"/>
                            </a:rPr>
                            <m:t>9+9</m:t>
                          </m:r>
                        </m:e>
                      </m:rad>
                    </m:oMath>
                  </m:oMathPara>
                </a14:m>
                <a:endParaRPr lang="en-GB" dirty="0"/>
              </a:p>
            </p:txBody>
          </p:sp>
        </mc:Choice>
        <mc:Fallback xmlns="">
          <p:sp>
            <p:nvSpPr>
              <p:cNvPr id="10" name="TextBox 9">
                <a:extLst>
                  <a:ext uri="{FF2B5EF4-FFF2-40B4-BE49-F238E27FC236}">
                    <a16:creationId xmlns:a16="http://schemas.microsoft.com/office/drawing/2014/main" id="{E4CB6AF3-EBD3-4741-8D61-3612582B066B}"/>
                  </a:ext>
                </a:extLst>
              </p:cNvPr>
              <p:cNvSpPr txBox="1">
                <a:spLocks noRot="1" noChangeAspect="1" noMove="1" noResize="1" noEditPoints="1" noAdjustHandles="1" noChangeArrowheads="1" noChangeShapeType="1" noTextEdit="1"/>
              </p:cNvSpPr>
              <p:nvPr/>
            </p:nvSpPr>
            <p:spPr>
              <a:xfrm>
                <a:off x="1942366" y="5371741"/>
                <a:ext cx="3457797" cy="61933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696578-BC49-41E2-ACF3-6D9231C70BFA}"/>
                  </a:ext>
                </a:extLst>
              </p:cNvPr>
              <p:cNvSpPr txBox="1"/>
              <p:nvPr/>
            </p:nvSpPr>
            <p:spPr>
              <a:xfrm>
                <a:off x="3861363" y="5371740"/>
                <a:ext cx="3214065" cy="6193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ea typeface="Cambria Math" panose="02040503050406030204" pitchFamily="18" charset="0"/>
                            </a:rPr>
                          </m:ctrlPr>
                        </m:radPr>
                        <m:deg/>
                        <m:e>
                          <m:r>
                            <a:rPr lang="en-GB" sz="3600" b="0" i="1" smtClean="0">
                              <a:latin typeface="Cambria Math" panose="02040503050406030204" pitchFamily="18" charset="0"/>
                              <a:ea typeface="Cambria Math" panose="02040503050406030204" pitchFamily="18" charset="0"/>
                            </a:rPr>
                            <m:t>18</m:t>
                          </m:r>
                        </m:e>
                      </m:rad>
                    </m:oMath>
                  </m:oMathPara>
                </a14:m>
                <a:endParaRPr lang="en-GB" dirty="0"/>
              </a:p>
            </p:txBody>
          </p:sp>
        </mc:Choice>
        <mc:Fallback xmlns="">
          <p:sp>
            <p:nvSpPr>
              <p:cNvPr id="11" name="TextBox 10">
                <a:extLst>
                  <a:ext uri="{FF2B5EF4-FFF2-40B4-BE49-F238E27FC236}">
                    <a16:creationId xmlns:a16="http://schemas.microsoft.com/office/drawing/2014/main" id="{05696578-BC49-41E2-ACF3-6D9231C70BFA}"/>
                  </a:ext>
                </a:extLst>
              </p:cNvPr>
              <p:cNvSpPr txBox="1">
                <a:spLocks noRot="1" noChangeAspect="1" noMove="1" noResize="1" noEditPoints="1" noAdjustHandles="1" noChangeArrowheads="1" noChangeShapeType="1" noTextEdit="1"/>
              </p:cNvSpPr>
              <p:nvPr/>
            </p:nvSpPr>
            <p:spPr>
              <a:xfrm>
                <a:off x="3861363" y="5371740"/>
                <a:ext cx="3214065" cy="61933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897BAD-4D13-4F46-8371-36B444C136E9}"/>
                  </a:ext>
                </a:extLst>
              </p:cNvPr>
              <p:cNvSpPr txBox="1"/>
              <p:nvPr/>
            </p:nvSpPr>
            <p:spPr>
              <a:xfrm>
                <a:off x="5388079" y="5371741"/>
                <a:ext cx="321406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=4.24</m:t>
                      </m:r>
                    </m:oMath>
                  </m:oMathPara>
                </a14:m>
                <a:endParaRPr lang="en-GB" dirty="0"/>
              </a:p>
            </p:txBody>
          </p:sp>
        </mc:Choice>
        <mc:Fallback xmlns="">
          <p:sp>
            <p:nvSpPr>
              <p:cNvPr id="13" name="TextBox 12">
                <a:extLst>
                  <a:ext uri="{FF2B5EF4-FFF2-40B4-BE49-F238E27FC236}">
                    <a16:creationId xmlns:a16="http://schemas.microsoft.com/office/drawing/2014/main" id="{DA897BAD-4D13-4F46-8371-36B444C136E9}"/>
                  </a:ext>
                </a:extLst>
              </p:cNvPr>
              <p:cNvSpPr txBox="1">
                <a:spLocks noRot="1" noChangeAspect="1" noMove="1" noResize="1" noEditPoints="1" noAdjustHandles="1" noChangeArrowheads="1" noChangeShapeType="1" noTextEdit="1"/>
              </p:cNvSpPr>
              <p:nvPr/>
            </p:nvSpPr>
            <p:spPr>
              <a:xfrm>
                <a:off x="5388079" y="5371741"/>
                <a:ext cx="3214065" cy="553998"/>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16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EE7C-0F00-4470-A7CA-F6274C4C0815}"/>
              </a:ext>
            </a:extLst>
          </p:cNvPr>
          <p:cNvSpPr>
            <a:spLocks noGrp="1"/>
          </p:cNvSpPr>
          <p:nvPr>
            <p:ph type="title"/>
          </p:nvPr>
        </p:nvSpPr>
        <p:spPr/>
        <p:txBody>
          <a:bodyPr/>
          <a:lstStyle/>
          <a:p>
            <a:r>
              <a:rPr lang="en-GB" dirty="0"/>
              <a:t>Manhattan Distance</a:t>
            </a:r>
          </a:p>
        </p:txBody>
      </p:sp>
      <p:sp>
        <p:nvSpPr>
          <p:cNvPr id="3" name="Content Placeholder 2">
            <a:extLst>
              <a:ext uri="{FF2B5EF4-FFF2-40B4-BE49-F238E27FC236}">
                <a16:creationId xmlns:a16="http://schemas.microsoft.com/office/drawing/2014/main" id="{5C965A09-A304-442F-82B4-C3CA7342EA07}"/>
              </a:ext>
            </a:extLst>
          </p:cNvPr>
          <p:cNvSpPr>
            <a:spLocks noGrp="1"/>
          </p:cNvSpPr>
          <p:nvPr>
            <p:ph idx="1"/>
          </p:nvPr>
        </p:nvSpPr>
        <p:spPr/>
        <p:txBody>
          <a:bodyPr/>
          <a:lstStyle/>
          <a:p>
            <a:r>
              <a:rPr lang="en-GB" dirty="0"/>
              <a:t>Also called the Taxicab distance</a:t>
            </a:r>
          </a:p>
        </p:txBody>
      </p:sp>
      <p:pic>
        <p:nvPicPr>
          <p:cNvPr id="4" name="Picture 3">
            <a:extLst>
              <a:ext uri="{FF2B5EF4-FFF2-40B4-BE49-F238E27FC236}">
                <a16:creationId xmlns:a16="http://schemas.microsoft.com/office/drawing/2014/main" id="{E8578020-D17C-4072-B390-60A5CA6013F1}"/>
              </a:ext>
            </a:extLst>
          </p:cNvPr>
          <p:cNvPicPr>
            <a:picLocks noChangeAspect="1"/>
          </p:cNvPicPr>
          <p:nvPr/>
        </p:nvPicPr>
        <p:blipFill rotWithShape="1">
          <a:blip r:embed="rId2"/>
          <a:srcRect l="-1824" r="57795"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FF5117-DCB6-4CFC-A1EB-AF037DAE6D4C}"/>
                  </a:ext>
                </a:extLst>
              </p:cNvPr>
              <p:cNvSpPr txBox="1"/>
              <p:nvPr/>
            </p:nvSpPr>
            <p:spPr>
              <a:xfrm>
                <a:off x="722671" y="2351333"/>
                <a:ext cx="5897188" cy="15122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m:t>
                      </m:r>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b="0" i="1" smtClean="0">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r>
                            <a:rPr lang="en-GB" sz="3600" b="0" i="1" smtClean="0">
                              <a:latin typeface="Cambria Math" panose="02040503050406030204" pitchFamily="18" charset="0"/>
                              <a:ea typeface="Cambria Math" panose="02040503050406030204" pitchFamily="18" charset="0"/>
                            </a:rPr>
                            <m:t>|</m:t>
                          </m:r>
                        </m:e>
                      </m:nary>
                    </m:oMath>
                  </m:oMathPara>
                </a14:m>
                <a:endParaRPr lang="en-GB" dirty="0"/>
              </a:p>
            </p:txBody>
          </p:sp>
        </mc:Choice>
        <mc:Fallback xmlns="">
          <p:sp>
            <p:nvSpPr>
              <p:cNvPr id="6" name="TextBox 5">
                <a:extLst>
                  <a:ext uri="{FF2B5EF4-FFF2-40B4-BE49-F238E27FC236}">
                    <a16:creationId xmlns:a16="http://schemas.microsoft.com/office/drawing/2014/main" id="{6EFF5117-DCB6-4CFC-A1EB-AF037DAE6D4C}"/>
                  </a:ext>
                </a:extLst>
              </p:cNvPr>
              <p:cNvSpPr txBox="1">
                <a:spLocks noRot="1" noChangeAspect="1" noMove="1" noResize="1" noEditPoints="1" noAdjustHandles="1" noChangeArrowheads="1" noChangeShapeType="1" noTextEdit="1"/>
              </p:cNvSpPr>
              <p:nvPr/>
            </p:nvSpPr>
            <p:spPr>
              <a:xfrm>
                <a:off x="722671" y="2351333"/>
                <a:ext cx="5897188" cy="1512273"/>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5781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lstStyle/>
          <a:p>
            <a:r>
              <a:rPr lang="en-GB"/>
              <a:t>Introduction</a:t>
            </a:r>
            <a:endParaRPr lang="en-GB" dirty="0"/>
          </a:p>
        </p:txBody>
      </p:sp>
      <p:sp>
        <p:nvSpPr>
          <p:cNvPr id="3" name="Content Placeholder 2"/>
          <p:cNvSpPr>
            <a:spLocks noGrp="1"/>
          </p:cNvSpPr>
          <p:nvPr>
            <p:ph idx="1"/>
          </p:nvPr>
        </p:nvSpPr>
        <p:spPr/>
        <p:txBody>
          <a:bodyPr lIns="91440" tIns="45720" rIns="91440" bIns="45720" anchor="t">
            <a:normAutofit/>
          </a:bodyPr>
          <a:lstStyle/>
          <a:p>
            <a:endParaRPr lang="en-GB" dirty="0">
              <a:cs typeface="Calibri" panose="020F0502020204030204"/>
            </a:endParaRPr>
          </a:p>
          <a:p>
            <a:endParaRPr lang="en-GB" dirty="0">
              <a:cs typeface="Calibri" panose="020F0502020204030204"/>
            </a:endParaRPr>
          </a:p>
        </p:txBody>
      </p:sp>
      <p:sp>
        <p:nvSpPr>
          <p:cNvPr id="6" name="Content Placeholder 2">
            <a:extLst>
              <a:ext uri="{FF2B5EF4-FFF2-40B4-BE49-F238E27FC236}">
                <a16:creationId xmlns:a16="http://schemas.microsoft.com/office/drawing/2014/main" id="{C883F138-4A5B-4B72-90C0-9D5E6B8E6D1D}"/>
              </a:ext>
            </a:extLst>
          </p:cNvPr>
          <p:cNvSpPr txBox="1">
            <a:spLocks/>
          </p:cNvSpPr>
          <p:nvPr/>
        </p:nvSpPr>
        <p:spPr>
          <a:xfrm>
            <a:off x="748243" y="1910328"/>
            <a:ext cx="10515600" cy="40577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p:txBody>
      </p:sp>
      <p:sp>
        <p:nvSpPr>
          <p:cNvPr id="8" name="Content Placeholder 2">
            <a:extLst>
              <a:ext uri="{FF2B5EF4-FFF2-40B4-BE49-F238E27FC236}">
                <a16:creationId xmlns:a16="http://schemas.microsoft.com/office/drawing/2014/main" id="{0D4059C0-87DA-45F5-9316-EBD0C1BD5800}"/>
              </a:ext>
            </a:extLst>
          </p:cNvPr>
          <p:cNvSpPr txBox="1">
            <a:spLocks/>
          </p:cNvSpPr>
          <p:nvPr/>
        </p:nvSpPr>
        <p:spPr>
          <a:xfrm>
            <a:off x="593568" y="1755654"/>
            <a:ext cx="10515600" cy="40577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AI and ML algorithms are used to empower our everyday lives in many areas</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944892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EE7C-0F00-4470-A7CA-F6274C4C0815}"/>
              </a:ext>
            </a:extLst>
          </p:cNvPr>
          <p:cNvSpPr>
            <a:spLocks noGrp="1"/>
          </p:cNvSpPr>
          <p:nvPr>
            <p:ph type="title"/>
          </p:nvPr>
        </p:nvSpPr>
        <p:spPr/>
        <p:txBody>
          <a:bodyPr/>
          <a:lstStyle/>
          <a:p>
            <a:r>
              <a:rPr lang="en-GB" dirty="0"/>
              <a:t>Manhattan Distance</a:t>
            </a:r>
          </a:p>
        </p:txBody>
      </p:sp>
      <p:sp>
        <p:nvSpPr>
          <p:cNvPr id="3" name="Content Placeholder 2">
            <a:extLst>
              <a:ext uri="{FF2B5EF4-FFF2-40B4-BE49-F238E27FC236}">
                <a16:creationId xmlns:a16="http://schemas.microsoft.com/office/drawing/2014/main" id="{5C965A09-A304-442F-82B4-C3CA7342EA07}"/>
              </a:ext>
            </a:extLst>
          </p:cNvPr>
          <p:cNvSpPr>
            <a:spLocks noGrp="1"/>
          </p:cNvSpPr>
          <p:nvPr>
            <p:ph idx="1"/>
          </p:nvPr>
        </p:nvSpPr>
        <p:spPr/>
        <p:txBody>
          <a:bodyPr/>
          <a:lstStyle/>
          <a:p>
            <a:r>
              <a:rPr lang="en-GB" dirty="0"/>
              <a:t>Also called the Taxicab distance</a:t>
            </a:r>
          </a:p>
        </p:txBody>
      </p:sp>
      <p:pic>
        <p:nvPicPr>
          <p:cNvPr id="4" name="Picture 3">
            <a:extLst>
              <a:ext uri="{FF2B5EF4-FFF2-40B4-BE49-F238E27FC236}">
                <a16:creationId xmlns:a16="http://schemas.microsoft.com/office/drawing/2014/main" id="{E8578020-D17C-4072-B390-60A5CA6013F1}"/>
              </a:ext>
            </a:extLst>
          </p:cNvPr>
          <p:cNvPicPr>
            <a:picLocks noChangeAspect="1"/>
          </p:cNvPicPr>
          <p:nvPr/>
        </p:nvPicPr>
        <p:blipFill rotWithShape="1">
          <a:blip r:embed="rId2"/>
          <a:srcRect l="-1824" r="57795"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FF5117-DCB6-4CFC-A1EB-AF037DAE6D4C}"/>
                  </a:ext>
                </a:extLst>
              </p:cNvPr>
              <p:cNvSpPr txBox="1"/>
              <p:nvPr/>
            </p:nvSpPr>
            <p:spPr>
              <a:xfrm>
                <a:off x="722671" y="2351333"/>
                <a:ext cx="5897188" cy="15122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m:t>
                      </m:r>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b="0" i="1" smtClean="0">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r>
                            <a:rPr lang="en-GB" sz="3600" b="0" i="1" smtClean="0">
                              <a:latin typeface="Cambria Math" panose="02040503050406030204" pitchFamily="18" charset="0"/>
                              <a:ea typeface="Cambria Math" panose="02040503050406030204" pitchFamily="18" charset="0"/>
                            </a:rPr>
                            <m:t>|</m:t>
                          </m:r>
                        </m:e>
                      </m:nary>
                    </m:oMath>
                  </m:oMathPara>
                </a14:m>
                <a:endParaRPr lang="en-GB" dirty="0"/>
              </a:p>
            </p:txBody>
          </p:sp>
        </mc:Choice>
        <mc:Fallback xmlns="">
          <p:sp>
            <p:nvSpPr>
              <p:cNvPr id="6" name="TextBox 5">
                <a:extLst>
                  <a:ext uri="{FF2B5EF4-FFF2-40B4-BE49-F238E27FC236}">
                    <a16:creationId xmlns:a16="http://schemas.microsoft.com/office/drawing/2014/main" id="{6EFF5117-DCB6-4CFC-A1EB-AF037DAE6D4C}"/>
                  </a:ext>
                </a:extLst>
              </p:cNvPr>
              <p:cNvSpPr txBox="1">
                <a:spLocks noRot="1" noChangeAspect="1" noMove="1" noResize="1" noEditPoints="1" noAdjustHandles="1" noChangeArrowheads="1" noChangeShapeType="1" noTextEdit="1"/>
              </p:cNvSpPr>
              <p:nvPr/>
            </p:nvSpPr>
            <p:spPr>
              <a:xfrm>
                <a:off x="722671" y="2351333"/>
                <a:ext cx="5897188" cy="151227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5F80D7-8CC7-48D2-AB49-7B7E7C0780C9}"/>
                  </a:ext>
                </a:extLst>
              </p:cNvPr>
              <p:cNvSpPr txBox="1"/>
              <p:nvPr/>
            </p:nvSpPr>
            <p:spPr>
              <a:xfrm>
                <a:off x="8330638" y="4263745"/>
                <a:ext cx="300768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2, 3</m:t>
                          </m:r>
                        </m:e>
                      </m:d>
                    </m:oMath>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=(5, 6)</m:t>
                      </m:r>
                    </m:oMath>
                  </m:oMathPara>
                </a14:m>
                <a:endParaRPr lang="en-GB" dirty="0"/>
              </a:p>
            </p:txBody>
          </p:sp>
        </mc:Choice>
        <mc:Fallback xmlns="">
          <p:sp>
            <p:nvSpPr>
              <p:cNvPr id="7" name="TextBox 6">
                <a:extLst>
                  <a:ext uri="{FF2B5EF4-FFF2-40B4-BE49-F238E27FC236}">
                    <a16:creationId xmlns:a16="http://schemas.microsoft.com/office/drawing/2014/main" id="{955F80D7-8CC7-48D2-AB49-7B7E7C0780C9}"/>
                  </a:ext>
                </a:extLst>
              </p:cNvPr>
              <p:cNvSpPr txBox="1">
                <a:spLocks noRot="1" noChangeAspect="1" noMove="1" noResize="1" noEditPoints="1" noAdjustHandles="1" noChangeArrowheads="1" noChangeShapeType="1" noTextEdit="1"/>
              </p:cNvSpPr>
              <p:nvPr/>
            </p:nvSpPr>
            <p:spPr>
              <a:xfrm>
                <a:off x="8330638" y="4263745"/>
                <a:ext cx="3007680" cy="110799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85205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EE7C-0F00-4470-A7CA-F6274C4C0815}"/>
              </a:ext>
            </a:extLst>
          </p:cNvPr>
          <p:cNvSpPr>
            <a:spLocks noGrp="1"/>
          </p:cNvSpPr>
          <p:nvPr>
            <p:ph type="title"/>
          </p:nvPr>
        </p:nvSpPr>
        <p:spPr/>
        <p:txBody>
          <a:bodyPr/>
          <a:lstStyle/>
          <a:p>
            <a:r>
              <a:rPr lang="en-GB" dirty="0"/>
              <a:t>Manhattan Distance</a:t>
            </a:r>
          </a:p>
        </p:txBody>
      </p:sp>
      <p:sp>
        <p:nvSpPr>
          <p:cNvPr id="3" name="Content Placeholder 2">
            <a:extLst>
              <a:ext uri="{FF2B5EF4-FFF2-40B4-BE49-F238E27FC236}">
                <a16:creationId xmlns:a16="http://schemas.microsoft.com/office/drawing/2014/main" id="{5C965A09-A304-442F-82B4-C3CA7342EA07}"/>
              </a:ext>
            </a:extLst>
          </p:cNvPr>
          <p:cNvSpPr>
            <a:spLocks noGrp="1"/>
          </p:cNvSpPr>
          <p:nvPr>
            <p:ph idx="1"/>
          </p:nvPr>
        </p:nvSpPr>
        <p:spPr/>
        <p:txBody>
          <a:bodyPr/>
          <a:lstStyle/>
          <a:p>
            <a:r>
              <a:rPr lang="en-GB" dirty="0"/>
              <a:t>Also called the Taxicab distance</a:t>
            </a:r>
          </a:p>
        </p:txBody>
      </p:sp>
      <p:pic>
        <p:nvPicPr>
          <p:cNvPr id="4" name="Picture 3">
            <a:extLst>
              <a:ext uri="{FF2B5EF4-FFF2-40B4-BE49-F238E27FC236}">
                <a16:creationId xmlns:a16="http://schemas.microsoft.com/office/drawing/2014/main" id="{E8578020-D17C-4072-B390-60A5CA6013F1}"/>
              </a:ext>
            </a:extLst>
          </p:cNvPr>
          <p:cNvPicPr>
            <a:picLocks noChangeAspect="1"/>
          </p:cNvPicPr>
          <p:nvPr/>
        </p:nvPicPr>
        <p:blipFill rotWithShape="1">
          <a:blip r:embed="rId2"/>
          <a:srcRect l="-1824" r="57795"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FF5117-DCB6-4CFC-A1EB-AF037DAE6D4C}"/>
                  </a:ext>
                </a:extLst>
              </p:cNvPr>
              <p:cNvSpPr txBox="1"/>
              <p:nvPr/>
            </p:nvSpPr>
            <p:spPr>
              <a:xfrm>
                <a:off x="722671" y="2351333"/>
                <a:ext cx="5897188" cy="15122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m:t>
                      </m:r>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b="0" i="1" smtClean="0">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r>
                            <a:rPr lang="en-GB" sz="3600" b="0" i="1" smtClean="0">
                              <a:latin typeface="Cambria Math" panose="02040503050406030204" pitchFamily="18" charset="0"/>
                              <a:ea typeface="Cambria Math" panose="02040503050406030204" pitchFamily="18" charset="0"/>
                            </a:rPr>
                            <m:t>|</m:t>
                          </m:r>
                        </m:e>
                      </m:nary>
                    </m:oMath>
                  </m:oMathPara>
                </a14:m>
                <a:endParaRPr lang="en-GB" dirty="0"/>
              </a:p>
            </p:txBody>
          </p:sp>
        </mc:Choice>
        <mc:Fallback xmlns="">
          <p:sp>
            <p:nvSpPr>
              <p:cNvPr id="6" name="TextBox 5">
                <a:extLst>
                  <a:ext uri="{FF2B5EF4-FFF2-40B4-BE49-F238E27FC236}">
                    <a16:creationId xmlns:a16="http://schemas.microsoft.com/office/drawing/2014/main" id="{6EFF5117-DCB6-4CFC-A1EB-AF037DAE6D4C}"/>
                  </a:ext>
                </a:extLst>
              </p:cNvPr>
              <p:cNvSpPr txBox="1">
                <a:spLocks noRot="1" noChangeAspect="1" noMove="1" noResize="1" noEditPoints="1" noAdjustHandles="1" noChangeArrowheads="1" noChangeShapeType="1" noTextEdit="1"/>
              </p:cNvSpPr>
              <p:nvPr/>
            </p:nvSpPr>
            <p:spPr>
              <a:xfrm>
                <a:off x="722671" y="2351333"/>
                <a:ext cx="5897188" cy="151227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5F80D7-8CC7-48D2-AB49-7B7E7C0780C9}"/>
                  </a:ext>
                </a:extLst>
              </p:cNvPr>
              <p:cNvSpPr txBox="1"/>
              <p:nvPr/>
            </p:nvSpPr>
            <p:spPr>
              <a:xfrm>
                <a:off x="8330638" y="4263745"/>
                <a:ext cx="300768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2, 3</m:t>
                          </m:r>
                        </m:e>
                      </m:d>
                    </m:oMath>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=(5, 6)</m:t>
                      </m:r>
                    </m:oMath>
                  </m:oMathPara>
                </a14:m>
                <a:endParaRPr lang="en-GB" dirty="0"/>
              </a:p>
            </p:txBody>
          </p:sp>
        </mc:Choice>
        <mc:Fallback xmlns="">
          <p:sp>
            <p:nvSpPr>
              <p:cNvPr id="7" name="TextBox 6">
                <a:extLst>
                  <a:ext uri="{FF2B5EF4-FFF2-40B4-BE49-F238E27FC236}">
                    <a16:creationId xmlns:a16="http://schemas.microsoft.com/office/drawing/2014/main" id="{955F80D7-8CC7-48D2-AB49-7B7E7C0780C9}"/>
                  </a:ext>
                </a:extLst>
              </p:cNvPr>
              <p:cNvSpPr txBox="1">
                <a:spLocks noRot="1" noChangeAspect="1" noMove="1" noResize="1" noEditPoints="1" noAdjustHandles="1" noChangeArrowheads="1" noChangeShapeType="1" noTextEdit="1"/>
              </p:cNvSpPr>
              <p:nvPr/>
            </p:nvSpPr>
            <p:spPr>
              <a:xfrm>
                <a:off x="8330638" y="4263745"/>
                <a:ext cx="3007680" cy="110799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95041-8292-415C-B2F0-609F71266EE2}"/>
                  </a:ext>
                </a:extLst>
              </p:cNvPr>
              <p:cNvSpPr txBox="1"/>
              <p:nvPr/>
            </p:nvSpPr>
            <p:spPr>
              <a:xfrm>
                <a:off x="2479103" y="4058264"/>
                <a:ext cx="48866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d>
                        <m:dPr>
                          <m:begChr m:val="|"/>
                          <m:endChr m:val="|"/>
                          <m:ctrlPr>
                            <a:rPr lang="en-GB" sz="3600" b="0" i="1" smtClean="0">
                              <a:latin typeface="Cambria Math" panose="02040503050406030204" pitchFamily="18" charset="0"/>
                            </a:rPr>
                          </m:ctrlPr>
                        </m:dPr>
                        <m:e>
                          <m:r>
                            <a:rPr lang="en-GB" sz="3600" b="0" i="1" smtClean="0">
                              <a:latin typeface="Cambria Math" panose="02040503050406030204" pitchFamily="18" charset="0"/>
                            </a:rPr>
                            <m:t>5 −2</m:t>
                          </m:r>
                        </m:e>
                      </m:d>
                      <m:r>
                        <a:rPr lang="en-GB" sz="3600" b="0" i="1" smtClean="0">
                          <a:latin typeface="Cambria Math" panose="02040503050406030204" pitchFamily="18" charset="0"/>
                          <a:ea typeface="Cambria Math" panose="02040503050406030204" pitchFamily="18" charset="0"/>
                        </a:rPr>
                        <m:t>+|6 −3|</m:t>
                      </m:r>
                    </m:oMath>
                  </m:oMathPara>
                </a14:m>
                <a:endParaRPr lang="en-GB" dirty="0"/>
              </a:p>
            </p:txBody>
          </p:sp>
        </mc:Choice>
        <mc:Fallback xmlns="">
          <p:sp>
            <p:nvSpPr>
              <p:cNvPr id="8" name="TextBox 7">
                <a:extLst>
                  <a:ext uri="{FF2B5EF4-FFF2-40B4-BE49-F238E27FC236}">
                    <a16:creationId xmlns:a16="http://schemas.microsoft.com/office/drawing/2014/main" id="{AC395041-8292-415C-B2F0-609F71266EE2}"/>
                  </a:ext>
                </a:extLst>
              </p:cNvPr>
              <p:cNvSpPr txBox="1">
                <a:spLocks noRot="1" noChangeAspect="1" noMove="1" noResize="1" noEditPoints="1" noAdjustHandles="1" noChangeArrowheads="1" noChangeShapeType="1" noTextEdit="1"/>
              </p:cNvSpPr>
              <p:nvPr/>
            </p:nvSpPr>
            <p:spPr>
              <a:xfrm>
                <a:off x="2479103" y="4058264"/>
                <a:ext cx="4886633" cy="553998"/>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2711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EE7C-0F00-4470-A7CA-F6274C4C0815}"/>
              </a:ext>
            </a:extLst>
          </p:cNvPr>
          <p:cNvSpPr>
            <a:spLocks noGrp="1"/>
          </p:cNvSpPr>
          <p:nvPr>
            <p:ph type="title"/>
          </p:nvPr>
        </p:nvSpPr>
        <p:spPr/>
        <p:txBody>
          <a:bodyPr/>
          <a:lstStyle/>
          <a:p>
            <a:r>
              <a:rPr lang="en-GB" dirty="0"/>
              <a:t>Manhattan Distance</a:t>
            </a:r>
          </a:p>
        </p:txBody>
      </p:sp>
      <p:sp>
        <p:nvSpPr>
          <p:cNvPr id="3" name="Content Placeholder 2">
            <a:extLst>
              <a:ext uri="{FF2B5EF4-FFF2-40B4-BE49-F238E27FC236}">
                <a16:creationId xmlns:a16="http://schemas.microsoft.com/office/drawing/2014/main" id="{5C965A09-A304-442F-82B4-C3CA7342EA07}"/>
              </a:ext>
            </a:extLst>
          </p:cNvPr>
          <p:cNvSpPr>
            <a:spLocks noGrp="1"/>
          </p:cNvSpPr>
          <p:nvPr>
            <p:ph idx="1"/>
          </p:nvPr>
        </p:nvSpPr>
        <p:spPr/>
        <p:txBody>
          <a:bodyPr/>
          <a:lstStyle/>
          <a:p>
            <a:r>
              <a:rPr lang="en-GB" dirty="0"/>
              <a:t>Also called the Taxicab distance</a:t>
            </a:r>
          </a:p>
        </p:txBody>
      </p:sp>
      <p:pic>
        <p:nvPicPr>
          <p:cNvPr id="4" name="Picture 3">
            <a:extLst>
              <a:ext uri="{FF2B5EF4-FFF2-40B4-BE49-F238E27FC236}">
                <a16:creationId xmlns:a16="http://schemas.microsoft.com/office/drawing/2014/main" id="{E8578020-D17C-4072-B390-60A5CA6013F1}"/>
              </a:ext>
            </a:extLst>
          </p:cNvPr>
          <p:cNvPicPr>
            <a:picLocks noChangeAspect="1"/>
          </p:cNvPicPr>
          <p:nvPr/>
        </p:nvPicPr>
        <p:blipFill rotWithShape="1">
          <a:blip r:embed="rId2"/>
          <a:srcRect l="-1824" r="57795"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FF5117-DCB6-4CFC-A1EB-AF037DAE6D4C}"/>
                  </a:ext>
                </a:extLst>
              </p:cNvPr>
              <p:cNvSpPr txBox="1"/>
              <p:nvPr/>
            </p:nvSpPr>
            <p:spPr>
              <a:xfrm>
                <a:off x="722671" y="2351333"/>
                <a:ext cx="5897188" cy="15122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m:t>
                      </m:r>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b="0" i="1" smtClean="0">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r>
                            <a:rPr lang="en-GB" sz="3600" b="0" i="1" smtClean="0">
                              <a:latin typeface="Cambria Math" panose="02040503050406030204" pitchFamily="18" charset="0"/>
                              <a:ea typeface="Cambria Math" panose="02040503050406030204" pitchFamily="18" charset="0"/>
                            </a:rPr>
                            <m:t>|</m:t>
                          </m:r>
                        </m:e>
                      </m:nary>
                    </m:oMath>
                  </m:oMathPara>
                </a14:m>
                <a:endParaRPr lang="en-GB" dirty="0"/>
              </a:p>
            </p:txBody>
          </p:sp>
        </mc:Choice>
        <mc:Fallback xmlns="">
          <p:sp>
            <p:nvSpPr>
              <p:cNvPr id="6" name="TextBox 5">
                <a:extLst>
                  <a:ext uri="{FF2B5EF4-FFF2-40B4-BE49-F238E27FC236}">
                    <a16:creationId xmlns:a16="http://schemas.microsoft.com/office/drawing/2014/main" id="{6EFF5117-DCB6-4CFC-A1EB-AF037DAE6D4C}"/>
                  </a:ext>
                </a:extLst>
              </p:cNvPr>
              <p:cNvSpPr txBox="1">
                <a:spLocks noRot="1" noChangeAspect="1" noMove="1" noResize="1" noEditPoints="1" noAdjustHandles="1" noChangeArrowheads="1" noChangeShapeType="1" noTextEdit="1"/>
              </p:cNvSpPr>
              <p:nvPr/>
            </p:nvSpPr>
            <p:spPr>
              <a:xfrm>
                <a:off x="722671" y="2351333"/>
                <a:ext cx="5897188" cy="151227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5F80D7-8CC7-48D2-AB49-7B7E7C0780C9}"/>
                  </a:ext>
                </a:extLst>
              </p:cNvPr>
              <p:cNvSpPr txBox="1"/>
              <p:nvPr/>
            </p:nvSpPr>
            <p:spPr>
              <a:xfrm>
                <a:off x="8330638" y="4263745"/>
                <a:ext cx="300768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2, 3</m:t>
                          </m:r>
                        </m:e>
                      </m:d>
                    </m:oMath>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=(5, 6)</m:t>
                      </m:r>
                    </m:oMath>
                  </m:oMathPara>
                </a14:m>
                <a:endParaRPr lang="en-GB" dirty="0"/>
              </a:p>
            </p:txBody>
          </p:sp>
        </mc:Choice>
        <mc:Fallback xmlns="">
          <p:sp>
            <p:nvSpPr>
              <p:cNvPr id="7" name="TextBox 6">
                <a:extLst>
                  <a:ext uri="{FF2B5EF4-FFF2-40B4-BE49-F238E27FC236}">
                    <a16:creationId xmlns:a16="http://schemas.microsoft.com/office/drawing/2014/main" id="{955F80D7-8CC7-48D2-AB49-7B7E7C0780C9}"/>
                  </a:ext>
                </a:extLst>
              </p:cNvPr>
              <p:cNvSpPr txBox="1">
                <a:spLocks noRot="1" noChangeAspect="1" noMove="1" noResize="1" noEditPoints="1" noAdjustHandles="1" noChangeArrowheads="1" noChangeShapeType="1" noTextEdit="1"/>
              </p:cNvSpPr>
              <p:nvPr/>
            </p:nvSpPr>
            <p:spPr>
              <a:xfrm>
                <a:off x="8330638" y="4263745"/>
                <a:ext cx="3007680" cy="110799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95041-8292-415C-B2F0-609F71266EE2}"/>
                  </a:ext>
                </a:extLst>
              </p:cNvPr>
              <p:cNvSpPr txBox="1"/>
              <p:nvPr/>
            </p:nvSpPr>
            <p:spPr>
              <a:xfrm>
                <a:off x="2479103" y="4058264"/>
                <a:ext cx="48866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d>
                        <m:dPr>
                          <m:begChr m:val="|"/>
                          <m:endChr m:val="|"/>
                          <m:ctrlPr>
                            <a:rPr lang="en-GB" sz="3600" b="0" i="1" smtClean="0">
                              <a:latin typeface="Cambria Math" panose="02040503050406030204" pitchFamily="18" charset="0"/>
                            </a:rPr>
                          </m:ctrlPr>
                        </m:dPr>
                        <m:e>
                          <m:r>
                            <a:rPr lang="en-GB" sz="3600" b="0" i="1" smtClean="0">
                              <a:latin typeface="Cambria Math" panose="02040503050406030204" pitchFamily="18" charset="0"/>
                            </a:rPr>
                            <m:t>5 −2</m:t>
                          </m:r>
                        </m:e>
                      </m:d>
                      <m:r>
                        <a:rPr lang="en-GB" sz="3600" b="0" i="1" smtClean="0">
                          <a:latin typeface="Cambria Math" panose="02040503050406030204" pitchFamily="18" charset="0"/>
                          <a:ea typeface="Cambria Math" panose="02040503050406030204" pitchFamily="18" charset="0"/>
                        </a:rPr>
                        <m:t>+|6 −3|</m:t>
                      </m:r>
                    </m:oMath>
                  </m:oMathPara>
                </a14:m>
                <a:endParaRPr lang="en-GB" dirty="0"/>
              </a:p>
            </p:txBody>
          </p:sp>
        </mc:Choice>
        <mc:Fallback xmlns="">
          <p:sp>
            <p:nvSpPr>
              <p:cNvPr id="8" name="TextBox 7">
                <a:extLst>
                  <a:ext uri="{FF2B5EF4-FFF2-40B4-BE49-F238E27FC236}">
                    <a16:creationId xmlns:a16="http://schemas.microsoft.com/office/drawing/2014/main" id="{AC395041-8292-415C-B2F0-609F71266EE2}"/>
                  </a:ext>
                </a:extLst>
              </p:cNvPr>
              <p:cNvSpPr txBox="1">
                <a:spLocks noRot="1" noChangeAspect="1" noMove="1" noResize="1" noEditPoints="1" noAdjustHandles="1" noChangeArrowheads="1" noChangeShapeType="1" noTextEdit="1"/>
              </p:cNvSpPr>
              <p:nvPr/>
            </p:nvSpPr>
            <p:spPr>
              <a:xfrm>
                <a:off x="2479103" y="4058264"/>
                <a:ext cx="4886633" cy="55399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0F9E0A-EC29-44C6-9745-112C3FD41F49}"/>
                  </a:ext>
                </a:extLst>
              </p:cNvPr>
              <p:cNvSpPr txBox="1"/>
              <p:nvPr/>
            </p:nvSpPr>
            <p:spPr>
              <a:xfrm>
                <a:off x="1299232" y="4659985"/>
                <a:ext cx="48866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rPr>
                        <m:t>=</m:t>
                      </m:r>
                      <m:r>
                        <a:rPr lang="en-GB" sz="3600" b="0" i="1" smtClean="0">
                          <a:latin typeface="Cambria Math" panose="02040503050406030204" pitchFamily="18" charset="0"/>
                        </a:rPr>
                        <m:t>3</m:t>
                      </m:r>
                      <m:r>
                        <a:rPr lang="en-GB" sz="3600" b="0" i="1" smtClean="0">
                          <a:latin typeface="Cambria Math" panose="02040503050406030204" pitchFamily="18" charset="0"/>
                          <a:ea typeface="Cambria Math" panose="02040503050406030204" pitchFamily="18" charset="0"/>
                        </a:rPr>
                        <m:t>+3</m:t>
                      </m:r>
                    </m:oMath>
                  </m:oMathPara>
                </a14:m>
                <a:endParaRPr lang="en-GB" dirty="0"/>
              </a:p>
            </p:txBody>
          </p:sp>
        </mc:Choice>
        <mc:Fallback xmlns="">
          <p:sp>
            <p:nvSpPr>
              <p:cNvPr id="9" name="TextBox 8">
                <a:extLst>
                  <a:ext uri="{FF2B5EF4-FFF2-40B4-BE49-F238E27FC236}">
                    <a16:creationId xmlns:a16="http://schemas.microsoft.com/office/drawing/2014/main" id="{350F9E0A-EC29-44C6-9745-112C3FD41F49}"/>
                  </a:ext>
                </a:extLst>
              </p:cNvPr>
              <p:cNvSpPr txBox="1">
                <a:spLocks noRot="1" noChangeAspect="1" noMove="1" noResize="1" noEditPoints="1" noAdjustHandles="1" noChangeArrowheads="1" noChangeShapeType="1" noTextEdit="1"/>
              </p:cNvSpPr>
              <p:nvPr/>
            </p:nvSpPr>
            <p:spPr>
              <a:xfrm>
                <a:off x="1299232" y="4659985"/>
                <a:ext cx="4886633" cy="55399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AEE5DB-7636-4E03-B352-074EDB5622A1}"/>
                  </a:ext>
                </a:extLst>
              </p:cNvPr>
              <p:cNvSpPr txBox="1"/>
              <p:nvPr/>
            </p:nvSpPr>
            <p:spPr>
              <a:xfrm>
                <a:off x="1745225" y="5188109"/>
                <a:ext cx="317719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rPr>
                        <m:t>=</m:t>
                      </m:r>
                      <m:r>
                        <a:rPr lang="en-GB" sz="3600" b="0" i="1" smtClean="0">
                          <a:latin typeface="Cambria Math" panose="02040503050406030204" pitchFamily="18" charset="0"/>
                        </a:rPr>
                        <m:t>6</m:t>
                      </m:r>
                    </m:oMath>
                  </m:oMathPara>
                </a14:m>
                <a:endParaRPr lang="en-GB" dirty="0"/>
              </a:p>
            </p:txBody>
          </p:sp>
        </mc:Choice>
        <mc:Fallback xmlns="">
          <p:sp>
            <p:nvSpPr>
              <p:cNvPr id="10" name="TextBox 9">
                <a:extLst>
                  <a:ext uri="{FF2B5EF4-FFF2-40B4-BE49-F238E27FC236}">
                    <a16:creationId xmlns:a16="http://schemas.microsoft.com/office/drawing/2014/main" id="{FEAEE5DB-7636-4E03-B352-074EDB5622A1}"/>
                  </a:ext>
                </a:extLst>
              </p:cNvPr>
              <p:cNvSpPr txBox="1">
                <a:spLocks noRot="1" noChangeAspect="1" noMove="1" noResize="1" noEditPoints="1" noAdjustHandles="1" noChangeArrowheads="1" noChangeShapeType="1" noTextEdit="1"/>
              </p:cNvSpPr>
              <p:nvPr/>
            </p:nvSpPr>
            <p:spPr>
              <a:xfrm>
                <a:off x="1745225" y="5188109"/>
                <a:ext cx="3177194" cy="553998"/>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69542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EE7C-0F00-4470-A7CA-F6274C4C0815}"/>
              </a:ext>
            </a:extLst>
          </p:cNvPr>
          <p:cNvSpPr>
            <a:spLocks noGrp="1"/>
          </p:cNvSpPr>
          <p:nvPr>
            <p:ph type="title"/>
          </p:nvPr>
        </p:nvSpPr>
        <p:spPr/>
        <p:txBody>
          <a:bodyPr/>
          <a:lstStyle/>
          <a:p>
            <a:r>
              <a:rPr lang="en-GB" dirty="0"/>
              <a:t>Manhattan Distance</a:t>
            </a:r>
          </a:p>
        </p:txBody>
      </p:sp>
      <p:sp>
        <p:nvSpPr>
          <p:cNvPr id="3" name="Content Placeholder 2">
            <a:extLst>
              <a:ext uri="{FF2B5EF4-FFF2-40B4-BE49-F238E27FC236}">
                <a16:creationId xmlns:a16="http://schemas.microsoft.com/office/drawing/2014/main" id="{5C965A09-A304-442F-82B4-C3CA7342EA07}"/>
              </a:ext>
            </a:extLst>
          </p:cNvPr>
          <p:cNvSpPr>
            <a:spLocks noGrp="1"/>
          </p:cNvSpPr>
          <p:nvPr>
            <p:ph idx="1"/>
          </p:nvPr>
        </p:nvSpPr>
        <p:spPr/>
        <p:txBody>
          <a:bodyPr/>
          <a:lstStyle/>
          <a:p>
            <a:r>
              <a:rPr lang="en-GB" dirty="0"/>
              <a:t>Also called the Taxicab distance</a:t>
            </a:r>
          </a:p>
        </p:txBody>
      </p:sp>
      <p:pic>
        <p:nvPicPr>
          <p:cNvPr id="4" name="Picture 3">
            <a:extLst>
              <a:ext uri="{FF2B5EF4-FFF2-40B4-BE49-F238E27FC236}">
                <a16:creationId xmlns:a16="http://schemas.microsoft.com/office/drawing/2014/main" id="{E8578020-D17C-4072-B390-60A5CA6013F1}"/>
              </a:ext>
            </a:extLst>
          </p:cNvPr>
          <p:cNvPicPr>
            <a:picLocks noChangeAspect="1"/>
          </p:cNvPicPr>
          <p:nvPr/>
        </p:nvPicPr>
        <p:blipFill rotWithShape="1">
          <a:blip r:embed="rId2"/>
          <a:srcRect l="-1824" r="57795" b="18155"/>
          <a:stretch/>
        </p:blipFill>
        <p:spPr>
          <a:xfrm>
            <a:off x="8819535" y="2321425"/>
            <a:ext cx="2029886" cy="186711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FF5117-DCB6-4CFC-A1EB-AF037DAE6D4C}"/>
                  </a:ext>
                </a:extLst>
              </p:cNvPr>
              <p:cNvSpPr txBox="1"/>
              <p:nvPr/>
            </p:nvSpPr>
            <p:spPr>
              <a:xfrm>
                <a:off x="722671" y="2351333"/>
                <a:ext cx="5897188" cy="15122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m:t>
                      </m:r>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r>
                            <a:rPr lang="en-GB" sz="3600" b="0" i="1" smtClean="0">
                              <a:latin typeface="Cambria Math" panose="02040503050406030204" pitchFamily="18" charset="0"/>
                              <a:ea typeface="Cambria Math" panose="02040503050406030204" pitchFamily="18" charset="0"/>
                            </a:rPr>
                            <m:t>|</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r>
                            <a:rPr lang="en-GB" sz="3600" b="0" i="1" smtClean="0">
                              <a:latin typeface="Cambria Math" panose="02040503050406030204" pitchFamily="18" charset="0"/>
                              <a:ea typeface="Cambria Math" panose="02040503050406030204" pitchFamily="18" charset="0"/>
                            </a:rPr>
                            <m:t>|</m:t>
                          </m:r>
                        </m:e>
                      </m:nary>
                    </m:oMath>
                  </m:oMathPara>
                </a14:m>
                <a:endParaRPr lang="en-GB" dirty="0"/>
              </a:p>
            </p:txBody>
          </p:sp>
        </mc:Choice>
        <mc:Fallback xmlns="">
          <p:sp>
            <p:nvSpPr>
              <p:cNvPr id="6" name="TextBox 5">
                <a:extLst>
                  <a:ext uri="{FF2B5EF4-FFF2-40B4-BE49-F238E27FC236}">
                    <a16:creationId xmlns:a16="http://schemas.microsoft.com/office/drawing/2014/main" id="{6EFF5117-DCB6-4CFC-A1EB-AF037DAE6D4C}"/>
                  </a:ext>
                </a:extLst>
              </p:cNvPr>
              <p:cNvSpPr txBox="1">
                <a:spLocks noRot="1" noChangeAspect="1" noMove="1" noResize="1" noEditPoints="1" noAdjustHandles="1" noChangeArrowheads="1" noChangeShapeType="1" noTextEdit="1"/>
              </p:cNvSpPr>
              <p:nvPr/>
            </p:nvSpPr>
            <p:spPr>
              <a:xfrm>
                <a:off x="722671" y="2351333"/>
                <a:ext cx="5897188" cy="151227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5F80D7-8CC7-48D2-AB49-7B7E7C0780C9}"/>
                  </a:ext>
                </a:extLst>
              </p:cNvPr>
              <p:cNvSpPr txBox="1"/>
              <p:nvPr/>
            </p:nvSpPr>
            <p:spPr>
              <a:xfrm>
                <a:off x="8330638" y="4263745"/>
                <a:ext cx="300768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2, 6</m:t>
                          </m:r>
                        </m:e>
                      </m:d>
                    </m:oMath>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=(5, 3)</m:t>
                      </m:r>
                    </m:oMath>
                  </m:oMathPara>
                </a14:m>
                <a:endParaRPr lang="en-GB" dirty="0"/>
              </a:p>
            </p:txBody>
          </p:sp>
        </mc:Choice>
        <mc:Fallback xmlns="">
          <p:sp>
            <p:nvSpPr>
              <p:cNvPr id="7" name="TextBox 6">
                <a:extLst>
                  <a:ext uri="{FF2B5EF4-FFF2-40B4-BE49-F238E27FC236}">
                    <a16:creationId xmlns:a16="http://schemas.microsoft.com/office/drawing/2014/main" id="{955F80D7-8CC7-48D2-AB49-7B7E7C0780C9}"/>
                  </a:ext>
                </a:extLst>
              </p:cNvPr>
              <p:cNvSpPr txBox="1">
                <a:spLocks noRot="1" noChangeAspect="1" noMove="1" noResize="1" noEditPoints="1" noAdjustHandles="1" noChangeArrowheads="1" noChangeShapeType="1" noTextEdit="1"/>
              </p:cNvSpPr>
              <p:nvPr/>
            </p:nvSpPr>
            <p:spPr>
              <a:xfrm>
                <a:off x="8330638" y="4263745"/>
                <a:ext cx="3007680" cy="110799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95041-8292-415C-B2F0-609F71266EE2}"/>
                  </a:ext>
                </a:extLst>
              </p:cNvPr>
              <p:cNvSpPr txBox="1"/>
              <p:nvPr/>
            </p:nvSpPr>
            <p:spPr>
              <a:xfrm>
                <a:off x="2479103" y="4058264"/>
                <a:ext cx="48866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d>
                        <m:dPr>
                          <m:begChr m:val="|"/>
                          <m:endChr m:val="|"/>
                          <m:ctrlPr>
                            <a:rPr lang="en-GB" sz="3600" b="0" i="1" smtClean="0">
                              <a:latin typeface="Cambria Math" panose="02040503050406030204" pitchFamily="18" charset="0"/>
                            </a:rPr>
                          </m:ctrlPr>
                        </m:dPr>
                        <m:e>
                          <m:r>
                            <a:rPr lang="en-GB" sz="3600" b="0" i="1" smtClean="0">
                              <a:latin typeface="Cambria Math" panose="02040503050406030204" pitchFamily="18" charset="0"/>
                            </a:rPr>
                            <m:t>5 −2</m:t>
                          </m:r>
                        </m:e>
                      </m:d>
                      <m:r>
                        <a:rPr lang="en-GB" sz="3600" b="0" i="1" smtClean="0">
                          <a:latin typeface="Cambria Math" panose="02040503050406030204" pitchFamily="18" charset="0"/>
                          <a:ea typeface="Cambria Math" panose="02040503050406030204" pitchFamily="18" charset="0"/>
                        </a:rPr>
                        <m:t>+|3 −6|</m:t>
                      </m:r>
                    </m:oMath>
                  </m:oMathPara>
                </a14:m>
                <a:endParaRPr lang="en-GB" dirty="0"/>
              </a:p>
            </p:txBody>
          </p:sp>
        </mc:Choice>
        <mc:Fallback xmlns="">
          <p:sp>
            <p:nvSpPr>
              <p:cNvPr id="8" name="TextBox 7">
                <a:extLst>
                  <a:ext uri="{FF2B5EF4-FFF2-40B4-BE49-F238E27FC236}">
                    <a16:creationId xmlns:a16="http://schemas.microsoft.com/office/drawing/2014/main" id="{AC395041-8292-415C-B2F0-609F71266EE2}"/>
                  </a:ext>
                </a:extLst>
              </p:cNvPr>
              <p:cNvSpPr txBox="1">
                <a:spLocks noRot="1" noChangeAspect="1" noMove="1" noResize="1" noEditPoints="1" noAdjustHandles="1" noChangeArrowheads="1" noChangeShapeType="1" noTextEdit="1"/>
              </p:cNvSpPr>
              <p:nvPr/>
            </p:nvSpPr>
            <p:spPr>
              <a:xfrm>
                <a:off x="2479103" y="4058264"/>
                <a:ext cx="4886633" cy="55399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0F9E0A-EC29-44C6-9745-112C3FD41F49}"/>
                  </a:ext>
                </a:extLst>
              </p:cNvPr>
              <p:cNvSpPr txBox="1"/>
              <p:nvPr/>
            </p:nvSpPr>
            <p:spPr>
              <a:xfrm>
                <a:off x="1299232" y="4659985"/>
                <a:ext cx="48866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rPr>
                        <m:t>=</m:t>
                      </m:r>
                      <m:r>
                        <a:rPr lang="en-GB" sz="3600" b="0" i="1" smtClean="0">
                          <a:latin typeface="Cambria Math" panose="02040503050406030204" pitchFamily="18" charset="0"/>
                        </a:rPr>
                        <m:t>3</m:t>
                      </m:r>
                      <m:r>
                        <a:rPr lang="en-GB" sz="3600" b="0" i="1" smtClean="0">
                          <a:latin typeface="Cambria Math" panose="02040503050406030204" pitchFamily="18" charset="0"/>
                          <a:ea typeface="Cambria Math" panose="02040503050406030204" pitchFamily="18" charset="0"/>
                        </a:rPr>
                        <m:t>+3</m:t>
                      </m:r>
                    </m:oMath>
                  </m:oMathPara>
                </a14:m>
                <a:endParaRPr lang="en-GB" dirty="0"/>
              </a:p>
            </p:txBody>
          </p:sp>
        </mc:Choice>
        <mc:Fallback xmlns="">
          <p:sp>
            <p:nvSpPr>
              <p:cNvPr id="9" name="TextBox 8">
                <a:extLst>
                  <a:ext uri="{FF2B5EF4-FFF2-40B4-BE49-F238E27FC236}">
                    <a16:creationId xmlns:a16="http://schemas.microsoft.com/office/drawing/2014/main" id="{350F9E0A-EC29-44C6-9745-112C3FD41F49}"/>
                  </a:ext>
                </a:extLst>
              </p:cNvPr>
              <p:cNvSpPr txBox="1">
                <a:spLocks noRot="1" noChangeAspect="1" noMove="1" noResize="1" noEditPoints="1" noAdjustHandles="1" noChangeArrowheads="1" noChangeShapeType="1" noTextEdit="1"/>
              </p:cNvSpPr>
              <p:nvPr/>
            </p:nvSpPr>
            <p:spPr>
              <a:xfrm>
                <a:off x="1299232" y="4659985"/>
                <a:ext cx="4886633" cy="55399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AEE5DB-7636-4E03-B352-074EDB5622A1}"/>
                  </a:ext>
                </a:extLst>
              </p:cNvPr>
              <p:cNvSpPr txBox="1"/>
              <p:nvPr/>
            </p:nvSpPr>
            <p:spPr>
              <a:xfrm>
                <a:off x="1745225" y="5188109"/>
                <a:ext cx="317719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rPr>
                        <m:t>=</m:t>
                      </m:r>
                      <m:r>
                        <a:rPr lang="en-GB" sz="3600" b="0" i="1" smtClean="0">
                          <a:latin typeface="Cambria Math" panose="02040503050406030204" pitchFamily="18" charset="0"/>
                        </a:rPr>
                        <m:t>6</m:t>
                      </m:r>
                    </m:oMath>
                  </m:oMathPara>
                </a14:m>
                <a:endParaRPr lang="en-GB" dirty="0"/>
              </a:p>
            </p:txBody>
          </p:sp>
        </mc:Choice>
        <mc:Fallback xmlns="">
          <p:sp>
            <p:nvSpPr>
              <p:cNvPr id="10" name="TextBox 9">
                <a:extLst>
                  <a:ext uri="{FF2B5EF4-FFF2-40B4-BE49-F238E27FC236}">
                    <a16:creationId xmlns:a16="http://schemas.microsoft.com/office/drawing/2014/main" id="{FEAEE5DB-7636-4E03-B352-074EDB5622A1}"/>
                  </a:ext>
                </a:extLst>
              </p:cNvPr>
              <p:cNvSpPr txBox="1">
                <a:spLocks noRot="1" noChangeAspect="1" noMove="1" noResize="1" noEditPoints="1" noAdjustHandles="1" noChangeArrowheads="1" noChangeShapeType="1" noTextEdit="1"/>
              </p:cNvSpPr>
              <p:nvPr/>
            </p:nvSpPr>
            <p:spPr>
              <a:xfrm>
                <a:off x="1745225" y="5188109"/>
                <a:ext cx="3177194" cy="553998"/>
              </a:xfrm>
              <a:prstGeom prst="rect">
                <a:avLst/>
              </a:prstGeom>
              <a:blipFill>
                <a:blip r:embed="rId7"/>
                <a:stretch>
                  <a:fillRect/>
                </a:stretch>
              </a:blipFill>
            </p:spPr>
            <p:txBody>
              <a:bodyPr/>
              <a:lstStyle/>
              <a:p>
                <a:r>
                  <a:rPr lang="en-GB">
                    <a:noFill/>
                  </a:rPr>
                  <a:t> </a:t>
                </a:r>
              </a:p>
            </p:txBody>
          </p:sp>
        </mc:Fallback>
      </mc:AlternateContent>
      <p:sp>
        <p:nvSpPr>
          <p:cNvPr id="5" name="Speech Bubble: Rectangle 4">
            <a:extLst>
              <a:ext uri="{FF2B5EF4-FFF2-40B4-BE49-F238E27FC236}">
                <a16:creationId xmlns:a16="http://schemas.microsoft.com/office/drawing/2014/main" id="{A68FED0C-06A9-4D7F-B060-50F985DF0EF3}"/>
              </a:ext>
            </a:extLst>
          </p:cNvPr>
          <p:cNvSpPr/>
          <p:nvPr/>
        </p:nvSpPr>
        <p:spPr>
          <a:xfrm>
            <a:off x="5962788" y="1377589"/>
            <a:ext cx="2856747" cy="2274936"/>
          </a:xfrm>
          <a:prstGeom prst="wedgeRectCallout">
            <a:avLst>
              <a:gd name="adj1" fmla="val -39948"/>
              <a:gd name="adj2" fmla="val 663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Notice that there would be no difference to the results if the answer was -3 instead of positive 3 here.</a:t>
            </a:r>
          </a:p>
        </p:txBody>
      </p:sp>
    </p:spTree>
    <p:extLst>
      <p:ext uri="{BB962C8B-B14F-4D97-AF65-F5344CB8AC3E}">
        <p14:creationId xmlns:p14="http://schemas.microsoft.com/office/powerpoint/2010/main" val="664856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91FB-9E57-43B9-91EE-0A8DECCB2BE2}"/>
              </a:ext>
            </a:extLst>
          </p:cNvPr>
          <p:cNvSpPr>
            <a:spLocks noGrp="1"/>
          </p:cNvSpPr>
          <p:nvPr>
            <p:ph type="title"/>
          </p:nvPr>
        </p:nvSpPr>
        <p:spPr/>
        <p:txBody>
          <a:bodyPr/>
          <a:lstStyle/>
          <a:p>
            <a:r>
              <a:rPr lang="en-GB" dirty="0"/>
              <a:t>Convert Distance to Similarity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86AD31-2491-420A-B7F1-41D4110A5B6B}"/>
                  </a:ext>
                </a:extLst>
              </p:cNvPr>
              <p:cNvSpPr txBox="1"/>
              <p:nvPr/>
            </p:nvSpPr>
            <p:spPr>
              <a:xfrm>
                <a:off x="2905049" y="2429991"/>
                <a:ext cx="5897188" cy="11390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3600" b="0" i="0" smtClean="0">
                          <a:latin typeface="Cambria Math" panose="02040503050406030204" pitchFamily="18" charset="0"/>
                        </a:rPr>
                        <m:t>sim</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1</m:t>
                          </m:r>
                        </m:num>
                        <m:den>
                          <m:r>
                            <a:rPr lang="en-GB" sz="3600" b="0" i="1" smtClean="0">
                              <a:latin typeface="Cambria Math" panose="02040503050406030204" pitchFamily="18" charset="0"/>
                            </a:rPr>
                            <m:t>𝑑</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𝑦</m:t>
                              </m:r>
                            </m:e>
                          </m:d>
                          <m:r>
                            <a:rPr lang="en-GB" sz="3600" b="0" i="1" smtClean="0">
                              <a:latin typeface="Cambria Math" panose="02040503050406030204" pitchFamily="18" charset="0"/>
                            </a:rPr>
                            <m:t>+1</m:t>
                          </m:r>
                        </m:den>
                      </m:f>
                    </m:oMath>
                  </m:oMathPara>
                </a14:m>
                <a:endParaRPr lang="en-GB" dirty="0"/>
              </a:p>
            </p:txBody>
          </p:sp>
        </mc:Choice>
        <mc:Fallback xmlns="">
          <p:sp>
            <p:nvSpPr>
              <p:cNvPr id="4" name="TextBox 3">
                <a:extLst>
                  <a:ext uri="{FF2B5EF4-FFF2-40B4-BE49-F238E27FC236}">
                    <a16:creationId xmlns:a16="http://schemas.microsoft.com/office/drawing/2014/main" id="{FC86AD31-2491-420A-B7F1-41D4110A5B6B}"/>
                  </a:ext>
                </a:extLst>
              </p:cNvPr>
              <p:cNvSpPr txBox="1">
                <a:spLocks noRot="1" noChangeAspect="1" noMove="1" noResize="1" noEditPoints="1" noAdjustHandles="1" noChangeArrowheads="1" noChangeShapeType="1" noTextEdit="1"/>
              </p:cNvSpPr>
              <p:nvPr/>
            </p:nvSpPr>
            <p:spPr>
              <a:xfrm>
                <a:off x="2905049" y="2429991"/>
                <a:ext cx="5897188" cy="113903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A5D82-AE92-4BFC-BF3F-6F44C0AA77BB}"/>
                  </a:ext>
                </a:extLst>
              </p:cNvPr>
              <p:cNvSpPr txBox="1"/>
              <p:nvPr/>
            </p:nvSpPr>
            <p:spPr>
              <a:xfrm>
                <a:off x="2905049" y="4362029"/>
                <a:ext cx="5897188" cy="106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3600" b="0" i="0" smtClean="0">
                          <a:latin typeface="Cambria Math" panose="02040503050406030204" pitchFamily="18" charset="0"/>
                        </a:rPr>
                        <m:t>sim</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1</m:t>
                          </m:r>
                        </m:num>
                        <m:den>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𝑒</m:t>
                              </m:r>
                            </m:e>
                            <m:sup>
                              <m:r>
                                <a:rPr lang="en-GB" sz="3600" i="1">
                                  <a:latin typeface="Cambria Math" panose="02040503050406030204" pitchFamily="18" charset="0"/>
                                </a:rPr>
                                <m:t>𝑑</m:t>
                              </m:r>
                              <m:d>
                                <m:dPr>
                                  <m:ctrlPr>
                                    <a:rPr lang="en-GB" sz="3600" i="1">
                                      <a:latin typeface="Cambria Math" panose="02040503050406030204" pitchFamily="18" charset="0"/>
                                    </a:rPr>
                                  </m:ctrlPr>
                                </m:dPr>
                                <m:e>
                                  <m:r>
                                    <a:rPr lang="en-GB" sz="3600" i="1">
                                      <a:latin typeface="Cambria Math" panose="02040503050406030204" pitchFamily="18" charset="0"/>
                                    </a:rPr>
                                    <m:t>𝑥</m:t>
                                  </m:r>
                                  <m:r>
                                    <a:rPr lang="en-GB" sz="3600" i="1">
                                      <a:latin typeface="Cambria Math" panose="02040503050406030204" pitchFamily="18" charset="0"/>
                                    </a:rPr>
                                    <m:t>,</m:t>
                                  </m:r>
                                  <m:r>
                                    <a:rPr lang="en-GB" sz="3600" i="1">
                                      <a:latin typeface="Cambria Math" panose="02040503050406030204" pitchFamily="18" charset="0"/>
                                    </a:rPr>
                                    <m:t>𝑦</m:t>
                                  </m:r>
                                </m:e>
                              </m:d>
                              <m:r>
                                <a:rPr lang="en-GB" sz="3600" i="1">
                                  <a:latin typeface="Cambria Math" panose="02040503050406030204" pitchFamily="18" charset="0"/>
                                </a:rPr>
                                <m:t>+1</m:t>
                              </m:r>
                            </m:sup>
                          </m:sSup>
                        </m:den>
                      </m:f>
                    </m:oMath>
                  </m:oMathPara>
                </a14:m>
                <a:endParaRPr lang="en-GB" dirty="0"/>
              </a:p>
            </p:txBody>
          </p:sp>
        </mc:Choice>
        <mc:Fallback xmlns="">
          <p:sp>
            <p:nvSpPr>
              <p:cNvPr id="5" name="TextBox 4">
                <a:extLst>
                  <a:ext uri="{FF2B5EF4-FFF2-40B4-BE49-F238E27FC236}">
                    <a16:creationId xmlns:a16="http://schemas.microsoft.com/office/drawing/2014/main" id="{50AA5D82-AE92-4BFC-BF3F-6F44C0AA77BB}"/>
                  </a:ext>
                </a:extLst>
              </p:cNvPr>
              <p:cNvSpPr txBox="1">
                <a:spLocks noRot="1" noChangeAspect="1" noMove="1" noResize="1" noEditPoints="1" noAdjustHandles="1" noChangeArrowheads="1" noChangeShapeType="1" noTextEdit="1"/>
              </p:cNvSpPr>
              <p:nvPr/>
            </p:nvSpPr>
            <p:spPr>
              <a:xfrm>
                <a:off x="2905049" y="4362029"/>
                <a:ext cx="5897188" cy="106452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8166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B113-C864-4FAE-A146-8CD479885200}"/>
              </a:ext>
            </a:extLst>
          </p:cNvPr>
          <p:cNvSpPr>
            <a:spLocks noGrp="1"/>
          </p:cNvSpPr>
          <p:nvPr>
            <p:ph type="title"/>
          </p:nvPr>
        </p:nvSpPr>
        <p:spPr/>
        <p:txBody>
          <a:bodyPr/>
          <a:lstStyle/>
          <a:p>
            <a:r>
              <a:rPr lang="en-GB" dirty="0"/>
              <a:t>Similarity Functions</a:t>
            </a:r>
          </a:p>
        </p:txBody>
      </p:sp>
      <p:sp>
        <p:nvSpPr>
          <p:cNvPr id="3" name="Content Placeholder 2">
            <a:extLst>
              <a:ext uri="{FF2B5EF4-FFF2-40B4-BE49-F238E27FC236}">
                <a16:creationId xmlns:a16="http://schemas.microsoft.com/office/drawing/2014/main" id="{7E0D0B41-86E3-4CA5-AE93-41031E22E17A}"/>
              </a:ext>
            </a:extLst>
          </p:cNvPr>
          <p:cNvSpPr>
            <a:spLocks noGrp="1"/>
          </p:cNvSpPr>
          <p:nvPr>
            <p:ph idx="1"/>
          </p:nvPr>
        </p:nvSpPr>
        <p:spPr>
          <a:xfrm>
            <a:off x="595843" y="1757928"/>
            <a:ext cx="5696802" cy="4057777"/>
          </a:xfrm>
        </p:spPr>
        <p:txBody>
          <a:bodyPr/>
          <a:lstStyle/>
          <a:p>
            <a:r>
              <a:rPr lang="en-GB" dirty="0"/>
              <a:t>Distance functions measure the distance between two points </a:t>
            </a:r>
          </a:p>
          <a:p>
            <a:endParaRPr lang="en-GB" dirty="0"/>
          </a:p>
          <a:p>
            <a:r>
              <a:rPr lang="en-GB" dirty="0"/>
              <a:t>Similarity functions tend to measure the difference in </a:t>
            </a:r>
            <a:r>
              <a:rPr lang="en-GB" b="1" dirty="0"/>
              <a:t>direction </a:t>
            </a:r>
            <a:r>
              <a:rPr lang="en-GB" dirty="0"/>
              <a:t>with reference to </a:t>
            </a:r>
            <a:r>
              <a:rPr lang="en-GB" b="1" dirty="0"/>
              <a:t>magnitude</a:t>
            </a:r>
          </a:p>
          <a:p>
            <a:pPr lvl="1"/>
            <a:r>
              <a:rPr lang="en-GB" b="1" dirty="0"/>
              <a:t>Direction – </a:t>
            </a:r>
            <a:r>
              <a:rPr lang="en-GB" dirty="0"/>
              <a:t>Angle from origin</a:t>
            </a:r>
          </a:p>
          <a:p>
            <a:pPr lvl="1"/>
            <a:r>
              <a:rPr lang="en-GB" b="1" dirty="0"/>
              <a:t>Magnitude – </a:t>
            </a:r>
            <a:r>
              <a:rPr lang="en-GB" dirty="0"/>
              <a:t>Distance from the origin</a:t>
            </a:r>
            <a:endParaRPr lang="en-GB" b="1" dirty="0"/>
          </a:p>
        </p:txBody>
      </p:sp>
      <p:cxnSp>
        <p:nvCxnSpPr>
          <p:cNvPr id="8" name="Straight Arrow Connector 7">
            <a:extLst>
              <a:ext uri="{FF2B5EF4-FFF2-40B4-BE49-F238E27FC236}">
                <a16:creationId xmlns:a16="http://schemas.microsoft.com/office/drawing/2014/main" id="{A3B0F492-3080-44B7-AB4E-190C7CEF41DC}"/>
              </a:ext>
            </a:extLst>
          </p:cNvPr>
          <p:cNvCxnSpPr/>
          <p:nvPr/>
        </p:nvCxnSpPr>
        <p:spPr>
          <a:xfrm flipV="1">
            <a:off x="7275871" y="1630905"/>
            <a:ext cx="0" cy="34032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A1AA88D-3CDF-4896-ACB7-56CCCC4D9EE9}"/>
              </a:ext>
            </a:extLst>
          </p:cNvPr>
          <p:cNvCxnSpPr>
            <a:cxnSpLocks/>
          </p:cNvCxnSpPr>
          <p:nvPr/>
        </p:nvCxnSpPr>
        <p:spPr>
          <a:xfrm>
            <a:off x="7045804" y="4832556"/>
            <a:ext cx="40853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9341D5-9A05-47A7-91AE-9BB9E6EC3D4A}"/>
              </a:ext>
            </a:extLst>
          </p:cNvPr>
          <p:cNvCxnSpPr>
            <a:cxnSpLocks/>
          </p:cNvCxnSpPr>
          <p:nvPr/>
        </p:nvCxnSpPr>
        <p:spPr>
          <a:xfrm flipV="1">
            <a:off x="7275871" y="3075039"/>
            <a:ext cx="997974" cy="175751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9DE67F-D500-4466-9A27-1FFD3DC6A73C}"/>
              </a:ext>
            </a:extLst>
          </p:cNvPr>
          <p:cNvCxnSpPr>
            <a:cxnSpLocks/>
          </p:cNvCxnSpPr>
          <p:nvPr/>
        </p:nvCxnSpPr>
        <p:spPr>
          <a:xfrm flipV="1">
            <a:off x="7275871" y="2394154"/>
            <a:ext cx="3203850" cy="243840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5EB7505-04B3-41E3-BA6A-B00E441F9D24}"/>
              </a:ext>
            </a:extLst>
          </p:cNvPr>
          <p:cNvSpPr txBox="1"/>
          <p:nvPr/>
        </p:nvSpPr>
        <p:spPr>
          <a:xfrm>
            <a:off x="8193225" y="2705706"/>
            <a:ext cx="328388" cy="369332"/>
          </a:xfrm>
          <a:prstGeom prst="rect">
            <a:avLst/>
          </a:prstGeom>
          <a:noFill/>
        </p:spPr>
        <p:txBody>
          <a:bodyPr wrap="square" rtlCol="0">
            <a:spAutoFit/>
          </a:bodyPr>
          <a:lstStyle/>
          <a:p>
            <a:r>
              <a:rPr lang="en-GB" b="1" dirty="0">
                <a:solidFill>
                  <a:srgbClr val="92D050"/>
                </a:solidFill>
              </a:rPr>
              <a:t>A</a:t>
            </a:r>
          </a:p>
        </p:txBody>
      </p:sp>
      <p:sp>
        <p:nvSpPr>
          <p:cNvPr id="17" name="TextBox 16">
            <a:extLst>
              <a:ext uri="{FF2B5EF4-FFF2-40B4-BE49-F238E27FC236}">
                <a16:creationId xmlns:a16="http://schemas.microsoft.com/office/drawing/2014/main" id="{6C5B768C-A43C-4BEE-AAD4-E9DF791F1A7D}"/>
              </a:ext>
            </a:extLst>
          </p:cNvPr>
          <p:cNvSpPr txBox="1"/>
          <p:nvPr/>
        </p:nvSpPr>
        <p:spPr>
          <a:xfrm>
            <a:off x="9989101" y="2130519"/>
            <a:ext cx="328388" cy="369332"/>
          </a:xfrm>
          <a:prstGeom prst="rect">
            <a:avLst/>
          </a:prstGeom>
          <a:noFill/>
        </p:spPr>
        <p:txBody>
          <a:bodyPr wrap="square" rtlCol="0">
            <a:spAutoFit/>
          </a:bodyPr>
          <a:lstStyle/>
          <a:p>
            <a:r>
              <a:rPr lang="en-GB" b="1" dirty="0">
                <a:solidFill>
                  <a:schemeClr val="accent5"/>
                </a:solidFill>
              </a:rPr>
              <a:t>B</a:t>
            </a:r>
          </a:p>
        </p:txBody>
      </p:sp>
    </p:spTree>
    <p:extLst>
      <p:ext uri="{BB962C8B-B14F-4D97-AF65-F5344CB8AC3E}">
        <p14:creationId xmlns:p14="http://schemas.microsoft.com/office/powerpoint/2010/main" val="3455246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E4B2-EB8B-426E-BB4A-EA7F7534FCFE}"/>
              </a:ext>
            </a:extLst>
          </p:cNvPr>
          <p:cNvSpPr>
            <a:spLocks noGrp="1"/>
          </p:cNvSpPr>
          <p:nvPr>
            <p:ph type="title"/>
          </p:nvPr>
        </p:nvSpPr>
        <p:spPr/>
        <p:txBody>
          <a:bodyPr/>
          <a:lstStyle/>
          <a:p>
            <a:r>
              <a:rPr lang="en-GB" dirty="0"/>
              <a:t>Dot Product and Cosine Similarity</a:t>
            </a:r>
          </a:p>
        </p:txBody>
      </p:sp>
      <p:sp>
        <p:nvSpPr>
          <p:cNvPr id="3" name="Content Placeholder 2">
            <a:extLst>
              <a:ext uri="{FF2B5EF4-FFF2-40B4-BE49-F238E27FC236}">
                <a16:creationId xmlns:a16="http://schemas.microsoft.com/office/drawing/2014/main" id="{13D40958-6B30-4E7F-B917-311986434D01}"/>
              </a:ext>
            </a:extLst>
          </p:cNvPr>
          <p:cNvSpPr>
            <a:spLocks noGrp="1"/>
          </p:cNvSpPr>
          <p:nvPr>
            <p:ph idx="1"/>
          </p:nvPr>
        </p:nvSpPr>
        <p:spPr/>
        <p:txBody>
          <a:bodyPr/>
          <a:lstStyle/>
          <a:p>
            <a:r>
              <a:rPr lang="en-GB" dirty="0"/>
              <a:t>Measures the differences in direction </a:t>
            </a:r>
          </a:p>
          <a:p>
            <a:endParaRPr lang="en-GB" dirty="0"/>
          </a:p>
          <a:p>
            <a:endParaRPr lang="en-GB" dirty="0"/>
          </a:p>
          <a:p>
            <a:pPr marL="0" indent="0">
              <a:buNone/>
            </a:pPr>
            <a:endParaRPr lang="en-GB" dirty="0"/>
          </a:p>
          <a:p>
            <a:r>
              <a:rPr lang="en-GB" dirty="0"/>
              <a:t>Measures the differences in direction normalised by magnitude </a:t>
            </a:r>
          </a:p>
          <a:p>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A8300E-45B1-49CD-A5DC-BE16BABCB7B7}"/>
                  </a:ext>
                </a:extLst>
              </p:cNvPr>
              <p:cNvSpPr txBox="1"/>
              <p:nvPr/>
            </p:nvSpPr>
            <p:spPr>
              <a:xfrm>
                <a:off x="2734166" y="2475639"/>
                <a:ext cx="6238951" cy="586635"/>
              </a:xfrm>
              <a:prstGeom prst="rect">
                <a:avLst/>
              </a:prstGeom>
              <a:noFill/>
            </p:spPr>
            <p:txBody>
              <a:bodyPr wrap="square" lIns="0" tIns="0" rIns="0" bIns="0" rtlCol="0">
                <a:spAutoFit/>
              </a:bodyPr>
              <a:lstStyle/>
              <a:p>
                <a14:m>
                  <m:oMath xmlns:m="http://schemas.openxmlformats.org/officeDocument/2006/math">
                    <m:r>
                      <a:rPr lang="en-GB" sz="3600" b="0" i="1" smtClean="0">
                        <a:latin typeface="Cambria Math" panose="02040503050406030204" pitchFamily="18" charset="0"/>
                      </a:rPr>
                      <m:t>𝑠𝑖𝑚</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m:t>
                    </m:r>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b="0" i="1" smtClean="0">
                            <a:latin typeface="Cambria Math" panose="02040503050406030204" pitchFamily="18" charset="0"/>
                            <a:ea typeface="Cambria Math" panose="02040503050406030204" pitchFamily="18" charset="0"/>
                          </a:rPr>
                          <m:t>𝑚</m:t>
                        </m:r>
                      </m:sup>
                      <m:e>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𝑦</m:t>
                            </m:r>
                          </m:e>
                          <m:sup>
                            <m:r>
                              <a:rPr lang="en-GB" sz="3600" i="1">
                                <a:latin typeface="Cambria Math" panose="02040503050406030204" pitchFamily="18" charset="0"/>
                                <a:ea typeface="Cambria Math" panose="02040503050406030204" pitchFamily="18" charset="0"/>
                              </a:rPr>
                              <m:t>𝑖</m:t>
                            </m:r>
                          </m:sup>
                        </m:sSup>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𝑥</m:t>
                            </m:r>
                          </m:e>
                          <m:sup>
                            <m:r>
                              <a:rPr lang="en-GB" sz="3600" i="1">
                                <a:latin typeface="Cambria Math" panose="02040503050406030204" pitchFamily="18" charset="0"/>
                                <a:ea typeface="Cambria Math" panose="02040503050406030204" pitchFamily="18" charset="0"/>
                              </a:rPr>
                              <m:t>𝑖</m:t>
                            </m:r>
                          </m:sup>
                        </m:sSup>
                      </m:e>
                    </m:nary>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𝑦</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oMath>
                </a14:m>
                <a:r>
                  <a:rPr lang="en-GB" dirty="0"/>
                  <a:t> </a:t>
                </a:r>
              </a:p>
            </p:txBody>
          </p:sp>
        </mc:Choice>
        <mc:Fallback xmlns="">
          <p:sp>
            <p:nvSpPr>
              <p:cNvPr id="5" name="TextBox 4">
                <a:extLst>
                  <a:ext uri="{FF2B5EF4-FFF2-40B4-BE49-F238E27FC236}">
                    <a16:creationId xmlns:a16="http://schemas.microsoft.com/office/drawing/2014/main" id="{FDA8300E-45B1-49CD-A5DC-BE16BABCB7B7}"/>
                  </a:ext>
                </a:extLst>
              </p:cNvPr>
              <p:cNvSpPr txBox="1">
                <a:spLocks noRot="1" noChangeAspect="1" noMove="1" noResize="1" noEditPoints="1" noAdjustHandles="1" noChangeArrowheads="1" noChangeShapeType="1" noTextEdit="1"/>
              </p:cNvSpPr>
              <p:nvPr/>
            </p:nvSpPr>
            <p:spPr>
              <a:xfrm>
                <a:off x="2734166" y="2475639"/>
                <a:ext cx="6238951" cy="58663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E323978-C00F-4B08-8F62-3C64F139B4A8}"/>
                  </a:ext>
                </a:extLst>
              </p:cNvPr>
              <p:cNvSpPr txBox="1"/>
              <p:nvPr/>
            </p:nvSpPr>
            <p:spPr>
              <a:xfrm>
                <a:off x="2258769" y="4341222"/>
                <a:ext cx="7189747" cy="16378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𝑠𝑖𝑚</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𝑥</m:t>
                          </m:r>
                          <m:r>
                            <a:rPr lang="en-GB" sz="3600" b="0" i="1" smtClean="0">
                              <a:latin typeface="Cambria Math" panose="02040503050406030204" pitchFamily="18" charset="0"/>
                            </a:rPr>
                            <m:t>, </m:t>
                          </m:r>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𝑦</m:t>
                          </m:r>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𝑥</m:t>
                          </m:r>
                        </m:num>
                        <m:den>
                          <m:rad>
                            <m:radPr>
                              <m:degHide m:val="on"/>
                              <m:ctrlPr>
                                <a:rPr lang="en-GB" sz="3600" b="0" i="1" smtClean="0">
                                  <a:latin typeface="Cambria Math" panose="02040503050406030204" pitchFamily="18" charset="0"/>
                                </a:rPr>
                              </m:ctrlPr>
                            </m:radPr>
                            <m:deg/>
                            <m:e>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i="1">
                                      <a:latin typeface="Cambria Math" panose="02040503050406030204" pitchFamily="18" charset="0"/>
                                      <a:ea typeface="Cambria Math" panose="02040503050406030204" pitchFamily="18" charset="0"/>
                                    </a:rPr>
                                    <m:t>𝑚</m:t>
                                  </m:r>
                                </m:sup>
                                <m:e>
                                  <m:sSubSup>
                                    <m:sSubSupPr>
                                      <m:ctrlPr>
                                        <a:rPr lang="en-GB" sz="3600" i="1" smtClean="0">
                                          <a:latin typeface="Cambria Math" panose="02040503050406030204" pitchFamily="18" charset="0"/>
                                          <a:ea typeface="Cambria Math" panose="02040503050406030204" pitchFamily="18" charset="0"/>
                                        </a:rPr>
                                      </m:ctrlPr>
                                    </m:sSubSupPr>
                                    <m:e>
                                      <m:r>
                                        <a:rPr lang="en-GB" sz="3600" b="0" i="1" smtClean="0">
                                          <a:latin typeface="Cambria Math" panose="02040503050406030204" pitchFamily="18" charset="0"/>
                                          <a:ea typeface="Cambria Math" panose="02040503050406030204" pitchFamily="18" charset="0"/>
                                        </a:rPr>
                                        <m:t>𝑥</m:t>
                                      </m:r>
                                    </m:e>
                                    <m:sub>
                                      <m:r>
                                        <a:rPr lang="en-GB" sz="3600" b="0" i="1" smtClean="0">
                                          <a:latin typeface="Cambria Math" panose="02040503050406030204" pitchFamily="18" charset="0"/>
                                          <a:ea typeface="Cambria Math" panose="02040503050406030204" pitchFamily="18" charset="0"/>
                                        </a:rPr>
                                        <m:t>𝑖</m:t>
                                      </m:r>
                                    </m:sub>
                                    <m:sup>
                                      <m:r>
                                        <a:rPr lang="en-GB" sz="3600" b="0" i="1" smtClean="0">
                                          <a:latin typeface="Cambria Math" panose="02040503050406030204" pitchFamily="18" charset="0"/>
                                          <a:ea typeface="Cambria Math" panose="02040503050406030204" pitchFamily="18" charset="0"/>
                                        </a:rPr>
                                        <m:t>2</m:t>
                                      </m:r>
                                    </m:sup>
                                  </m:sSubSup>
                                  <m:r>
                                    <a:rPr lang="en-GB" sz="3600" b="0" i="1" smtClean="0">
                                      <a:latin typeface="Cambria Math" panose="02040503050406030204" pitchFamily="18" charset="0"/>
                                      <a:ea typeface="Cambria Math" panose="02040503050406030204" pitchFamily="18" charset="0"/>
                                    </a:rPr>
                                    <m:t> </m:t>
                                  </m:r>
                                </m:e>
                              </m:nary>
                            </m:e>
                          </m:rad>
                          <m:r>
                            <a:rPr lang="en-GB" sz="3600" b="0" i="1" smtClean="0">
                              <a:latin typeface="Cambria Math" panose="02040503050406030204" pitchFamily="18" charset="0"/>
                            </a:rPr>
                            <m:t> </m:t>
                          </m:r>
                          <m:rad>
                            <m:radPr>
                              <m:degHide m:val="on"/>
                              <m:ctrlPr>
                                <a:rPr lang="en-GB" sz="3600" b="0" i="1" smtClean="0">
                                  <a:latin typeface="Cambria Math" panose="02040503050406030204" pitchFamily="18" charset="0"/>
                                </a:rPr>
                              </m:ctrlPr>
                            </m:radPr>
                            <m:deg/>
                            <m:e>
                              <m:nary>
                                <m:naryPr>
                                  <m:chr m:val="∑"/>
                                  <m:ctrlPr>
                                    <a:rPr lang="en-GB" sz="3600" i="1">
                                      <a:latin typeface="Cambria Math" panose="02040503050406030204" pitchFamily="18" charset="0"/>
                                      <a:ea typeface="Cambria Math" panose="02040503050406030204" pitchFamily="18" charset="0"/>
                                    </a:rPr>
                                  </m:ctrlPr>
                                </m:naryPr>
                                <m:sub>
                                  <m:r>
                                    <m:rPr>
                                      <m:brk m:alnAt="23"/>
                                    </m:rPr>
                                    <a:rPr lang="en-GB" sz="3600" i="1">
                                      <a:latin typeface="Cambria Math" panose="02040503050406030204" pitchFamily="18" charset="0"/>
                                      <a:ea typeface="Cambria Math" panose="02040503050406030204" pitchFamily="18" charset="0"/>
                                    </a:rPr>
                                    <m:t>𝑖</m:t>
                                  </m:r>
                                  <m:r>
                                    <a:rPr lang="en-GB" sz="3600" i="1">
                                      <a:latin typeface="Cambria Math" panose="02040503050406030204" pitchFamily="18" charset="0"/>
                                      <a:ea typeface="Cambria Math" panose="02040503050406030204" pitchFamily="18" charset="0"/>
                                    </a:rPr>
                                    <m:t>=1</m:t>
                                  </m:r>
                                </m:sub>
                                <m:sup>
                                  <m:r>
                                    <a:rPr lang="en-GB" sz="3600" i="1">
                                      <a:latin typeface="Cambria Math" panose="02040503050406030204" pitchFamily="18" charset="0"/>
                                      <a:ea typeface="Cambria Math" panose="02040503050406030204" pitchFamily="18" charset="0"/>
                                    </a:rPr>
                                    <m:t>𝑚</m:t>
                                  </m:r>
                                </m:sup>
                                <m:e>
                                  <m:sSubSup>
                                    <m:sSubSupPr>
                                      <m:ctrlPr>
                                        <a:rPr lang="en-GB" sz="3600" i="1">
                                          <a:latin typeface="Cambria Math" panose="02040503050406030204" pitchFamily="18" charset="0"/>
                                          <a:ea typeface="Cambria Math" panose="02040503050406030204" pitchFamily="18" charset="0"/>
                                        </a:rPr>
                                      </m:ctrlPr>
                                    </m:sSubSupPr>
                                    <m:e>
                                      <m:r>
                                        <a:rPr lang="en-GB" sz="3600" b="0" i="1" smtClean="0">
                                          <a:latin typeface="Cambria Math" panose="02040503050406030204" pitchFamily="18" charset="0"/>
                                          <a:ea typeface="Cambria Math" panose="02040503050406030204" pitchFamily="18" charset="0"/>
                                        </a:rPr>
                                        <m:t>𝑦</m:t>
                                      </m:r>
                                    </m:e>
                                    <m:sub>
                                      <m:r>
                                        <a:rPr lang="en-GB" sz="3600" i="1">
                                          <a:latin typeface="Cambria Math" panose="02040503050406030204" pitchFamily="18" charset="0"/>
                                          <a:ea typeface="Cambria Math" panose="02040503050406030204" pitchFamily="18" charset="0"/>
                                        </a:rPr>
                                        <m:t>𝑖</m:t>
                                      </m:r>
                                    </m:sub>
                                    <m:sup>
                                      <m:r>
                                        <a:rPr lang="en-GB" sz="3600" i="1">
                                          <a:latin typeface="Cambria Math" panose="02040503050406030204" pitchFamily="18" charset="0"/>
                                          <a:ea typeface="Cambria Math" panose="02040503050406030204" pitchFamily="18" charset="0"/>
                                        </a:rPr>
                                        <m:t>2</m:t>
                                      </m:r>
                                    </m:sup>
                                  </m:sSubSup>
                                </m:e>
                              </m:nary>
                            </m:e>
                          </m:rad>
                        </m:den>
                      </m:f>
                    </m:oMath>
                  </m:oMathPara>
                </a14:m>
                <a:endParaRPr lang="en-GB" dirty="0"/>
              </a:p>
            </p:txBody>
          </p:sp>
        </mc:Choice>
        <mc:Fallback xmlns="">
          <p:sp>
            <p:nvSpPr>
              <p:cNvPr id="6" name="TextBox 5">
                <a:extLst>
                  <a:ext uri="{FF2B5EF4-FFF2-40B4-BE49-F238E27FC236}">
                    <a16:creationId xmlns:a16="http://schemas.microsoft.com/office/drawing/2014/main" id="{CE323978-C00F-4B08-8F62-3C64F139B4A8}"/>
                  </a:ext>
                </a:extLst>
              </p:cNvPr>
              <p:cNvSpPr txBox="1">
                <a:spLocks noRot="1" noChangeAspect="1" noMove="1" noResize="1" noEditPoints="1" noAdjustHandles="1" noChangeArrowheads="1" noChangeShapeType="1" noTextEdit="1"/>
              </p:cNvSpPr>
              <p:nvPr/>
            </p:nvSpPr>
            <p:spPr>
              <a:xfrm>
                <a:off x="2258769" y="4341222"/>
                <a:ext cx="7189747" cy="163782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61771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E611-F3E0-482C-99A7-6EFAACE35E55}"/>
              </a:ext>
            </a:extLst>
          </p:cNvPr>
          <p:cNvSpPr>
            <a:spLocks noGrp="1"/>
          </p:cNvSpPr>
          <p:nvPr>
            <p:ph type="title"/>
          </p:nvPr>
        </p:nvSpPr>
        <p:spPr/>
        <p:txBody>
          <a:bodyPr/>
          <a:lstStyle/>
          <a:p>
            <a:r>
              <a:rPr lang="en-GB" dirty="0"/>
              <a:t>Ranking Neighbours</a:t>
            </a:r>
          </a:p>
        </p:txBody>
      </p:sp>
      <p:sp>
        <p:nvSpPr>
          <p:cNvPr id="3" name="Content Placeholder 2">
            <a:extLst>
              <a:ext uri="{FF2B5EF4-FFF2-40B4-BE49-F238E27FC236}">
                <a16:creationId xmlns:a16="http://schemas.microsoft.com/office/drawing/2014/main" id="{9690C9F6-512A-4202-A721-6AEDD6DEF976}"/>
              </a:ext>
            </a:extLst>
          </p:cNvPr>
          <p:cNvSpPr>
            <a:spLocks noGrp="1"/>
          </p:cNvSpPr>
          <p:nvPr>
            <p:ph idx="1"/>
          </p:nvPr>
        </p:nvSpPr>
        <p:spPr/>
        <p:txBody>
          <a:bodyPr/>
          <a:lstStyle/>
          <a:p>
            <a:r>
              <a:rPr lang="en-GB" dirty="0"/>
              <a:t>After the similarity calculation, every instance in the dataset is ranked by its similarity to the query</a:t>
            </a:r>
          </a:p>
          <a:p>
            <a:endParaRPr lang="en-GB" dirty="0"/>
          </a:p>
          <a:p>
            <a:r>
              <a:rPr lang="en-GB" dirty="0"/>
              <a:t>The combination of these two steps is a time intensive process</a:t>
            </a:r>
          </a:p>
          <a:p>
            <a:pPr lvl="1"/>
            <a:r>
              <a:rPr lang="en-GB" dirty="0"/>
              <a:t>Computational complexity of iterating through every instance and performing a similarity calculation – </a:t>
            </a:r>
            <a:r>
              <a:rPr lang="en-GB" i="1" dirty="0"/>
              <a:t>O = </a:t>
            </a:r>
            <a:r>
              <a:rPr lang="en-GB" i="1" dirty="0" err="1"/>
              <a:t>nd</a:t>
            </a:r>
            <a:endParaRPr lang="en-GB" i="1" dirty="0"/>
          </a:p>
          <a:p>
            <a:pPr lvl="1"/>
            <a:r>
              <a:rPr lang="en-GB" dirty="0"/>
              <a:t>Computational complexity of sorting a list – varies depending on sorting algorithm</a:t>
            </a:r>
          </a:p>
        </p:txBody>
      </p:sp>
    </p:spTree>
    <p:extLst>
      <p:ext uri="{BB962C8B-B14F-4D97-AF65-F5344CB8AC3E}">
        <p14:creationId xmlns:p14="http://schemas.microsoft.com/office/powerpoint/2010/main" val="1566950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181F3-E153-4867-9B6B-41532294CA50}"/>
              </a:ext>
            </a:extLst>
          </p:cNvPr>
          <p:cNvSpPr>
            <a:spLocks noGrp="1"/>
          </p:cNvSpPr>
          <p:nvPr>
            <p:ph type="title"/>
          </p:nvPr>
        </p:nvSpPr>
        <p:spPr/>
        <p:txBody>
          <a:bodyPr/>
          <a:lstStyle/>
          <a:p>
            <a:r>
              <a:rPr lang="en-GB" dirty="0"/>
              <a:t>Voting for a Class label</a:t>
            </a:r>
          </a:p>
        </p:txBody>
      </p:sp>
      <p:sp>
        <p:nvSpPr>
          <p:cNvPr id="3" name="Content Placeholder 2">
            <a:extLst>
              <a:ext uri="{FF2B5EF4-FFF2-40B4-BE49-F238E27FC236}">
                <a16:creationId xmlns:a16="http://schemas.microsoft.com/office/drawing/2014/main" id="{C76DDF76-D3C4-478E-A5E9-7E66BC8F2D11}"/>
              </a:ext>
            </a:extLst>
          </p:cNvPr>
          <p:cNvSpPr>
            <a:spLocks noGrp="1"/>
          </p:cNvSpPr>
          <p:nvPr>
            <p:ph idx="1"/>
          </p:nvPr>
        </p:nvSpPr>
        <p:spPr>
          <a:xfrm>
            <a:off x="595843" y="1757928"/>
            <a:ext cx="5333009" cy="4057777"/>
          </a:xfrm>
        </p:spPr>
        <p:txBody>
          <a:bodyPr/>
          <a:lstStyle/>
          <a:p>
            <a:r>
              <a:rPr lang="en-GB" dirty="0"/>
              <a:t>The voting stage has two hyperparameters which are essential for the </a:t>
            </a:r>
            <a:r>
              <a:rPr lang="en-GB" dirty="0" err="1"/>
              <a:t>kNN</a:t>
            </a:r>
            <a:r>
              <a:rPr lang="en-GB" dirty="0"/>
              <a:t> algorithm to function effectively</a:t>
            </a:r>
          </a:p>
          <a:p>
            <a:endParaRPr lang="en-GB" dirty="0"/>
          </a:p>
          <a:p>
            <a:r>
              <a:rPr lang="en-GB" dirty="0"/>
              <a:t>The </a:t>
            </a:r>
            <a:r>
              <a:rPr lang="en-GB" i="1" dirty="0"/>
              <a:t>k</a:t>
            </a:r>
            <a:r>
              <a:rPr lang="en-GB" dirty="0"/>
              <a:t> parameter </a:t>
            </a:r>
          </a:p>
          <a:p>
            <a:r>
              <a:rPr lang="en-GB" dirty="0"/>
              <a:t>The vote weighting parameter</a:t>
            </a:r>
          </a:p>
        </p:txBody>
      </p:sp>
      <p:pic>
        <p:nvPicPr>
          <p:cNvPr id="4" name="Content Placeholder 4">
            <a:extLst>
              <a:ext uri="{FF2B5EF4-FFF2-40B4-BE49-F238E27FC236}">
                <a16:creationId xmlns:a16="http://schemas.microsoft.com/office/drawing/2014/main" id="{01472C8A-9DD6-4255-9B26-B57C02780938}"/>
              </a:ext>
            </a:extLst>
          </p:cNvPr>
          <p:cNvPicPr>
            <a:picLocks noChangeAspect="1"/>
          </p:cNvPicPr>
          <p:nvPr/>
        </p:nvPicPr>
        <p:blipFill>
          <a:blip r:embed="rId2"/>
          <a:stretch>
            <a:fillRect/>
          </a:stretch>
        </p:blipFill>
        <p:spPr>
          <a:xfrm>
            <a:off x="6263150" y="1395952"/>
            <a:ext cx="5173410" cy="4419753"/>
          </a:xfrm>
          <a:prstGeom prst="rect">
            <a:avLst/>
          </a:prstGeom>
        </p:spPr>
      </p:pic>
    </p:spTree>
    <p:extLst>
      <p:ext uri="{BB962C8B-B14F-4D97-AF65-F5344CB8AC3E}">
        <p14:creationId xmlns:p14="http://schemas.microsoft.com/office/powerpoint/2010/main" val="251690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234A-7AED-48A5-B0E4-5E26AEB7C17A}"/>
              </a:ext>
            </a:extLst>
          </p:cNvPr>
          <p:cNvSpPr>
            <a:spLocks noGrp="1"/>
          </p:cNvSpPr>
          <p:nvPr>
            <p:ph type="title"/>
          </p:nvPr>
        </p:nvSpPr>
        <p:spPr/>
        <p:txBody>
          <a:bodyPr/>
          <a:lstStyle/>
          <a:p>
            <a:r>
              <a:rPr lang="en-GB" dirty="0"/>
              <a:t>The </a:t>
            </a:r>
            <a:r>
              <a:rPr lang="en-GB" i="1" dirty="0"/>
              <a:t>k </a:t>
            </a:r>
            <a:r>
              <a:rPr lang="en-GB" dirty="0"/>
              <a:t>Parameter</a:t>
            </a:r>
          </a:p>
        </p:txBody>
      </p:sp>
      <p:sp>
        <p:nvSpPr>
          <p:cNvPr id="3" name="Content Placeholder 2">
            <a:extLst>
              <a:ext uri="{FF2B5EF4-FFF2-40B4-BE49-F238E27FC236}">
                <a16:creationId xmlns:a16="http://schemas.microsoft.com/office/drawing/2014/main" id="{C2CE7898-03AD-4FBF-8657-C7539BAE31C3}"/>
              </a:ext>
            </a:extLst>
          </p:cNvPr>
          <p:cNvSpPr>
            <a:spLocks noGrp="1"/>
          </p:cNvSpPr>
          <p:nvPr>
            <p:ph idx="1"/>
          </p:nvPr>
        </p:nvSpPr>
        <p:spPr/>
        <p:txBody>
          <a:bodyPr/>
          <a:lstStyle/>
          <a:p>
            <a:r>
              <a:rPr lang="en-GB" dirty="0"/>
              <a:t>The </a:t>
            </a:r>
            <a:r>
              <a:rPr lang="en-GB" i="1" dirty="0"/>
              <a:t>k </a:t>
            </a:r>
            <a:r>
              <a:rPr lang="en-GB" dirty="0"/>
              <a:t>parameter dictates how many neighbours to consider during the voting stage </a:t>
            </a:r>
          </a:p>
          <a:p>
            <a:endParaRPr lang="en-GB" dirty="0"/>
          </a:p>
        </p:txBody>
      </p:sp>
      <p:pic>
        <p:nvPicPr>
          <p:cNvPr id="7" name="Picture 6">
            <a:extLst>
              <a:ext uri="{FF2B5EF4-FFF2-40B4-BE49-F238E27FC236}">
                <a16:creationId xmlns:a16="http://schemas.microsoft.com/office/drawing/2014/main" id="{B13CF0FD-153D-48D6-950B-05BA0271EED2}"/>
              </a:ext>
            </a:extLst>
          </p:cNvPr>
          <p:cNvPicPr>
            <a:picLocks noChangeAspect="1"/>
          </p:cNvPicPr>
          <p:nvPr/>
        </p:nvPicPr>
        <p:blipFill>
          <a:blip r:embed="rId2"/>
          <a:stretch>
            <a:fillRect/>
          </a:stretch>
        </p:blipFill>
        <p:spPr>
          <a:xfrm>
            <a:off x="1979711" y="2612752"/>
            <a:ext cx="8232577" cy="3630732"/>
          </a:xfrm>
          <a:prstGeom prst="rect">
            <a:avLst/>
          </a:prstGeom>
        </p:spPr>
      </p:pic>
    </p:spTree>
    <p:extLst>
      <p:ext uri="{BB962C8B-B14F-4D97-AF65-F5344CB8AC3E}">
        <p14:creationId xmlns:p14="http://schemas.microsoft.com/office/powerpoint/2010/main" val="341746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lstStyle/>
          <a:p>
            <a:r>
              <a:rPr lang="en-GB"/>
              <a:t>Introduction</a:t>
            </a:r>
            <a:endParaRPr lang="en-GB" dirty="0"/>
          </a:p>
        </p:txBody>
      </p:sp>
      <p:sp>
        <p:nvSpPr>
          <p:cNvPr id="3" name="Content Placeholder 2"/>
          <p:cNvSpPr>
            <a:spLocks noGrp="1"/>
          </p:cNvSpPr>
          <p:nvPr>
            <p:ph idx="1"/>
          </p:nvPr>
        </p:nvSpPr>
        <p:spPr/>
        <p:txBody>
          <a:bodyPr lIns="91440" tIns="45720" rIns="91440" bIns="45720" anchor="t">
            <a:normAutofit/>
          </a:bodyPr>
          <a:lstStyle/>
          <a:p>
            <a:endParaRPr lang="en-GB" dirty="0">
              <a:cs typeface="Calibri" panose="020F0502020204030204"/>
            </a:endParaRPr>
          </a:p>
          <a:p>
            <a:endParaRPr lang="en-GB" dirty="0">
              <a:cs typeface="Calibri" panose="020F0502020204030204"/>
            </a:endParaRPr>
          </a:p>
        </p:txBody>
      </p:sp>
      <p:sp>
        <p:nvSpPr>
          <p:cNvPr id="6" name="Content Placeholder 2">
            <a:extLst>
              <a:ext uri="{FF2B5EF4-FFF2-40B4-BE49-F238E27FC236}">
                <a16:creationId xmlns:a16="http://schemas.microsoft.com/office/drawing/2014/main" id="{C883F138-4A5B-4B72-90C0-9D5E6B8E6D1D}"/>
              </a:ext>
            </a:extLst>
          </p:cNvPr>
          <p:cNvSpPr txBox="1">
            <a:spLocks/>
          </p:cNvSpPr>
          <p:nvPr/>
        </p:nvSpPr>
        <p:spPr>
          <a:xfrm>
            <a:off x="748243" y="1910328"/>
            <a:ext cx="10515600" cy="40577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p:txBody>
      </p:sp>
      <p:sp>
        <p:nvSpPr>
          <p:cNvPr id="8" name="Content Placeholder 2">
            <a:extLst>
              <a:ext uri="{FF2B5EF4-FFF2-40B4-BE49-F238E27FC236}">
                <a16:creationId xmlns:a16="http://schemas.microsoft.com/office/drawing/2014/main" id="{0D4059C0-87DA-45F5-9316-EBD0C1BD5800}"/>
              </a:ext>
            </a:extLst>
          </p:cNvPr>
          <p:cNvSpPr txBox="1">
            <a:spLocks/>
          </p:cNvSpPr>
          <p:nvPr/>
        </p:nvSpPr>
        <p:spPr>
          <a:xfrm>
            <a:off x="593568" y="1755654"/>
            <a:ext cx="10515600" cy="40577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AI and ML algorithms are used to empower our everyday lives in many areas</a:t>
            </a:r>
          </a:p>
          <a:p>
            <a:endParaRPr lang="en-US" dirty="0">
              <a:cs typeface="Calibri"/>
            </a:endParaRPr>
          </a:p>
          <a:p>
            <a:endParaRPr lang="en-US" dirty="0">
              <a:cs typeface="Calibri"/>
            </a:endParaRPr>
          </a:p>
        </p:txBody>
      </p:sp>
      <p:pic>
        <p:nvPicPr>
          <p:cNvPr id="1026" name="Picture 2" descr="Netflix Review | PCMag">
            <a:extLst>
              <a:ext uri="{FF2B5EF4-FFF2-40B4-BE49-F238E27FC236}">
                <a16:creationId xmlns:a16="http://schemas.microsoft.com/office/drawing/2014/main" id="{E298C26F-289F-4CBE-BA40-BD94E2A58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8657" y="4087080"/>
            <a:ext cx="2857500" cy="16097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B66C6CB1-6915-4EB7-A3F1-3AEB3914400E}"/>
              </a:ext>
            </a:extLst>
          </p:cNvPr>
          <p:cNvSpPr txBox="1">
            <a:spLocks/>
          </p:cNvSpPr>
          <p:nvPr/>
        </p:nvSpPr>
        <p:spPr>
          <a:xfrm>
            <a:off x="748243" y="3023016"/>
            <a:ext cx="3759102" cy="35198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Recommender systems for streaming services </a:t>
            </a:r>
          </a:p>
          <a:p>
            <a:endParaRPr lang="en-US" dirty="0">
              <a:cs typeface="Calibri"/>
            </a:endParaRPr>
          </a:p>
        </p:txBody>
      </p:sp>
      <p:pic>
        <p:nvPicPr>
          <p:cNvPr id="1028" name="Picture 4" descr="Amazon Prime Video Review | PCMag">
            <a:extLst>
              <a:ext uri="{FF2B5EF4-FFF2-40B4-BE49-F238E27FC236}">
                <a16:creationId xmlns:a16="http://schemas.microsoft.com/office/drawing/2014/main" id="{7A3DFB69-480E-46F7-94B8-B2B5E66AE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196" y="2863244"/>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29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C63E-ABE3-4488-A043-AEE0FEB240D2}"/>
              </a:ext>
            </a:extLst>
          </p:cNvPr>
          <p:cNvSpPr>
            <a:spLocks noGrp="1"/>
          </p:cNvSpPr>
          <p:nvPr>
            <p:ph type="title"/>
          </p:nvPr>
        </p:nvSpPr>
        <p:spPr/>
        <p:txBody>
          <a:bodyPr/>
          <a:lstStyle/>
          <a:p>
            <a:r>
              <a:rPr lang="en-GB" dirty="0"/>
              <a:t>The Vote Weighting Parameter</a:t>
            </a:r>
          </a:p>
        </p:txBody>
      </p:sp>
      <p:sp>
        <p:nvSpPr>
          <p:cNvPr id="3" name="Content Placeholder 2">
            <a:extLst>
              <a:ext uri="{FF2B5EF4-FFF2-40B4-BE49-F238E27FC236}">
                <a16:creationId xmlns:a16="http://schemas.microsoft.com/office/drawing/2014/main" id="{AEF7DE79-AEAB-4A2E-B2B3-64CF12E9ECB4}"/>
              </a:ext>
            </a:extLst>
          </p:cNvPr>
          <p:cNvSpPr>
            <a:spLocks noGrp="1"/>
          </p:cNvSpPr>
          <p:nvPr>
            <p:ph idx="1"/>
          </p:nvPr>
        </p:nvSpPr>
        <p:spPr/>
        <p:txBody>
          <a:bodyPr/>
          <a:lstStyle/>
          <a:p>
            <a:r>
              <a:rPr lang="en-GB" dirty="0"/>
              <a:t>So now we know how many neighbours to consider</a:t>
            </a:r>
          </a:p>
          <a:p>
            <a:pPr lvl="1"/>
            <a:r>
              <a:rPr lang="en-GB" dirty="0"/>
              <a:t>Should all neighbours have the same level of input?</a:t>
            </a:r>
          </a:p>
          <a:p>
            <a:endParaRPr lang="en-GB" dirty="0"/>
          </a:p>
          <a:p>
            <a:r>
              <a:rPr lang="en-GB" dirty="0"/>
              <a:t>If so, then simple majority vote is fine</a:t>
            </a:r>
          </a:p>
          <a:p>
            <a:pPr lvl="1"/>
            <a:r>
              <a:rPr lang="en-GB" dirty="0"/>
              <a:t>Every neighbour casts a single vote for their own class label</a:t>
            </a:r>
          </a:p>
          <a:p>
            <a:endParaRPr lang="en-GB" dirty="0"/>
          </a:p>
          <a:p>
            <a:r>
              <a:rPr lang="en-GB" dirty="0"/>
              <a:t>If not, maybe </a:t>
            </a:r>
            <a:r>
              <a:rPr lang="en-GB" i="1" dirty="0"/>
              <a:t>more similar</a:t>
            </a:r>
            <a:r>
              <a:rPr lang="en-GB" dirty="0"/>
              <a:t> neighbours should get more of a say</a:t>
            </a:r>
          </a:p>
          <a:p>
            <a:pPr lvl="1"/>
            <a:r>
              <a:rPr lang="en-GB" dirty="0"/>
              <a:t>Distance-weighted voting</a:t>
            </a:r>
          </a:p>
        </p:txBody>
      </p:sp>
    </p:spTree>
    <p:extLst>
      <p:ext uri="{BB962C8B-B14F-4D97-AF65-F5344CB8AC3E}">
        <p14:creationId xmlns:p14="http://schemas.microsoft.com/office/powerpoint/2010/main" val="3735437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BA64-5927-4521-A195-20A9986F0DF2}"/>
              </a:ext>
            </a:extLst>
          </p:cNvPr>
          <p:cNvSpPr>
            <a:spLocks noGrp="1"/>
          </p:cNvSpPr>
          <p:nvPr>
            <p:ph type="title"/>
          </p:nvPr>
        </p:nvSpPr>
        <p:spPr/>
        <p:txBody>
          <a:bodyPr/>
          <a:lstStyle/>
          <a:p>
            <a:r>
              <a:rPr lang="en-GB" dirty="0"/>
              <a:t>The Vote Weighting Parameter</a:t>
            </a:r>
          </a:p>
        </p:txBody>
      </p:sp>
      <p:sp>
        <p:nvSpPr>
          <p:cNvPr id="3" name="Content Placeholder 2">
            <a:extLst>
              <a:ext uri="{FF2B5EF4-FFF2-40B4-BE49-F238E27FC236}">
                <a16:creationId xmlns:a16="http://schemas.microsoft.com/office/drawing/2014/main" id="{47C13B70-88B9-418C-94A9-52F3BD6A001B}"/>
              </a:ext>
            </a:extLst>
          </p:cNvPr>
          <p:cNvSpPr>
            <a:spLocks noGrp="1"/>
          </p:cNvSpPr>
          <p:nvPr>
            <p:ph idx="1"/>
          </p:nvPr>
        </p:nvSpPr>
        <p:spPr/>
        <p:txBody>
          <a:bodyPr/>
          <a:lstStyle/>
          <a:p>
            <a:r>
              <a:rPr lang="en-GB" dirty="0"/>
              <a:t>Sometimes it can make an enormous difference…</a:t>
            </a:r>
          </a:p>
          <a:p>
            <a:endParaRPr lang="en-GB" dirty="0"/>
          </a:p>
          <a:p>
            <a:r>
              <a:rPr lang="en-GB" dirty="0"/>
              <a:t>I was recently working with BT to develop an AI to help recommend the next step in a task pipeline for non-experts</a:t>
            </a:r>
          </a:p>
          <a:p>
            <a:endParaRPr lang="en-GB" dirty="0"/>
          </a:p>
          <a:p>
            <a:r>
              <a:rPr lang="en-GB" dirty="0"/>
              <a:t>I experimented with text representations and </a:t>
            </a:r>
            <a:r>
              <a:rPr lang="en-GB" dirty="0" err="1"/>
              <a:t>kNN</a:t>
            </a:r>
            <a:r>
              <a:rPr lang="en-GB" dirty="0"/>
              <a:t> to set a baseline</a:t>
            </a:r>
          </a:p>
          <a:p>
            <a:pPr lvl="1"/>
            <a:r>
              <a:rPr lang="en-GB" dirty="0" err="1"/>
              <a:t>kNN</a:t>
            </a:r>
            <a:r>
              <a:rPr lang="en-GB" dirty="0"/>
              <a:t>, k = 3, no vote weighting – approx. 70% accuracy</a:t>
            </a:r>
          </a:p>
          <a:p>
            <a:pPr lvl="1"/>
            <a:r>
              <a:rPr lang="en-GB" dirty="0" err="1"/>
              <a:t>kNN</a:t>
            </a:r>
            <a:r>
              <a:rPr lang="en-GB" dirty="0"/>
              <a:t>, k = 3, distance weighted voting, - approx. 98% accuracy</a:t>
            </a:r>
          </a:p>
          <a:p>
            <a:endParaRPr lang="en-GB" dirty="0"/>
          </a:p>
        </p:txBody>
      </p:sp>
    </p:spTree>
    <p:extLst>
      <p:ext uri="{BB962C8B-B14F-4D97-AF65-F5344CB8AC3E}">
        <p14:creationId xmlns:p14="http://schemas.microsoft.com/office/powerpoint/2010/main" val="269189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2E3F-444B-45D3-8BB8-336292ADCE94}"/>
              </a:ext>
            </a:extLst>
          </p:cNvPr>
          <p:cNvSpPr>
            <a:spLocks noGrp="1"/>
          </p:cNvSpPr>
          <p:nvPr>
            <p:ph type="title"/>
          </p:nvPr>
        </p:nvSpPr>
        <p:spPr/>
        <p:txBody>
          <a:bodyPr/>
          <a:lstStyle/>
          <a:p>
            <a:r>
              <a:rPr lang="en-GB" dirty="0"/>
              <a:t>Output of the </a:t>
            </a:r>
            <a:r>
              <a:rPr lang="en-GB" dirty="0" err="1"/>
              <a:t>kNN</a:t>
            </a:r>
            <a:r>
              <a:rPr lang="en-GB" dirty="0"/>
              <a:t> Algorithm</a:t>
            </a:r>
          </a:p>
        </p:txBody>
      </p:sp>
      <p:sp>
        <p:nvSpPr>
          <p:cNvPr id="3" name="Content Placeholder 2">
            <a:extLst>
              <a:ext uri="{FF2B5EF4-FFF2-40B4-BE49-F238E27FC236}">
                <a16:creationId xmlns:a16="http://schemas.microsoft.com/office/drawing/2014/main" id="{54082B57-3E74-4F2C-B154-19538928E80A}"/>
              </a:ext>
            </a:extLst>
          </p:cNvPr>
          <p:cNvSpPr>
            <a:spLocks noGrp="1"/>
          </p:cNvSpPr>
          <p:nvPr>
            <p:ph idx="1"/>
          </p:nvPr>
        </p:nvSpPr>
        <p:spPr/>
        <p:txBody>
          <a:bodyPr/>
          <a:lstStyle/>
          <a:p>
            <a:r>
              <a:rPr lang="en-GB" dirty="0"/>
              <a:t>Output of the algorithm is traditionally a single class label</a:t>
            </a:r>
          </a:p>
          <a:p>
            <a:endParaRPr lang="en-GB" dirty="0"/>
          </a:p>
          <a:p>
            <a:r>
              <a:rPr lang="en-GB" dirty="0"/>
              <a:t>However, it can in some scenarios be desirable to output the neighbours of your query instance</a:t>
            </a:r>
          </a:p>
          <a:p>
            <a:pPr lvl="1"/>
            <a:r>
              <a:rPr lang="en-GB" dirty="0"/>
              <a:t>Identify the locality or region of the space</a:t>
            </a:r>
          </a:p>
          <a:p>
            <a:pPr lvl="1"/>
            <a:r>
              <a:rPr lang="en-GB" dirty="0"/>
              <a:t>Find suitable ways to complete incomplete instances</a:t>
            </a:r>
          </a:p>
          <a:p>
            <a:pPr lvl="1"/>
            <a:r>
              <a:rPr lang="en-GB" dirty="0"/>
              <a:t>Or to reuse similar solutions as before (more on this next week)</a:t>
            </a:r>
          </a:p>
        </p:txBody>
      </p:sp>
    </p:spTree>
    <p:extLst>
      <p:ext uri="{BB962C8B-B14F-4D97-AF65-F5344CB8AC3E}">
        <p14:creationId xmlns:p14="http://schemas.microsoft.com/office/powerpoint/2010/main" val="3835336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94FC-4323-4CB2-9287-B6D195E341DB}"/>
              </a:ext>
            </a:extLst>
          </p:cNvPr>
          <p:cNvSpPr>
            <a:spLocks noGrp="1"/>
          </p:cNvSpPr>
          <p:nvPr>
            <p:ph type="title"/>
          </p:nvPr>
        </p:nvSpPr>
        <p:spPr/>
        <p:txBody>
          <a:bodyPr/>
          <a:lstStyle/>
          <a:p>
            <a:r>
              <a:rPr lang="en-GB" dirty="0"/>
              <a:t>Case-Based Reasoning (CBR)</a:t>
            </a:r>
          </a:p>
        </p:txBody>
      </p:sp>
      <p:sp>
        <p:nvSpPr>
          <p:cNvPr id="3" name="Content Placeholder 2">
            <a:extLst>
              <a:ext uri="{FF2B5EF4-FFF2-40B4-BE49-F238E27FC236}">
                <a16:creationId xmlns:a16="http://schemas.microsoft.com/office/drawing/2014/main" id="{5EEC88A7-E769-483C-8810-160297E30F73}"/>
              </a:ext>
            </a:extLst>
          </p:cNvPr>
          <p:cNvSpPr>
            <a:spLocks noGrp="1"/>
          </p:cNvSpPr>
          <p:nvPr>
            <p:ph idx="1"/>
          </p:nvPr>
        </p:nvSpPr>
        <p:spPr>
          <a:xfrm>
            <a:off x="595843" y="1757928"/>
            <a:ext cx="6904084" cy="4057777"/>
          </a:xfrm>
        </p:spPr>
        <p:txBody>
          <a:bodyPr/>
          <a:lstStyle/>
          <a:p>
            <a:r>
              <a:rPr lang="en-GB" dirty="0"/>
              <a:t>CBR is a methodology for reusing past experiences to solve new problems</a:t>
            </a:r>
          </a:p>
          <a:p>
            <a:endParaRPr lang="en-GB" dirty="0"/>
          </a:p>
          <a:p>
            <a:r>
              <a:rPr lang="en-GB" dirty="0"/>
              <a:t>Inspired by human memory</a:t>
            </a:r>
          </a:p>
          <a:p>
            <a:endParaRPr lang="en-GB" dirty="0"/>
          </a:p>
          <a:p>
            <a:r>
              <a:rPr lang="en-GB" dirty="0"/>
              <a:t>Like instance-based learners, uses memory</a:t>
            </a:r>
          </a:p>
          <a:p>
            <a:r>
              <a:rPr lang="en-GB" dirty="0"/>
              <a:t>Unlike instance-based learners, is capable of adapting to new situations </a:t>
            </a:r>
          </a:p>
        </p:txBody>
      </p:sp>
      <p:pic>
        <p:nvPicPr>
          <p:cNvPr id="5" name="Picture 4">
            <a:extLst>
              <a:ext uri="{FF2B5EF4-FFF2-40B4-BE49-F238E27FC236}">
                <a16:creationId xmlns:a16="http://schemas.microsoft.com/office/drawing/2014/main" id="{BC7C405C-495A-4283-B445-D6AB3C73F72B}"/>
              </a:ext>
            </a:extLst>
          </p:cNvPr>
          <p:cNvPicPr>
            <a:picLocks noChangeAspect="1"/>
          </p:cNvPicPr>
          <p:nvPr/>
        </p:nvPicPr>
        <p:blipFill>
          <a:blip r:embed="rId2"/>
          <a:stretch>
            <a:fillRect/>
          </a:stretch>
        </p:blipFill>
        <p:spPr>
          <a:xfrm>
            <a:off x="7381875" y="1783328"/>
            <a:ext cx="4810125" cy="4495800"/>
          </a:xfrm>
          <a:prstGeom prst="rect">
            <a:avLst/>
          </a:prstGeom>
        </p:spPr>
      </p:pic>
    </p:spTree>
    <p:extLst>
      <p:ext uri="{BB962C8B-B14F-4D97-AF65-F5344CB8AC3E}">
        <p14:creationId xmlns:p14="http://schemas.microsoft.com/office/powerpoint/2010/main" val="12881524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56AD-B438-4AC4-94C4-F66629DF9555}"/>
              </a:ext>
            </a:extLst>
          </p:cNvPr>
          <p:cNvSpPr>
            <a:spLocks noGrp="1"/>
          </p:cNvSpPr>
          <p:nvPr>
            <p:ph type="title"/>
          </p:nvPr>
        </p:nvSpPr>
        <p:spPr/>
        <p:txBody>
          <a:bodyPr/>
          <a:lstStyle/>
          <a:p>
            <a:r>
              <a:rPr lang="en-GB" dirty="0"/>
              <a:t>What is a Case?</a:t>
            </a:r>
          </a:p>
        </p:txBody>
      </p:sp>
      <p:sp>
        <p:nvSpPr>
          <p:cNvPr id="3" name="Content Placeholder 2">
            <a:extLst>
              <a:ext uri="{FF2B5EF4-FFF2-40B4-BE49-F238E27FC236}">
                <a16:creationId xmlns:a16="http://schemas.microsoft.com/office/drawing/2014/main" id="{4DEAB8D1-CF2D-45C0-9BE7-3FF5E2FC7555}"/>
              </a:ext>
            </a:extLst>
          </p:cNvPr>
          <p:cNvSpPr>
            <a:spLocks noGrp="1"/>
          </p:cNvSpPr>
          <p:nvPr>
            <p:ph idx="1"/>
          </p:nvPr>
        </p:nvSpPr>
        <p:spPr>
          <a:xfrm>
            <a:off x="595843" y="1757929"/>
            <a:ext cx="10515600" cy="1671072"/>
          </a:xfrm>
        </p:spPr>
        <p:txBody>
          <a:bodyPr/>
          <a:lstStyle/>
          <a:p>
            <a:r>
              <a:rPr lang="en-GB" dirty="0"/>
              <a:t>A ‘case’ is formed of three components</a:t>
            </a:r>
          </a:p>
          <a:p>
            <a:pPr lvl="1"/>
            <a:r>
              <a:rPr lang="en-GB" dirty="0"/>
              <a:t>Problem – what are the features of the problem?</a:t>
            </a:r>
          </a:p>
          <a:p>
            <a:pPr lvl="1"/>
            <a:r>
              <a:rPr lang="en-GB" dirty="0"/>
              <a:t>Solution – What are the features of the solution?</a:t>
            </a:r>
          </a:p>
          <a:p>
            <a:pPr lvl="1"/>
            <a:r>
              <a:rPr lang="en-GB" dirty="0"/>
              <a:t>Outcome – Was this combination of problem-solution successful, or not?</a:t>
            </a:r>
          </a:p>
          <a:p>
            <a:pPr lvl="1"/>
            <a:endParaRPr lang="en-GB" dirty="0"/>
          </a:p>
        </p:txBody>
      </p:sp>
      <p:sp>
        <p:nvSpPr>
          <p:cNvPr id="4" name="Rectangle 3">
            <a:extLst>
              <a:ext uri="{FF2B5EF4-FFF2-40B4-BE49-F238E27FC236}">
                <a16:creationId xmlns:a16="http://schemas.microsoft.com/office/drawing/2014/main" id="{FF9A9BC0-08FA-4137-9F8A-0496599E38D1}"/>
              </a:ext>
            </a:extLst>
          </p:cNvPr>
          <p:cNvSpPr/>
          <p:nvPr/>
        </p:nvSpPr>
        <p:spPr>
          <a:xfrm>
            <a:off x="9616399" y="3750279"/>
            <a:ext cx="714462" cy="8472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Out</a:t>
            </a:r>
          </a:p>
        </p:txBody>
      </p:sp>
      <p:sp>
        <p:nvSpPr>
          <p:cNvPr id="5" name="Rectangle 4">
            <a:extLst>
              <a:ext uri="{FF2B5EF4-FFF2-40B4-BE49-F238E27FC236}">
                <a16:creationId xmlns:a16="http://schemas.microsoft.com/office/drawing/2014/main" id="{216E54FD-4B23-4EFC-9EC8-27EE4373C4A4}"/>
              </a:ext>
            </a:extLst>
          </p:cNvPr>
          <p:cNvSpPr/>
          <p:nvPr/>
        </p:nvSpPr>
        <p:spPr>
          <a:xfrm>
            <a:off x="6797697" y="3750279"/>
            <a:ext cx="2818701" cy="84728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Solution</a:t>
            </a:r>
          </a:p>
        </p:txBody>
      </p:sp>
      <p:sp>
        <p:nvSpPr>
          <p:cNvPr id="6" name="Rectangle 5">
            <a:extLst>
              <a:ext uri="{FF2B5EF4-FFF2-40B4-BE49-F238E27FC236}">
                <a16:creationId xmlns:a16="http://schemas.microsoft.com/office/drawing/2014/main" id="{8ECAC2F5-9A7A-4D01-8FA3-B56612FBF7A2}"/>
              </a:ext>
            </a:extLst>
          </p:cNvPr>
          <p:cNvSpPr/>
          <p:nvPr/>
        </p:nvSpPr>
        <p:spPr>
          <a:xfrm>
            <a:off x="1245583" y="3750279"/>
            <a:ext cx="5552114" cy="847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Problem</a:t>
            </a:r>
          </a:p>
        </p:txBody>
      </p:sp>
      <p:sp>
        <p:nvSpPr>
          <p:cNvPr id="7" name="Rectangle 6">
            <a:extLst>
              <a:ext uri="{FF2B5EF4-FFF2-40B4-BE49-F238E27FC236}">
                <a16:creationId xmlns:a16="http://schemas.microsoft.com/office/drawing/2014/main" id="{768B47BD-C646-4751-9507-9FCA9E3C0F9E}"/>
              </a:ext>
            </a:extLst>
          </p:cNvPr>
          <p:cNvSpPr/>
          <p:nvPr/>
        </p:nvSpPr>
        <p:spPr>
          <a:xfrm>
            <a:off x="1245583" y="3750279"/>
            <a:ext cx="9085277" cy="84728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EC8616D8-BFBB-42D8-92FC-BBBF068FDF4D}"/>
              </a:ext>
            </a:extLst>
          </p:cNvPr>
          <p:cNvCxnSpPr>
            <a:cxnSpLocks/>
          </p:cNvCxnSpPr>
          <p:nvPr/>
        </p:nvCxnSpPr>
        <p:spPr>
          <a:xfrm>
            <a:off x="6797697" y="3653246"/>
            <a:ext cx="0" cy="2490083"/>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9" name="Group 8">
            <a:extLst>
              <a:ext uri="{FF2B5EF4-FFF2-40B4-BE49-F238E27FC236}">
                <a16:creationId xmlns:a16="http://schemas.microsoft.com/office/drawing/2014/main" id="{22A453E8-4D36-4D7E-923D-EB93EAAD064C}"/>
              </a:ext>
            </a:extLst>
          </p:cNvPr>
          <p:cNvGrpSpPr/>
          <p:nvPr/>
        </p:nvGrpSpPr>
        <p:grpSpPr>
          <a:xfrm>
            <a:off x="1285644" y="3012791"/>
            <a:ext cx="1150557" cy="3248190"/>
            <a:chOff x="1593422" y="238826"/>
            <a:chExt cx="1150557" cy="3248190"/>
          </a:xfrm>
        </p:grpSpPr>
        <p:sp>
          <p:nvSpPr>
            <p:cNvPr id="10" name="TextBox 9">
              <a:extLst>
                <a:ext uri="{FF2B5EF4-FFF2-40B4-BE49-F238E27FC236}">
                  <a16:creationId xmlns:a16="http://schemas.microsoft.com/office/drawing/2014/main" id="{5B6DDD9F-C6F7-4CEB-B873-3025EBADAF43}"/>
                </a:ext>
              </a:extLst>
            </p:cNvPr>
            <p:cNvSpPr txBox="1"/>
            <p:nvPr/>
          </p:nvSpPr>
          <p:spPr>
            <a:xfrm rot="16200000">
              <a:off x="213626" y="1707528"/>
              <a:ext cx="3141133" cy="381541"/>
            </a:xfrm>
            <a:prstGeom prst="rect">
              <a:avLst/>
            </a:prstGeom>
            <a:noFill/>
          </p:spPr>
          <p:txBody>
            <a:bodyPr wrap="square" rtlCol="0">
              <a:spAutoFit/>
            </a:bodyPr>
            <a:lstStyle/>
            <a:p>
              <a:r>
                <a:rPr lang="en-GB" sz="2400" dirty="0"/>
                <a:t>Model</a:t>
              </a:r>
              <a:endParaRPr lang="en-GB" dirty="0"/>
            </a:p>
          </p:txBody>
        </p:sp>
        <p:sp>
          <p:nvSpPr>
            <p:cNvPr id="11" name="TextBox 10">
              <a:extLst>
                <a:ext uri="{FF2B5EF4-FFF2-40B4-BE49-F238E27FC236}">
                  <a16:creationId xmlns:a16="http://schemas.microsoft.com/office/drawing/2014/main" id="{553D1EEA-C06E-4602-8379-76CD5D4B3180}"/>
                </a:ext>
              </a:extLst>
            </p:cNvPr>
            <p:cNvSpPr txBox="1"/>
            <p:nvPr/>
          </p:nvSpPr>
          <p:spPr>
            <a:xfrm rot="16200000">
              <a:off x="456296" y="1724545"/>
              <a:ext cx="3225800" cy="254361"/>
            </a:xfrm>
            <a:prstGeom prst="rect">
              <a:avLst/>
            </a:prstGeom>
            <a:noFill/>
          </p:spPr>
          <p:txBody>
            <a:bodyPr wrap="square" rtlCol="0">
              <a:spAutoFit/>
            </a:bodyPr>
            <a:lstStyle/>
            <a:p>
              <a:r>
                <a:rPr lang="en-GB" sz="1400" dirty="0"/>
                <a:t>Task</a:t>
              </a:r>
              <a:endParaRPr lang="en-GB" sz="1200" dirty="0"/>
            </a:p>
          </p:txBody>
        </p:sp>
        <p:sp>
          <p:nvSpPr>
            <p:cNvPr id="12" name="TextBox 11">
              <a:extLst>
                <a:ext uri="{FF2B5EF4-FFF2-40B4-BE49-F238E27FC236}">
                  <a16:creationId xmlns:a16="http://schemas.microsoft.com/office/drawing/2014/main" id="{176B78F1-41FC-43B3-9243-736E0E29921A}"/>
                </a:ext>
              </a:extLst>
            </p:cNvPr>
            <p:cNvSpPr txBox="1"/>
            <p:nvPr/>
          </p:nvSpPr>
          <p:spPr>
            <a:xfrm rot="16200000">
              <a:off x="703360" y="1728778"/>
              <a:ext cx="3217336" cy="254361"/>
            </a:xfrm>
            <a:prstGeom prst="rect">
              <a:avLst/>
            </a:prstGeom>
            <a:noFill/>
          </p:spPr>
          <p:txBody>
            <a:bodyPr wrap="square" rtlCol="0">
              <a:spAutoFit/>
            </a:bodyPr>
            <a:lstStyle/>
            <a:p>
              <a:r>
                <a:rPr lang="en-GB" sz="1400" dirty="0"/>
                <a:t>Algorithm</a:t>
              </a:r>
              <a:endParaRPr lang="en-GB" sz="1200" dirty="0"/>
            </a:p>
          </p:txBody>
        </p:sp>
        <p:cxnSp>
          <p:nvCxnSpPr>
            <p:cNvPr id="13" name="Straight Connector 12">
              <a:extLst>
                <a:ext uri="{FF2B5EF4-FFF2-40B4-BE49-F238E27FC236}">
                  <a16:creationId xmlns:a16="http://schemas.microsoft.com/office/drawing/2014/main" id="{BEC2FB38-FB25-457F-9240-CAF90D8A38AC}"/>
                </a:ext>
              </a:extLst>
            </p:cNvPr>
            <p:cNvCxnSpPr>
              <a:cxnSpLocks/>
            </p:cNvCxnSpPr>
            <p:nvPr/>
          </p:nvCxnSpPr>
          <p:spPr>
            <a:xfrm>
              <a:off x="1634067" y="3487016"/>
              <a:ext cx="1109912"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541BDC4-C59A-4AA4-9E14-CFBBA744D458}"/>
                </a:ext>
              </a:extLst>
            </p:cNvPr>
            <p:cNvSpPr txBox="1"/>
            <p:nvPr/>
          </p:nvSpPr>
          <p:spPr>
            <a:xfrm rot="16200000">
              <a:off x="966034" y="1734228"/>
              <a:ext cx="3217336" cy="254361"/>
            </a:xfrm>
            <a:prstGeom prst="rect">
              <a:avLst/>
            </a:prstGeom>
            <a:noFill/>
          </p:spPr>
          <p:txBody>
            <a:bodyPr wrap="square" rtlCol="0">
              <a:spAutoFit/>
            </a:bodyPr>
            <a:lstStyle/>
            <a:p>
              <a:r>
                <a:rPr lang="en-GB" sz="1400" dirty="0"/>
                <a:t>Eval. Meth.</a:t>
              </a:r>
              <a:endParaRPr lang="en-GB" sz="1200" dirty="0"/>
            </a:p>
          </p:txBody>
        </p:sp>
      </p:grpSp>
      <p:grpSp>
        <p:nvGrpSpPr>
          <p:cNvPr id="15" name="Group 14">
            <a:extLst>
              <a:ext uri="{FF2B5EF4-FFF2-40B4-BE49-F238E27FC236}">
                <a16:creationId xmlns:a16="http://schemas.microsoft.com/office/drawing/2014/main" id="{856238E3-F5C6-482D-AC78-70A2D93812D8}"/>
              </a:ext>
            </a:extLst>
          </p:cNvPr>
          <p:cNvGrpSpPr/>
          <p:nvPr/>
        </p:nvGrpSpPr>
        <p:grpSpPr>
          <a:xfrm>
            <a:off x="2698831" y="3007332"/>
            <a:ext cx="854411" cy="3253649"/>
            <a:chOff x="2849129" y="233367"/>
            <a:chExt cx="854411" cy="3253649"/>
          </a:xfrm>
        </p:grpSpPr>
        <p:sp>
          <p:nvSpPr>
            <p:cNvPr id="16" name="TextBox 15">
              <a:extLst>
                <a:ext uri="{FF2B5EF4-FFF2-40B4-BE49-F238E27FC236}">
                  <a16:creationId xmlns:a16="http://schemas.microsoft.com/office/drawing/2014/main" id="{F124449A-CDF9-4C50-893A-23B4200A503D}"/>
                </a:ext>
              </a:extLst>
            </p:cNvPr>
            <p:cNvSpPr txBox="1"/>
            <p:nvPr/>
          </p:nvSpPr>
          <p:spPr>
            <a:xfrm rot="16200000">
              <a:off x="1469333" y="1707527"/>
              <a:ext cx="3141133" cy="381541"/>
            </a:xfrm>
            <a:prstGeom prst="rect">
              <a:avLst/>
            </a:prstGeom>
            <a:noFill/>
          </p:spPr>
          <p:txBody>
            <a:bodyPr wrap="square" rtlCol="0">
              <a:spAutoFit/>
            </a:bodyPr>
            <a:lstStyle/>
            <a:p>
              <a:r>
                <a:rPr lang="en-GB" sz="2400" dirty="0"/>
                <a:t>Data</a:t>
              </a:r>
              <a:endParaRPr lang="en-GB" dirty="0"/>
            </a:p>
          </p:txBody>
        </p:sp>
        <p:cxnSp>
          <p:nvCxnSpPr>
            <p:cNvPr id="17" name="Straight Connector 16">
              <a:extLst>
                <a:ext uri="{FF2B5EF4-FFF2-40B4-BE49-F238E27FC236}">
                  <a16:creationId xmlns:a16="http://schemas.microsoft.com/office/drawing/2014/main" id="{AAD0FEDD-C088-47DF-A1AC-45258FAA08D4}"/>
                </a:ext>
              </a:extLst>
            </p:cNvPr>
            <p:cNvCxnSpPr>
              <a:cxnSpLocks/>
            </p:cNvCxnSpPr>
            <p:nvPr/>
          </p:nvCxnSpPr>
          <p:spPr>
            <a:xfrm>
              <a:off x="2895601" y="3487016"/>
              <a:ext cx="807939"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CBC07FE0-E8DC-447D-92BB-16F20B34364B}"/>
                </a:ext>
              </a:extLst>
            </p:cNvPr>
            <p:cNvSpPr txBox="1"/>
            <p:nvPr/>
          </p:nvSpPr>
          <p:spPr>
            <a:xfrm rot="16200000">
              <a:off x="1706983" y="1724544"/>
              <a:ext cx="3225800" cy="254361"/>
            </a:xfrm>
            <a:prstGeom prst="rect">
              <a:avLst/>
            </a:prstGeom>
            <a:noFill/>
          </p:spPr>
          <p:txBody>
            <a:bodyPr wrap="square" rtlCol="0">
              <a:spAutoFit/>
            </a:bodyPr>
            <a:lstStyle/>
            <a:p>
              <a:r>
                <a:rPr lang="en-GB" sz="1400" dirty="0"/>
                <a:t>No. Features</a:t>
              </a:r>
              <a:endParaRPr lang="en-GB" sz="1200" dirty="0"/>
            </a:p>
          </p:txBody>
        </p:sp>
        <p:sp>
          <p:nvSpPr>
            <p:cNvPr id="19" name="TextBox 18">
              <a:extLst>
                <a:ext uri="{FF2B5EF4-FFF2-40B4-BE49-F238E27FC236}">
                  <a16:creationId xmlns:a16="http://schemas.microsoft.com/office/drawing/2014/main" id="{81BAE834-F275-40B7-8B84-707B35A6DA8F}"/>
                </a:ext>
              </a:extLst>
            </p:cNvPr>
            <p:cNvSpPr txBox="1"/>
            <p:nvPr/>
          </p:nvSpPr>
          <p:spPr>
            <a:xfrm rot="16200000">
              <a:off x="1936751" y="1719086"/>
              <a:ext cx="3225800" cy="254361"/>
            </a:xfrm>
            <a:prstGeom prst="rect">
              <a:avLst/>
            </a:prstGeom>
            <a:noFill/>
          </p:spPr>
          <p:txBody>
            <a:bodyPr wrap="square" rtlCol="0">
              <a:spAutoFit/>
            </a:bodyPr>
            <a:lstStyle/>
            <a:p>
              <a:r>
                <a:rPr lang="en-GB" sz="1400" dirty="0"/>
                <a:t>No. Instances</a:t>
              </a:r>
              <a:endParaRPr lang="en-GB" sz="1200" dirty="0"/>
            </a:p>
          </p:txBody>
        </p:sp>
      </p:grpSp>
      <p:grpSp>
        <p:nvGrpSpPr>
          <p:cNvPr id="20" name="Group 19">
            <a:extLst>
              <a:ext uri="{FF2B5EF4-FFF2-40B4-BE49-F238E27FC236}">
                <a16:creationId xmlns:a16="http://schemas.microsoft.com/office/drawing/2014/main" id="{191C1303-4372-4B89-9187-AA27AFFBFE21}"/>
              </a:ext>
            </a:extLst>
          </p:cNvPr>
          <p:cNvGrpSpPr/>
          <p:nvPr/>
        </p:nvGrpSpPr>
        <p:grpSpPr>
          <a:xfrm>
            <a:off x="3902368" y="3012790"/>
            <a:ext cx="624643" cy="3248191"/>
            <a:chOff x="3813906" y="238825"/>
            <a:chExt cx="624643" cy="3248191"/>
          </a:xfrm>
        </p:grpSpPr>
        <p:sp>
          <p:nvSpPr>
            <p:cNvPr id="21" name="TextBox 20">
              <a:extLst>
                <a:ext uri="{FF2B5EF4-FFF2-40B4-BE49-F238E27FC236}">
                  <a16:creationId xmlns:a16="http://schemas.microsoft.com/office/drawing/2014/main" id="{3A6247E2-D852-457B-B552-CA30B8DB7D63}"/>
                </a:ext>
              </a:extLst>
            </p:cNvPr>
            <p:cNvSpPr txBox="1"/>
            <p:nvPr/>
          </p:nvSpPr>
          <p:spPr>
            <a:xfrm rot="16200000">
              <a:off x="2434110" y="1707527"/>
              <a:ext cx="3141133" cy="381541"/>
            </a:xfrm>
            <a:prstGeom prst="rect">
              <a:avLst/>
            </a:prstGeom>
            <a:noFill/>
          </p:spPr>
          <p:txBody>
            <a:bodyPr wrap="square" rtlCol="0">
              <a:spAutoFit/>
            </a:bodyPr>
            <a:lstStyle/>
            <a:p>
              <a:r>
                <a:rPr lang="en-GB" sz="2400" dirty="0"/>
                <a:t>System</a:t>
              </a:r>
              <a:endParaRPr lang="en-GB" dirty="0"/>
            </a:p>
          </p:txBody>
        </p:sp>
        <p:cxnSp>
          <p:nvCxnSpPr>
            <p:cNvPr id="22" name="Straight Connector 21">
              <a:extLst>
                <a:ext uri="{FF2B5EF4-FFF2-40B4-BE49-F238E27FC236}">
                  <a16:creationId xmlns:a16="http://schemas.microsoft.com/office/drawing/2014/main" id="{67D66AFA-1EE2-47BA-98E9-866969F1E352}"/>
                </a:ext>
              </a:extLst>
            </p:cNvPr>
            <p:cNvCxnSpPr>
              <a:cxnSpLocks/>
            </p:cNvCxnSpPr>
            <p:nvPr/>
          </p:nvCxnSpPr>
          <p:spPr>
            <a:xfrm>
              <a:off x="3860378" y="3487016"/>
              <a:ext cx="57817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7825F3BC-1E2C-4B84-978E-E6B9EDA6C787}"/>
                </a:ext>
              </a:extLst>
            </p:cNvPr>
            <p:cNvSpPr txBox="1"/>
            <p:nvPr/>
          </p:nvSpPr>
          <p:spPr>
            <a:xfrm rot="16200000">
              <a:off x="2671760" y="1724544"/>
              <a:ext cx="3225800" cy="254361"/>
            </a:xfrm>
            <a:prstGeom prst="rect">
              <a:avLst/>
            </a:prstGeom>
            <a:noFill/>
          </p:spPr>
          <p:txBody>
            <a:bodyPr wrap="square" rtlCol="0">
              <a:spAutoFit/>
            </a:bodyPr>
            <a:lstStyle/>
            <a:p>
              <a:r>
                <a:rPr lang="en-GB" sz="1400" dirty="0"/>
                <a:t>Sys. Info.</a:t>
              </a:r>
              <a:endParaRPr lang="en-GB" sz="1200" dirty="0"/>
            </a:p>
          </p:txBody>
        </p:sp>
      </p:grpSp>
      <p:grpSp>
        <p:nvGrpSpPr>
          <p:cNvPr id="24" name="Group 23">
            <a:extLst>
              <a:ext uri="{FF2B5EF4-FFF2-40B4-BE49-F238E27FC236}">
                <a16:creationId xmlns:a16="http://schemas.microsoft.com/office/drawing/2014/main" id="{BEA078A9-22EC-4343-BFBE-296291797138}"/>
              </a:ext>
            </a:extLst>
          </p:cNvPr>
          <p:cNvGrpSpPr/>
          <p:nvPr/>
        </p:nvGrpSpPr>
        <p:grpSpPr>
          <a:xfrm>
            <a:off x="4882029" y="3006632"/>
            <a:ext cx="854410" cy="3253649"/>
            <a:chOff x="4539567" y="232667"/>
            <a:chExt cx="854410" cy="3253649"/>
          </a:xfrm>
        </p:grpSpPr>
        <p:sp>
          <p:nvSpPr>
            <p:cNvPr id="25" name="TextBox 24">
              <a:extLst>
                <a:ext uri="{FF2B5EF4-FFF2-40B4-BE49-F238E27FC236}">
                  <a16:creationId xmlns:a16="http://schemas.microsoft.com/office/drawing/2014/main" id="{C00C735F-512E-4074-8005-693CE22D43B7}"/>
                </a:ext>
              </a:extLst>
            </p:cNvPr>
            <p:cNvSpPr txBox="1"/>
            <p:nvPr/>
          </p:nvSpPr>
          <p:spPr>
            <a:xfrm rot="16200000">
              <a:off x="3159771" y="1706827"/>
              <a:ext cx="3141133" cy="381541"/>
            </a:xfrm>
            <a:prstGeom prst="rect">
              <a:avLst/>
            </a:prstGeom>
            <a:noFill/>
          </p:spPr>
          <p:txBody>
            <a:bodyPr wrap="square" rtlCol="0">
              <a:spAutoFit/>
            </a:bodyPr>
            <a:lstStyle/>
            <a:p>
              <a:r>
                <a:rPr lang="en-GB" sz="2400" dirty="0"/>
                <a:t>Task</a:t>
              </a:r>
              <a:endParaRPr lang="en-GB" dirty="0"/>
            </a:p>
          </p:txBody>
        </p:sp>
        <p:cxnSp>
          <p:nvCxnSpPr>
            <p:cNvPr id="26" name="Straight Connector 25">
              <a:extLst>
                <a:ext uri="{FF2B5EF4-FFF2-40B4-BE49-F238E27FC236}">
                  <a16:creationId xmlns:a16="http://schemas.microsoft.com/office/drawing/2014/main" id="{5E702A1C-E803-411F-A2DE-9E0084618D0F}"/>
                </a:ext>
              </a:extLst>
            </p:cNvPr>
            <p:cNvCxnSpPr>
              <a:cxnSpLocks/>
            </p:cNvCxnSpPr>
            <p:nvPr/>
          </p:nvCxnSpPr>
          <p:spPr>
            <a:xfrm>
              <a:off x="4586038" y="3486316"/>
              <a:ext cx="807939"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8639AC5D-164F-466B-BA17-67C575F3720D}"/>
                </a:ext>
              </a:extLst>
            </p:cNvPr>
            <p:cNvSpPr txBox="1"/>
            <p:nvPr/>
          </p:nvSpPr>
          <p:spPr>
            <a:xfrm rot="16200000">
              <a:off x="3397421" y="1697136"/>
              <a:ext cx="3225800" cy="307777"/>
            </a:xfrm>
            <a:prstGeom prst="rect">
              <a:avLst/>
            </a:prstGeom>
            <a:noFill/>
          </p:spPr>
          <p:txBody>
            <a:bodyPr wrap="square" rtlCol="0">
              <a:spAutoFit/>
            </a:bodyPr>
            <a:lstStyle/>
            <a:p>
              <a:r>
                <a:rPr lang="en-GB" sz="1400" dirty="0"/>
                <a:t>Model Input</a:t>
              </a:r>
              <a:endParaRPr lang="en-GB" sz="1200" dirty="0"/>
            </a:p>
          </p:txBody>
        </p:sp>
        <p:sp>
          <p:nvSpPr>
            <p:cNvPr id="28" name="TextBox 27">
              <a:extLst>
                <a:ext uri="{FF2B5EF4-FFF2-40B4-BE49-F238E27FC236}">
                  <a16:creationId xmlns:a16="http://schemas.microsoft.com/office/drawing/2014/main" id="{73CF7FBD-B51D-4A31-AA1D-F26B1AA86DC6}"/>
                </a:ext>
              </a:extLst>
            </p:cNvPr>
            <p:cNvSpPr txBox="1"/>
            <p:nvPr/>
          </p:nvSpPr>
          <p:spPr>
            <a:xfrm rot="16200000">
              <a:off x="3627188" y="1718386"/>
              <a:ext cx="3225800" cy="254361"/>
            </a:xfrm>
            <a:prstGeom prst="rect">
              <a:avLst/>
            </a:prstGeom>
            <a:noFill/>
          </p:spPr>
          <p:txBody>
            <a:bodyPr wrap="square" rtlCol="0">
              <a:spAutoFit/>
            </a:bodyPr>
            <a:lstStyle/>
            <a:p>
              <a:r>
                <a:rPr lang="en-GB" sz="1400" dirty="0"/>
                <a:t>Outcome</a:t>
              </a:r>
              <a:endParaRPr lang="en-GB" sz="1200" dirty="0"/>
            </a:p>
          </p:txBody>
        </p:sp>
      </p:grpSp>
      <p:grpSp>
        <p:nvGrpSpPr>
          <p:cNvPr id="29" name="Group 28">
            <a:extLst>
              <a:ext uri="{FF2B5EF4-FFF2-40B4-BE49-F238E27FC236}">
                <a16:creationId xmlns:a16="http://schemas.microsoft.com/office/drawing/2014/main" id="{D73ABEE0-488C-4551-9210-9F304E5D42C2}"/>
              </a:ext>
            </a:extLst>
          </p:cNvPr>
          <p:cNvGrpSpPr/>
          <p:nvPr/>
        </p:nvGrpSpPr>
        <p:grpSpPr>
          <a:xfrm>
            <a:off x="6070642" y="3006626"/>
            <a:ext cx="653158" cy="3253655"/>
            <a:chOff x="5489420" y="232661"/>
            <a:chExt cx="653158" cy="3253655"/>
          </a:xfrm>
        </p:grpSpPr>
        <p:sp>
          <p:nvSpPr>
            <p:cNvPr id="30" name="TextBox 29">
              <a:extLst>
                <a:ext uri="{FF2B5EF4-FFF2-40B4-BE49-F238E27FC236}">
                  <a16:creationId xmlns:a16="http://schemas.microsoft.com/office/drawing/2014/main" id="{C93651E2-BD6F-40DF-825F-1BB17BA075A0}"/>
                </a:ext>
              </a:extLst>
            </p:cNvPr>
            <p:cNvSpPr txBox="1"/>
            <p:nvPr/>
          </p:nvSpPr>
          <p:spPr>
            <a:xfrm rot="16200000">
              <a:off x="4109624" y="1705596"/>
              <a:ext cx="3141133" cy="381541"/>
            </a:xfrm>
            <a:prstGeom prst="rect">
              <a:avLst/>
            </a:prstGeom>
            <a:noFill/>
          </p:spPr>
          <p:txBody>
            <a:bodyPr wrap="square" rtlCol="0">
              <a:spAutoFit/>
            </a:bodyPr>
            <a:lstStyle/>
            <a:p>
              <a:r>
                <a:rPr lang="en-GB" sz="2400" dirty="0"/>
                <a:t>Exp. Need</a:t>
              </a:r>
              <a:endParaRPr lang="en-GB" dirty="0"/>
            </a:p>
          </p:txBody>
        </p:sp>
        <p:sp>
          <p:nvSpPr>
            <p:cNvPr id="31" name="TextBox 30">
              <a:extLst>
                <a:ext uri="{FF2B5EF4-FFF2-40B4-BE49-F238E27FC236}">
                  <a16:creationId xmlns:a16="http://schemas.microsoft.com/office/drawing/2014/main" id="{C0298A41-06B8-4F0E-AA55-C50779E82A05}"/>
                </a:ext>
              </a:extLst>
            </p:cNvPr>
            <p:cNvSpPr txBox="1"/>
            <p:nvPr/>
          </p:nvSpPr>
          <p:spPr>
            <a:xfrm rot="16200000">
              <a:off x="4347274" y="1691672"/>
              <a:ext cx="3225800" cy="307777"/>
            </a:xfrm>
            <a:prstGeom prst="rect">
              <a:avLst/>
            </a:prstGeom>
            <a:noFill/>
          </p:spPr>
          <p:txBody>
            <a:bodyPr wrap="square" rtlCol="0">
              <a:spAutoFit/>
            </a:bodyPr>
            <a:lstStyle/>
            <a:p>
              <a:r>
                <a:rPr lang="en-GB" sz="1400" dirty="0"/>
                <a:t>Question</a:t>
              </a:r>
              <a:endParaRPr lang="en-GB" sz="1200" dirty="0"/>
            </a:p>
          </p:txBody>
        </p:sp>
        <p:cxnSp>
          <p:nvCxnSpPr>
            <p:cNvPr id="32" name="Straight Connector 31">
              <a:extLst>
                <a:ext uri="{FF2B5EF4-FFF2-40B4-BE49-F238E27FC236}">
                  <a16:creationId xmlns:a16="http://schemas.microsoft.com/office/drawing/2014/main" id="{135F11C3-6F96-441A-AA72-09AD6F5202EE}"/>
                </a:ext>
              </a:extLst>
            </p:cNvPr>
            <p:cNvCxnSpPr>
              <a:cxnSpLocks/>
            </p:cNvCxnSpPr>
            <p:nvPr/>
          </p:nvCxnSpPr>
          <p:spPr>
            <a:xfrm>
              <a:off x="5564407" y="3486316"/>
              <a:ext cx="57817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grpSp>
      <p:cxnSp>
        <p:nvCxnSpPr>
          <p:cNvPr id="33" name="Straight Connector 32">
            <a:extLst>
              <a:ext uri="{FF2B5EF4-FFF2-40B4-BE49-F238E27FC236}">
                <a16:creationId xmlns:a16="http://schemas.microsoft.com/office/drawing/2014/main" id="{13E6A501-BF08-4443-9F74-FACE9E55DDB3}"/>
              </a:ext>
            </a:extLst>
          </p:cNvPr>
          <p:cNvCxnSpPr>
            <a:cxnSpLocks/>
          </p:cNvCxnSpPr>
          <p:nvPr/>
        </p:nvCxnSpPr>
        <p:spPr>
          <a:xfrm>
            <a:off x="9616398" y="3653246"/>
            <a:ext cx="0" cy="257918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grpSp>
        <p:nvGrpSpPr>
          <p:cNvPr id="34" name="Group 33">
            <a:extLst>
              <a:ext uri="{FF2B5EF4-FFF2-40B4-BE49-F238E27FC236}">
                <a16:creationId xmlns:a16="http://schemas.microsoft.com/office/drawing/2014/main" id="{83C80350-4F05-4519-888D-9C349A90D7D3}"/>
              </a:ext>
            </a:extLst>
          </p:cNvPr>
          <p:cNvGrpSpPr/>
          <p:nvPr/>
        </p:nvGrpSpPr>
        <p:grpSpPr>
          <a:xfrm>
            <a:off x="7688372" y="3013037"/>
            <a:ext cx="894473" cy="3253649"/>
            <a:chOff x="2809067" y="233367"/>
            <a:chExt cx="894473" cy="3253649"/>
          </a:xfrm>
        </p:grpSpPr>
        <p:sp>
          <p:nvSpPr>
            <p:cNvPr id="35" name="TextBox 34">
              <a:extLst>
                <a:ext uri="{FF2B5EF4-FFF2-40B4-BE49-F238E27FC236}">
                  <a16:creationId xmlns:a16="http://schemas.microsoft.com/office/drawing/2014/main" id="{F331D990-6980-4615-BDE9-3E20C8FB8954}"/>
                </a:ext>
              </a:extLst>
            </p:cNvPr>
            <p:cNvSpPr txBox="1"/>
            <p:nvPr/>
          </p:nvSpPr>
          <p:spPr>
            <a:xfrm rot="16200000">
              <a:off x="1469333" y="1667465"/>
              <a:ext cx="3141133" cy="461665"/>
            </a:xfrm>
            <a:prstGeom prst="rect">
              <a:avLst/>
            </a:prstGeom>
            <a:noFill/>
          </p:spPr>
          <p:txBody>
            <a:bodyPr wrap="square" rtlCol="0">
              <a:spAutoFit/>
            </a:bodyPr>
            <a:lstStyle/>
            <a:p>
              <a:r>
                <a:rPr lang="en-GB" sz="2400" dirty="0"/>
                <a:t>Explanation</a:t>
              </a:r>
              <a:endParaRPr lang="en-GB" dirty="0"/>
            </a:p>
          </p:txBody>
        </p:sp>
        <p:cxnSp>
          <p:nvCxnSpPr>
            <p:cNvPr id="36" name="Straight Connector 35">
              <a:extLst>
                <a:ext uri="{FF2B5EF4-FFF2-40B4-BE49-F238E27FC236}">
                  <a16:creationId xmlns:a16="http://schemas.microsoft.com/office/drawing/2014/main" id="{B02C7D71-5A34-4578-9498-64AA8A6D7EFC}"/>
                </a:ext>
              </a:extLst>
            </p:cNvPr>
            <p:cNvCxnSpPr>
              <a:cxnSpLocks/>
            </p:cNvCxnSpPr>
            <p:nvPr/>
          </p:nvCxnSpPr>
          <p:spPr>
            <a:xfrm>
              <a:off x="2895601" y="3487016"/>
              <a:ext cx="807939"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B5E6A9AB-45E5-419F-B57F-130CAB42E0A1}"/>
                </a:ext>
              </a:extLst>
            </p:cNvPr>
            <p:cNvSpPr txBox="1"/>
            <p:nvPr/>
          </p:nvSpPr>
          <p:spPr>
            <a:xfrm rot="16200000">
              <a:off x="1706983" y="1697836"/>
              <a:ext cx="3225800" cy="307777"/>
            </a:xfrm>
            <a:prstGeom prst="rect">
              <a:avLst/>
            </a:prstGeom>
            <a:noFill/>
          </p:spPr>
          <p:txBody>
            <a:bodyPr wrap="square" rtlCol="0">
              <a:spAutoFit/>
            </a:bodyPr>
            <a:lstStyle/>
            <a:p>
              <a:r>
                <a:rPr lang="en-GB" sz="1400" dirty="0"/>
                <a:t>Explainer Algorithm</a:t>
              </a:r>
              <a:endParaRPr lang="en-GB" sz="1200" dirty="0"/>
            </a:p>
          </p:txBody>
        </p:sp>
        <p:sp>
          <p:nvSpPr>
            <p:cNvPr id="38" name="TextBox 37">
              <a:extLst>
                <a:ext uri="{FF2B5EF4-FFF2-40B4-BE49-F238E27FC236}">
                  <a16:creationId xmlns:a16="http://schemas.microsoft.com/office/drawing/2014/main" id="{2E5D013A-41B9-44B3-83AB-BDD7A0471CEE}"/>
                </a:ext>
              </a:extLst>
            </p:cNvPr>
            <p:cNvSpPr txBox="1"/>
            <p:nvPr/>
          </p:nvSpPr>
          <p:spPr>
            <a:xfrm rot="16200000">
              <a:off x="1936751" y="1692378"/>
              <a:ext cx="3225800" cy="307777"/>
            </a:xfrm>
            <a:prstGeom prst="rect">
              <a:avLst/>
            </a:prstGeom>
            <a:noFill/>
          </p:spPr>
          <p:txBody>
            <a:bodyPr wrap="square" rtlCol="0">
              <a:spAutoFit/>
            </a:bodyPr>
            <a:lstStyle/>
            <a:p>
              <a:r>
                <a:rPr lang="en-GB" sz="1400" dirty="0"/>
                <a:t>Explainer Output</a:t>
              </a:r>
              <a:endParaRPr lang="en-GB" sz="1200" dirty="0"/>
            </a:p>
          </p:txBody>
        </p:sp>
      </p:grpSp>
      <p:grpSp>
        <p:nvGrpSpPr>
          <p:cNvPr id="39" name="Group 38">
            <a:extLst>
              <a:ext uri="{FF2B5EF4-FFF2-40B4-BE49-F238E27FC236}">
                <a16:creationId xmlns:a16="http://schemas.microsoft.com/office/drawing/2014/main" id="{BF426C9D-0138-4E5A-9C21-53E40315C375}"/>
              </a:ext>
            </a:extLst>
          </p:cNvPr>
          <p:cNvGrpSpPr/>
          <p:nvPr/>
        </p:nvGrpSpPr>
        <p:grpSpPr>
          <a:xfrm>
            <a:off x="9574573" y="2970739"/>
            <a:ext cx="693220" cy="3253655"/>
            <a:chOff x="5449358" y="232661"/>
            <a:chExt cx="693220" cy="3253655"/>
          </a:xfrm>
        </p:grpSpPr>
        <p:sp>
          <p:nvSpPr>
            <p:cNvPr id="40" name="TextBox 39">
              <a:extLst>
                <a:ext uri="{FF2B5EF4-FFF2-40B4-BE49-F238E27FC236}">
                  <a16:creationId xmlns:a16="http://schemas.microsoft.com/office/drawing/2014/main" id="{6016036C-6661-4AD5-B5F5-8710CBED42A6}"/>
                </a:ext>
              </a:extLst>
            </p:cNvPr>
            <p:cNvSpPr txBox="1"/>
            <p:nvPr/>
          </p:nvSpPr>
          <p:spPr>
            <a:xfrm rot="16200000">
              <a:off x="4109624" y="1665534"/>
              <a:ext cx="3141133" cy="461665"/>
            </a:xfrm>
            <a:prstGeom prst="rect">
              <a:avLst/>
            </a:prstGeom>
            <a:noFill/>
          </p:spPr>
          <p:txBody>
            <a:bodyPr wrap="square" rtlCol="0">
              <a:spAutoFit/>
            </a:bodyPr>
            <a:lstStyle/>
            <a:p>
              <a:r>
                <a:rPr lang="en-GB" sz="2400" dirty="0"/>
                <a:t>Quality</a:t>
              </a:r>
              <a:endParaRPr lang="en-GB" dirty="0"/>
            </a:p>
          </p:txBody>
        </p:sp>
        <p:sp>
          <p:nvSpPr>
            <p:cNvPr id="41" name="TextBox 40">
              <a:extLst>
                <a:ext uri="{FF2B5EF4-FFF2-40B4-BE49-F238E27FC236}">
                  <a16:creationId xmlns:a16="http://schemas.microsoft.com/office/drawing/2014/main" id="{1421CF4F-25F5-40C4-B5B8-8A9E9536362E}"/>
                </a:ext>
              </a:extLst>
            </p:cNvPr>
            <p:cNvSpPr txBox="1"/>
            <p:nvPr/>
          </p:nvSpPr>
          <p:spPr>
            <a:xfrm rot="16200000">
              <a:off x="4347274" y="1691672"/>
              <a:ext cx="3225800" cy="307777"/>
            </a:xfrm>
            <a:prstGeom prst="rect">
              <a:avLst/>
            </a:prstGeom>
            <a:noFill/>
          </p:spPr>
          <p:txBody>
            <a:bodyPr wrap="square" rtlCol="0">
              <a:spAutoFit/>
            </a:bodyPr>
            <a:lstStyle/>
            <a:p>
              <a:r>
                <a:rPr lang="en-GB" sz="1400" dirty="0"/>
                <a:t>Feedback</a:t>
              </a:r>
              <a:endParaRPr lang="en-GB" sz="1200" dirty="0"/>
            </a:p>
          </p:txBody>
        </p:sp>
        <p:cxnSp>
          <p:nvCxnSpPr>
            <p:cNvPr id="42" name="Straight Connector 41">
              <a:extLst>
                <a:ext uri="{FF2B5EF4-FFF2-40B4-BE49-F238E27FC236}">
                  <a16:creationId xmlns:a16="http://schemas.microsoft.com/office/drawing/2014/main" id="{21BCD1FE-E00E-464B-AE4C-E367611B7C66}"/>
                </a:ext>
              </a:extLst>
            </p:cNvPr>
            <p:cNvCxnSpPr>
              <a:cxnSpLocks/>
            </p:cNvCxnSpPr>
            <p:nvPr/>
          </p:nvCxnSpPr>
          <p:spPr>
            <a:xfrm>
              <a:off x="5564407" y="3486316"/>
              <a:ext cx="57817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51881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DBBA2D5-CE6A-43E2-BBE3-5C6AFFA6D130}"/>
              </a:ext>
            </a:extLst>
          </p:cNvPr>
          <p:cNvGrpSpPr/>
          <p:nvPr/>
        </p:nvGrpSpPr>
        <p:grpSpPr>
          <a:xfrm>
            <a:off x="2434120" y="455387"/>
            <a:ext cx="9541140" cy="6294152"/>
            <a:chOff x="2434117" y="543243"/>
            <a:chExt cx="9541140" cy="6294152"/>
          </a:xfrm>
        </p:grpSpPr>
        <p:sp>
          <p:nvSpPr>
            <p:cNvPr id="5" name="Oval 4">
              <a:extLst>
                <a:ext uri="{FF2B5EF4-FFF2-40B4-BE49-F238E27FC236}">
                  <a16:creationId xmlns:a16="http://schemas.microsoft.com/office/drawing/2014/main" id="{F64E0107-4F39-47E3-BFE8-3E6D8B32D100}"/>
                </a:ext>
              </a:extLst>
            </p:cNvPr>
            <p:cNvSpPr/>
            <p:nvPr/>
          </p:nvSpPr>
          <p:spPr>
            <a:xfrm>
              <a:off x="3468857" y="1026199"/>
              <a:ext cx="5254285" cy="5254285"/>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199277-42EA-480E-9D4C-4A3E0873EC9F}"/>
                </a:ext>
              </a:extLst>
            </p:cNvPr>
            <p:cNvSpPr/>
            <p:nvPr/>
          </p:nvSpPr>
          <p:spPr>
            <a:xfrm>
              <a:off x="5377696" y="5961740"/>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Proposed Solution</a:t>
              </a:r>
            </a:p>
          </p:txBody>
        </p:sp>
        <p:sp>
          <p:nvSpPr>
            <p:cNvPr id="7" name="Flowchart: Document 6">
              <a:extLst>
                <a:ext uri="{FF2B5EF4-FFF2-40B4-BE49-F238E27FC236}">
                  <a16:creationId xmlns:a16="http://schemas.microsoft.com/office/drawing/2014/main" id="{E8E3E81C-5874-4440-9E20-E0CC3D68FB73}"/>
                </a:ext>
              </a:extLst>
            </p:cNvPr>
            <p:cNvSpPr/>
            <p:nvPr/>
          </p:nvSpPr>
          <p:spPr>
            <a:xfrm>
              <a:off x="5377695" y="820801"/>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8" name="TextBox 7">
              <a:extLst>
                <a:ext uri="{FF2B5EF4-FFF2-40B4-BE49-F238E27FC236}">
                  <a16:creationId xmlns:a16="http://schemas.microsoft.com/office/drawing/2014/main" id="{3F435CB3-BFA0-4F6F-B22C-27150B56D1B4}"/>
                </a:ext>
              </a:extLst>
            </p:cNvPr>
            <p:cNvSpPr txBox="1"/>
            <p:nvPr/>
          </p:nvSpPr>
          <p:spPr>
            <a:xfrm>
              <a:off x="5525862" y="4672025"/>
              <a:ext cx="1135247" cy="369332"/>
            </a:xfrm>
            <a:prstGeom prst="rect">
              <a:avLst/>
            </a:prstGeom>
            <a:noFill/>
          </p:spPr>
          <p:txBody>
            <a:bodyPr wrap="none" rtlCol="0">
              <a:spAutoFit/>
            </a:bodyPr>
            <a:lstStyle/>
            <a:p>
              <a:r>
                <a:rPr lang="en-GB" dirty="0"/>
                <a:t>Case-Base</a:t>
              </a:r>
            </a:p>
          </p:txBody>
        </p:sp>
        <p:sp>
          <p:nvSpPr>
            <p:cNvPr id="9" name="Flowchart: Document 8">
              <a:extLst>
                <a:ext uri="{FF2B5EF4-FFF2-40B4-BE49-F238E27FC236}">
                  <a16:creationId xmlns:a16="http://schemas.microsoft.com/office/drawing/2014/main" id="{F4225BD3-A62F-4B94-B940-845DB15C5A15}"/>
                </a:ext>
              </a:extLst>
            </p:cNvPr>
            <p:cNvSpPr/>
            <p:nvPr/>
          </p:nvSpPr>
          <p:spPr>
            <a:xfrm>
              <a:off x="10538650" y="3003630"/>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grpSp>
          <p:nvGrpSpPr>
            <p:cNvPr id="10" name="Group 9">
              <a:extLst>
                <a:ext uri="{FF2B5EF4-FFF2-40B4-BE49-F238E27FC236}">
                  <a16:creationId xmlns:a16="http://schemas.microsoft.com/office/drawing/2014/main" id="{425387FF-DC5B-462A-A958-C084473465F0}"/>
                </a:ext>
              </a:extLst>
            </p:cNvPr>
            <p:cNvGrpSpPr/>
            <p:nvPr/>
          </p:nvGrpSpPr>
          <p:grpSpPr>
            <a:xfrm>
              <a:off x="5113639" y="2522528"/>
              <a:ext cx="1959692" cy="2131936"/>
              <a:chOff x="5334226" y="2522528"/>
              <a:chExt cx="1959692" cy="2131936"/>
            </a:xfrm>
          </p:grpSpPr>
          <p:grpSp>
            <p:nvGrpSpPr>
              <p:cNvPr id="32" name="Group 31">
                <a:extLst>
                  <a:ext uri="{FF2B5EF4-FFF2-40B4-BE49-F238E27FC236}">
                    <a16:creationId xmlns:a16="http://schemas.microsoft.com/office/drawing/2014/main" id="{670084E9-5562-4DD3-A46C-0FB68BFE7EFA}"/>
                  </a:ext>
                </a:extLst>
              </p:cNvPr>
              <p:cNvGrpSpPr/>
              <p:nvPr/>
            </p:nvGrpSpPr>
            <p:grpSpPr>
              <a:xfrm>
                <a:off x="5334226" y="2522528"/>
                <a:ext cx="1623266" cy="1515833"/>
                <a:chOff x="5670652" y="3138631"/>
                <a:chExt cx="1623266" cy="1515833"/>
              </a:xfrm>
            </p:grpSpPr>
            <p:sp>
              <p:nvSpPr>
                <p:cNvPr id="43" name="Rectangle 42">
                  <a:extLst>
                    <a:ext uri="{FF2B5EF4-FFF2-40B4-BE49-F238E27FC236}">
                      <a16:creationId xmlns:a16="http://schemas.microsoft.com/office/drawing/2014/main" id="{7BC12105-4A0E-43A1-A7B8-5222DD13D486}"/>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4" name="Rectangle 43">
                  <a:extLst>
                    <a:ext uri="{FF2B5EF4-FFF2-40B4-BE49-F238E27FC236}">
                      <a16:creationId xmlns:a16="http://schemas.microsoft.com/office/drawing/2014/main" id="{A522E094-E879-4413-9057-71943487C2A5}"/>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5" name="Rectangle 44">
                  <a:extLst>
                    <a:ext uri="{FF2B5EF4-FFF2-40B4-BE49-F238E27FC236}">
                      <a16:creationId xmlns:a16="http://schemas.microsoft.com/office/drawing/2014/main" id="{5C54116D-EA25-4B3C-A468-B287F7AA7F29}"/>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6" name="Flowchart: Multidocument 45">
                  <a:extLst>
                    <a:ext uri="{FF2B5EF4-FFF2-40B4-BE49-F238E27FC236}">
                      <a16:creationId xmlns:a16="http://schemas.microsoft.com/office/drawing/2014/main" id="{DC4A6531-A685-4327-BF31-85C7B9075076}"/>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33" name="Group 32">
                <a:extLst>
                  <a:ext uri="{FF2B5EF4-FFF2-40B4-BE49-F238E27FC236}">
                    <a16:creationId xmlns:a16="http://schemas.microsoft.com/office/drawing/2014/main" id="{A61E3DE4-6DAD-4C6B-A6C5-A6C4101A2472}"/>
                  </a:ext>
                </a:extLst>
              </p:cNvPr>
              <p:cNvGrpSpPr/>
              <p:nvPr/>
            </p:nvGrpSpPr>
            <p:grpSpPr>
              <a:xfrm>
                <a:off x="5525862" y="2834065"/>
                <a:ext cx="1623266" cy="1515833"/>
                <a:chOff x="5670652" y="3138631"/>
                <a:chExt cx="1623266" cy="1515833"/>
              </a:xfrm>
            </p:grpSpPr>
            <p:sp>
              <p:nvSpPr>
                <p:cNvPr id="39" name="Rectangle 38">
                  <a:extLst>
                    <a:ext uri="{FF2B5EF4-FFF2-40B4-BE49-F238E27FC236}">
                      <a16:creationId xmlns:a16="http://schemas.microsoft.com/office/drawing/2014/main" id="{842EEA57-B2E5-4972-93F5-61B2D1C02273}"/>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0" name="Rectangle 39">
                  <a:extLst>
                    <a:ext uri="{FF2B5EF4-FFF2-40B4-BE49-F238E27FC236}">
                      <a16:creationId xmlns:a16="http://schemas.microsoft.com/office/drawing/2014/main" id="{A56E91C0-F69C-4667-996C-1D00A5A3ADBD}"/>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1" name="Rectangle 40">
                  <a:extLst>
                    <a:ext uri="{FF2B5EF4-FFF2-40B4-BE49-F238E27FC236}">
                      <a16:creationId xmlns:a16="http://schemas.microsoft.com/office/drawing/2014/main" id="{829424EC-F8BF-4C8D-B16E-FE46E77CCA5A}"/>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2" name="Flowchart: Multidocument 41">
                  <a:extLst>
                    <a:ext uri="{FF2B5EF4-FFF2-40B4-BE49-F238E27FC236}">
                      <a16:creationId xmlns:a16="http://schemas.microsoft.com/office/drawing/2014/main" id="{EEB43632-B1F6-47A6-A120-CD09E895DB30}"/>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34" name="Group 33">
                <a:extLst>
                  <a:ext uri="{FF2B5EF4-FFF2-40B4-BE49-F238E27FC236}">
                    <a16:creationId xmlns:a16="http://schemas.microsoft.com/office/drawing/2014/main" id="{309C0090-C8C0-4FD4-AE3D-BAC682A08209}"/>
                  </a:ext>
                </a:extLst>
              </p:cNvPr>
              <p:cNvGrpSpPr/>
              <p:nvPr/>
            </p:nvGrpSpPr>
            <p:grpSpPr>
              <a:xfrm>
                <a:off x="5670652" y="3138631"/>
                <a:ext cx="1623266" cy="1515833"/>
                <a:chOff x="5670652" y="3138631"/>
                <a:chExt cx="1623266" cy="1515833"/>
              </a:xfrm>
            </p:grpSpPr>
            <p:sp>
              <p:nvSpPr>
                <p:cNvPr id="35" name="Rectangle 34">
                  <a:extLst>
                    <a:ext uri="{FF2B5EF4-FFF2-40B4-BE49-F238E27FC236}">
                      <a16:creationId xmlns:a16="http://schemas.microsoft.com/office/drawing/2014/main" id="{6FB92D25-D706-457A-9CCF-4DFA82DA46CF}"/>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6" name="Rectangle 35">
                  <a:extLst>
                    <a:ext uri="{FF2B5EF4-FFF2-40B4-BE49-F238E27FC236}">
                      <a16:creationId xmlns:a16="http://schemas.microsoft.com/office/drawing/2014/main" id="{13B3FE31-46BF-46A1-8A26-E02852F5E114}"/>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7" name="Rectangle 36">
                  <a:extLst>
                    <a:ext uri="{FF2B5EF4-FFF2-40B4-BE49-F238E27FC236}">
                      <a16:creationId xmlns:a16="http://schemas.microsoft.com/office/drawing/2014/main" id="{E0F740E6-2A4B-4926-AA62-29094381DBB1}"/>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8" name="Flowchart: Multidocument 37">
                  <a:extLst>
                    <a:ext uri="{FF2B5EF4-FFF2-40B4-BE49-F238E27FC236}">
                      <a16:creationId xmlns:a16="http://schemas.microsoft.com/office/drawing/2014/main" id="{ACEAE630-3FD8-4E07-A3FD-1A246736E292}"/>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sp>
          <p:nvSpPr>
            <p:cNvPr id="11" name="TextBox 10">
              <a:extLst>
                <a:ext uri="{FF2B5EF4-FFF2-40B4-BE49-F238E27FC236}">
                  <a16:creationId xmlns:a16="http://schemas.microsoft.com/office/drawing/2014/main" id="{CC0CD7C6-ED2D-4C31-AFF5-41392A2B15B6}"/>
                </a:ext>
              </a:extLst>
            </p:cNvPr>
            <p:cNvSpPr txBox="1"/>
            <p:nvPr/>
          </p:nvSpPr>
          <p:spPr>
            <a:xfrm>
              <a:off x="9525800" y="2464606"/>
              <a:ext cx="1313180" cy="369332"/>
            </a:xfrm>
            <a:prstGeom prst="rect">
              <a:avLst/>
            </a:prstGeom>
            <a:noFill/>
          </p:spPr>
          <p:txBody>
            <a:bodyPr wrap="none" rtlCol="0">
              <a:spAutoFit/>
            </a:bodyPr>
            <a:lstStyle/>
            <a:p>
              <a:r>
                <a:rPr lang="en-GB" dirty="0"/>
                <a:t>Comparison</a:t>
              </a:r>
            </a:p>
          </p:txBody>
        </p:sp>
        <p:sp>
          <p:nvSpPr>
            <p:cNvPr id="12" name="TextBox 11">
              <a:extLst>
                <a:ext uri="{FF2B5EF4-FFF2-40B4-BE49-F238E27FC236}">
                  <a16:creationId xmlns:a16="http://schemas.microsoft.com/office/drawing/2014/main" id="{0F69E194-43BB-45C4-B711-DC539A666AAF}"/>
                </a:ext>
              </a:extLst>
            </p:cNvPr>
            <p:cNvSpPr txBox="1"/>
            <p:nvPr/>
          </p:nvSpPr>
          <p:spPr>
            <a:xfrm>
              <a:off x="10032497" y="3300226"/>
              <a:ext cx="304892" cy="369332"/>
            </a:xfrm>
            <a:prstGeom prst="rect">
              <a:avLst/>
            </a:prstGeom>
            <a:noFill/>
          </p:spPr>
          <p:txBody>
            <a:bodyPr wrap="none" rtlCol="0">
              <a:spAutoFit/>
            </a:bodyPr>
            <a:lstStyle/>
            <a:p>
              <a:r>
                <a:rPr lang="en-GB" dirty="0"/>
                <a:t>X</a:t>
              </a:r>
            </a:p>
          </p:txBody>
        </p:sp>
        <p:sp>
          <p:nvSpPr>
            <p:cNvPr id="13" name="TextBox 12">
              <a:extLst>
                <a:ext uri="{FF2B5EF4-FFF2-40B4-BE49-F238E27FC236}">
                  <a16:creationId xmlns:a16="http://schemas.microsoft.com/office/drawing/2014/main" id="{4CB6F3DC-107F-4595-930E-D648F07ED057}"/>
                </a:ext>
              </a:extLst>
            </p:cNvPr>
            <p:cNvSpPr txBox="1"/>
            <p:nvPr/>
          </p:nvSpPr>
          <p:spPr>
            <a:xfrm rot="2800982">
              <a:off x="7702306" y="1513373"/>
              <a:ext cx="959124" cy="369332"/>
            </a:xfrm>
            <a:prstGeom prst="rect">
              <a:avLst/>
            </a:prstGeom>
            <a:noFill/>
          </p:spPr>
          <p:txBody>
            <a:bodyPr wrap="square" rtlCol="0">
              <a:spAutoFit/>
            </a:bodyPr>
            <a:lstStyle/>
            <a:p>
              <a:pPr algn="ctr"/>
              <a:r>
                <a:rPr lang="en-GB" dirty="0"/>
                <a:t>Retrieve</a:t>
              </a:r>
            </a:p>
          </p:txBody>
        </p:sp>
        <p:grpSp>
          <p:nvGrpSpPr>
            <p:cNvPr id="14" name="Group 13">
              <a:extLst>
                <a:ext uri="{FF2B5EF4-FFF2-40B4-BE49-F238E27FC236}">
                  <a16:creationId xmlns:a16="http://schemas.microsoft.com/office/drawing/2014/main" id="{DCD97696-2A56-4D38-B273-C1D25B3592DA}"/>
                </a:ext>
              </a:extLst>
            </p:cNvPr>
            <p:cNvGrpSpPr/>
            <p:nvPr/>
          </p:nvGrpSpPr>
          <p:grpSpPr>
            <a:xfrm>
              <a:off x="8202864" y="2829133"/>
              <a:ext cx="1623266" cy="1515833"/>
              <a:chOff x="5670652" y="3138631"/>
              <a:chExt cx="1623266" cy="1515833"/>
            </a:xfrm>
          </p:grpSpPr>
          <p:sp>
            <p:nvSpPr>
              <p:cNvPr id="28" name="Rectangle 27">
                <a:extLst>
                  <a:ext uri="{FF2B5EF4-FFF2-40B4-BE49-F238E27FC236}">
                    <a16:creationId xmlns:a16="http://schemas.microsoft.com/office/drawing/2014/main" id="{F47A8B01-6D7E-4C4B-996C-835846240DB1}"/>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29" name="Rectangle 28">
                <a:extLst>
                  <a:ext uri="{FF2B5EF4-FFF2-40B4-BE49-F238E27FC236}">
                    <a16:creationId xmlns:a16="http://schemas.microsoft.com/office/drawing/2014/main" id="{45D12C84-3B08-4ADE-97CD-EFB5E063D19C}"/>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0" name="Rectangle 29">
                <a:extLst>
                  <a:ext uri="{FF2B5EF4-FFF2-40B4-BE49-F238E27FC236}">
                    <a16:creationId xmlns:a16="http://schemas.microsoft.com/office/drawing/2014/main" id="{BD9980AD-5B17-45C1-B7F3-6A6DC9DDACC1}"/>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1" name="Flowchart: Multidocument 30">
                <a:extLst>
                  <a:ext uri="{FF2B5EF4-FFF2-40B4-BE49-F238E27FC236}">
                    <a16:creationId xmlns:a16="http://schemas.microsoft.com/office/drawing/2014/main" id="{2638D51F-B102-42A2-9442-7B0447C978FD}"/>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sp>
          <p:nvSpPr>
            <p:cNvPr id="15" name="Isosceles Triangle 14">
              <a:extLst>
                <a:ext uri="{FF2B5EF4-FFF2-40B4-BE49-F238E27FC236}">
                  <a16:creationId xmlns:a16="http://schemas.microsoft.com/office/drawing/2014/main" id="{141332FD-85C7-4B51-8948-04ECB5BAB203}"/>
                </a:ext>
              </a:extLst>
            </p:cNvPr>
            <p:cNvSpPr/>
            <p:nvPr/>
          </p:nvSpPr>
          <p:spPr>
            <a:xfrm rot="9738422">
              <a:off x="8474720" y="2755291"/>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Document 15">
              <a:extLst>
                <a:ext uri="{FF2B5EF4-FFF2-40B4-BE49-F238E27FC236}">
                  <a16:creationId xmlns:a16="http://schemas.microsoft.com/office/drawing/2014/main" id="{EB0221BB-73D2-409F-AD50-013A0FA4CCC9}"/>
                </a:ext>
              </a:extLst>
            </p:cNvPr>
            <p:cNvSpPr/>
            <p:nvPr/>
          </p:nvSpPr>
          <p:spPr>
            <a:xfrm>
              <a:off x="5377693" y="5211376"/>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17" name="Isosceles Triangle 16">
              <a:extLst>
                <a:ext uri="{FF2B5EF4-FFF2-40B4-BE49-F238E27FC236}">
                  <a16:creationId xmlns:a16="http://schemas.microsoft.com/office/drawing/2014/main" id="{EF4334E3-223B-4A53-93BE-796937D7A754}"/>
                </a:ext>
              </a:extLst>
            </p:cNvPr>
            <p:cNvSpPr/>
            <p:nvPr/>
          </p:nvSpPr>
          <p:spPr>
            <a:xfrm rot="14842350">
              <a:off x="6715923" y="606871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3D0F161-64D2-46B8-AB82-B8F601B6054F}"/>
                </a:ext>
              </a:extLst>
            </p:cNvPr>
            <p:cNvSpPr txBox="1"/>
            <p:nvPr/>
          </p:nvSpPr>
          <p:spPr>
            <a:xfrm rot="7964021">
              <a:off x="7739737" y="5376962"/>
              <a:ext cx="959124" cy="369332"/>
            </a:xfrm>
            <a:prstGeom prst="rect">
              <a:avLst/>
            </a:prstGeom>
            <a:noFill/>
          </p:spPr>
          <p:txBody>
            <a:bodyPr wrap="square" rtlCol="0">
              <a:spAutoFit/>
            </a:bodyPr>
            <a:lstStyle/>
            <a:p>
              <a:pPr algn="ctr"/>
              <a:r>
                <a:rPr lang="en-GB" dirty="0"/>
                <a:t>Reuse</a:t>
              </a:r>
            </a:p>
          </p:txBody>
        </p:sp>
        <p:sp>
          <p:nvSpPr>
            <p:cNvPr id="19" name="Rectangle 18">
              <a:extLst>
                <a:ext uri="{FF2B5EF4-FFF2-40B4-BE49-F238E27FC236}">
                  <a16:creationId xmlns:a16="http://schemas.microsoft.com/office/drawing/2014/main" id="{C67E3B0B-DB03-48A6-BD90-9F39B29A3F2A}"/>
                </a:ext>
              </a:extLst>
            </p:cNvPr>
            <p:cNvSpPr/>
            <p:nvPr/>
          </p:nvSpPr>
          <p:spPr>
            <a:xfrm>
              <a:off x="2434120" y="3559876"/>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Accepted Solution</a:t>
              </a:r>
            </a:p>
          </p:txBody>
        </p:sp>
        <p:sp>
          <p:nvSpPr>
            <p:cNvPr id="20" name="Flowchart: Document 19">
              <a:extLst>
                <a:ext uri="{FF2B5EF4-FFF2-40B4-BE49-F238E27FC236}">
                  <a16:creationId xmlns:a16="http://schemas.microsoft.com/office/drawing/2014/main" id="{4848815C-F109-441C-9E8B-D4BDBC6632BB}"/>
                </a:ext>
              </a:extLst>
            </p:cNvPr>
            <p:cNvSpPr/>
            <p:nvPr/>
          </p:nvSpPr>
          <p:spPr>
            <a:xfrm>
              <a:off x="2434117" y="2809512"/>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21" name="TextBox 20">
              <a:extLst>
                <a:ext uri="{FF2B5EF4-FFF2-40B4-BE49-F238E27FC236}">
                  <a16:creationId xmlns:a16="http://schemas.microsoft.com/office/drawing/2014/main" id="{85FFF3F5-97B0-498A-878F-118CE9FE2C68}"/>
                </a:ext>
              </a:extLst>
            </p:cNvPr>
            <p:cNvSpPr txBox="1"/>
            <p:nvPr/>
          </p:nvSpPr>
          <p:spPr>
            <a:xfrm rot="13687915">
              <a:off x="3484009" y="5376963"/>
              <a:ext cx="959124" cy="369332"/>
            </a:xfrm>
            <a:prstGeom prst="rect">
              <a:avLst/>
            </a:prstGeom>
            <a:noFill/>
          </p:spPr>
          <p:txBody>
            <a:bodyPr wrap="square" rtlCol="0">
              <a:spAutoFit/>
            </a:bodyPr>
            <a:lstStyle/>
            <a:p>
              <a:pPr algn="ctr"/>
              <a:r>
                <a:rPr lang="en-GB" dirty="0"/>
                <a:t>Revise</a:t>
              </a:r>
            </a:p>
          </p:txBody>
        </p:sp>
        <p:sp>
          <p:nvSpPr>
            <p:cNvPr id="22" name="Isosceles Triangle 21">
              <a:extLst>
                <a:ext uri="{FF2B5EF4-FFF2-40B4-BE49-F238E27FC236}">
                  <a16:creationId xmlns:a16="http://schemas.microsoft.com/office/drawing/2014/main" id="{01CDBB31-AFF9-419D-A2C8-5B05FFAC5569}"/>
                </a:ext>
              </a:extLst>
            </p:cNvPr>
            <p:cNvSpPr/>
            <p:nvPr/>
          </p:nvSpPr>
          <p:spPr>
            <a:xfrm rot="20879736">
              <a:off x="3468526" y="431003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9CBA2C08-D2A3-47B3-9F77-21A568A3F6F2}"/>
                </a:ext>
              </a:extLst>
            </p:cNvPr>
            <p:cNvCxnSpPr>
              <a:cxnSpLocks/>
            </p:cNvCxnSpPr>
            <p:nvPr/>
          </p:nvCxnSpPr>
          <p:spPr>
            <a:xfrm>
              <a:off x="7073331" y="3635646"/>
              <a:ext cx="1193295"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3C94DB-9FC6-4F5A-972B-06DC8B6AE7B5}"/>
                </a:ext>
              </a:extLst>
            </p:cNvPr>
            <p:cNvCxnSpPr>
              <a:cxnSpLocks/>
            </p:cNvCxnSpPr>
            <p:nvPr/>
          </p:nvCxnSpPr>
          <p:spPr>
            <a:xfrm>
              <a:off x="3870724" y="3602463"/>
              <a:ext cx="1350758"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561232-747E-4DB8-BC8C-677CCB155D1E}"/>
                </a:ext>
              </a:extLst>
            </p:cNvPr>
            <p:cNvSpPr txBox="1"/>
            <p:nvPr/>
          </p:nvSpPr>
          <p:spPr>
            <a:xfrm>
              <a:off x="3963642" y="3180377"/>
              <a:ext cx="959124" cy="369332"/>
            </a:xfrm>
            <a:prstGeom prst="rect">
              <a:avLst/>
            </a:prstGeom>
            <a:noFill/>
          </p:spPr>
          <p:txBody>
            <a:bodyPr wrap="square" rtlCol="0">
              <a:spAutoFit/>
            </a:bodyPr>
            <a:lstStyle/>
            <a:p>
              <a:pPr algn="ctr"/>
              <a:r>
                <a:rPr lang="en-GB" dirty="0"/>
                <a:t>Retain</a:t>
              </a:r>
            </a:p>
          </p:txBody>
        </p:sp>
        <p:sp>
          <p:nvSpPr>
            <p:cNvPr id="26" name="Rectangle 25">
              <a:extLst>
                <a:ext uri="{FF2B5EF4-FFF2-40B4-BE49-F238E27FC236}">
                  <a16:creationId xmlns:a16="http://schemas.microsoft.com/office/drawing/2014/main" id="{67EE23FC-B5E8-4BBA-988A-BDB2CB4DA3D9}"/>
                </a:ext>
              </a:extLst>
            </p:cNvPr>
            <p:cNvSpPr/>
            <p:nvPr/>
          </p:nvSpPr>
          <p:spPr>
            <a:xfrm>
              <a:off x="3321031" y="924443"/>
              <a:ext cx="1453905" cy="1880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E5ECDA06-6549-4734-88E2-88CD7C434BBE}"/>
                </a:ext>
              </a:extLst>
            </p:cNvPr>
            <p:cNvSpPr/>
            <p:nvPr/>
          </p:nvSpPr>
          <p:spPr>
            <a:xfrm>
              <a:off x="3922800" y="543243"/>
              <a:ext cx="1453905" cy="1298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Title 1">
            <a:extLst>
              <a:ext uri="{FF2B5EF4-FFF2-40B4-BE49-F238E27FC236}">
                <a16:creationId xmlns:a16="http://schemas.microsoft.com/office/drawing/2014/main" id="{E450485F-6DCF-41A7-8A53-64D103A57F8F}"/>
              </a:ext>
            </a:extLst>
          </p:cNvPr>
          <p:cNvSpPr txBox="1">
            <a:spLocks/>
          </p:cNvSpPr>
          <p:nvPr/>
        </p:nvSpPr>
        <p:spPr>
          <a:xfrm>
            <a:off x="488789" y="968767"/>
            <a:ext cx="4303351" cy="757129"/>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en-GB"/>
              <a:t>The CBR Cycle</a:t>
            </a:r>
            <a:endParaRPr lang="en-GB" dirty="0"/>
          </a:p>
        </p:txBody>
      </p:sp>
    </p:spTree>
    <p:extLst>
      <p:ext uri="{BB962C8B-B14F-4D97-AF65-F5344CB8AC3E}">
        <p14:creationId xmlns:p14="http://schemas.microsoft.com/office/powerpoint/2010/main" val="4103874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24889-A3DC-4E82-9AF5-55803B3C68AA}"/>
              </a:ext>
            </a:extLst>
          </p:cNvPr>
          <p:cNvSpPr>
            <a:spLocks noGrp="1"/>
          </p:cNvSpPr>
          <p:nvPr>
            <p:ph type="title"/>
          </p:nvPr>
        </p:nvSpPr>
        <p:spPr/>
        <p:txBody>
          <a:bodyPr/>
          <a:lstStyle/>
          <a:p>
            <a:r>
              <a:rPr lang="en-GB" dirty="0"/>
              <a:t>CBR vs Instance-Based Learning</a:t>
            </a:r>
          </a:p>
        </p:txBody>
      </p:sp>
      <p:sp>
        <p:nvSpPr>
          <p:cNvPr id="3" name="Content Placeholder 2">
            <a:extLst>
              <a:ext uri="{FF2B5EF4-FFF2-40B4-BE49-F238E27FC236}">
                <a16:creationId xmlns:a16="http://schemas.microsoft.com/office/drawing/2014/main" id="{A9299D53-B9E3-445E-BE4B-7E6B7FF276B2}"/>
              </a:ext>
            </a:extLst>
          </p:cNvPr>
          <p:cNvSpPr>
            <a:spLocks noGrp="1"/>
          </p:cNvSpPr>
          <p:nvPr>
            <p:ph idx="1"/>
          </p:nvPr>
        </p:nvSpPr>
        <p:spPr/>
        <p:txBody>
          <a:bodyPr/>
          <a:lstStyle/>
          <a:p>
            <a:r>
              <a:rPr lang="en-GB" dirty="0"/>
              <a:t>CBR is a </a:t>
            </a:r>
            <a:r>
              <a:rPr lang="en-GB" i="1" dirty="0"/>
              <a:t>methodology</a:t>
            </a:r>
          </a:p>
          <a:p>
            <a:pPr lvl="1"/>
            <a:r>
              <a:rPr lang="en-GB" dirty="0"/>
              <a:t>Instance-Based Learners are a group of algorithms</a:t>
            </a:r>
          </a:p>
          <a:p>
            <a:endParaRPr lang="en-GB" dirty="0"/>
          </a:p>
          <a:p>
            <a:r>
              <a:rPr lang="en-GB" dirty="0"/>
              <a:t>The individual components of a CBR system are implemented by different algorithms</a:t>
            </a:r>
          </a:p>
          <a:p>
            <a:pPr lvl="1"/>
            <a:r>
              <a:rPr lang="en-GB" dirty="0"/>
              <a:t>One of these could be an instance-based learner</a:t>
            </a:r>
          </a:p>
          <a:p>
            <a:endParaRPr lang="en-GB" dirty="0"/>
          </a:p>
          <a:p>
            <a:r>
              <a:rPr lang="en-GB" dirty="0"/>
              <a:t>We refer to the different knowledge aspects used to implement CBR systems as knowledge containers</a:t>
            </a:r>
          </a:p>
          <a:p>
            <a:pPr lvl="1"/>
            <a:r>
              <a:rPr lang="en-GB" dirty="0"/>
              <a:t>There are 4 – Case-Base, Similarity, Retrieval, Adaptation </a:t>
            </a:r>
          </a:p>
        </p:txBody>
      </p:sp>
    </p:spTree>
    <p:extLst>
      <p:ext uri="{BB962C8B-B14F-4D97-AF65-F5344CB8AC3E}">
        <p14:creationId xmlns:p14="http://schemas.microsoft.com/office/powerpoint/2010/main" val="3494330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DBBA2D5-CE6A-43E2-BBE3-5C6AFFA6D130}"/>
              </a:ext>
            </a:extLst>
          </p:cNvPr>
          <p:cNvGrpSpPr/>
          <p:nvPr/>
        </p:nvGrpSpPr>
        <p:grpSpPr>
          <a:xfrm>
            <a:off x="2434120" y="455387"/>
            <a:ext cx="9541140" cy="6294152"/>
            <a:chOff x="2434117" y="543243"/>
            <a:chExt cx="9541140" cy="6294152"/>
          </a:xfrm>
        </p:grpSpPr>
        <p:sp>
          <p:nvSpPr>
            <p:cNvPr id="5" name="Oval 4">
              <a:extLst>
                <a:ext uri="{FF2B5EF4-FFF2-40B4-BE49-F238E27FC236}">
                  <a16:creationId xmlns:a16="http://schemas.microsoft.com/office/drawing/2014/main" id="{F64E0107-4F39-47E3-BFE8-3E6D8B32D100}"/>
                </a:ext>
              </a:extLst>
            </p:cNvPr>
            <p:cNvSpPr/>
            <p:nvPr/>
          </p:nvSpPr>
          <p:spPr>
            <a:xfrm>
              <a:off x="3468857" y="1026199"/>
              <a:ext cx="5254285" cy="5254285"/>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199277-42EA-480E-9D4C-4A3E0873EC9F}"/>
                </a:ext>
              </a:extLst>
            </p:cNvPr>
            <p:cNvSpPr/>
            <p:nvPr/>
          </p:nvSpPr>
          <p:spPr>
            <a:xfrm>
              <a:off x="5377696" y="5961740"/>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Proposed Solution</a:t>
              </a:r>
            </a:p>
          </p:txBody>
        </p:sp>
        <p:sp>
          <p:nvSpPr>
            <p:cNvPr id="7" name="Flowchart: Document 6">
              <a:extLst>
                <a:ext uri="{FF2B5EF4-FFF2-40B4-BE49-F238E27FC236}">
                  <a16:creationId xmlns:a16="http://schemas.microsoft.com/office/drawing/2014/main" id="{E8E3E81C-5874-4440-9E20-E0CC3D68FB73}"/>
                </a:ext>
              </a:extLst>
            </p:cNvPr>
            <p:cNvSpPr/>
            <p:nvPr/>
          </p:nvSpPr>
          <p:spPr>
            <a:xfrm>
              <a:off x="5377695" y="820801"/>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8" name="TextBox 7">
              <a:extLst>
                <a:ext uri="{FF2B5EF4-FFF2-40B4-BE49-F238E27FC236}">
                  <a16:creationId xmlns:a16="http://schemas.microsoft.com/office/drawing/2014/main" id="{3F435CB3-BFA0-4F6F-B22C-27150B56D1B4}"/>
                </a:ext>
              </a:extLst>
            </p:cNvPr>
            <p:cNvSpPr txBox="1"/>
            <p:nvPr/>
          </p:nvSpPr>
          <p:spPr>
            <a:xfrm>
              <a:off x="5525862" y="4672025"/>
              <a:ext cx="1135247" cy="369332"/>
            </a:xfrm>
            <a:prstGeom prst="rect">
              <a:avLst/>
            </a:prstGeom>
            <a:noFill/>
          </p:spPr>
          <p:txBody>
            <a:bodyPr wrap="none" rtlCol="0">
              <a:spAutoFit/>
            </a:bodyPr>
            <a:lstStyle/>
            <a:p>
              <a:r>
                <a:rPr lang="en-GB" dirty="0"/>
                <a:t>Case-Base</a:t>
              </a:r>
            </a:p>
          </p:txBody>
        </p:sp>
        <p:sp>
          <p:nvSpPr>
            <p:cNvPr id="9" name="Flowchart: Document 8">
              <a:extLst>
                <a:ext uri="{FF2B5EF4-FFF2-40B4-BE49-F238E27FC236}">
                  <a16:creationId xmlns:a16="http://schemas.microsoft.com/office/drawing/2014/main" id="{F4225BD3-A62F-4B94-B940-845DB15C5A15}"/>
                </a:ext>
              </a:extLst>
            </p:cNvPr>
            <p:cNvSpPr/>
            <p:nvPr/>
          </p:nvSpPr>
          <p:spPr>
            <a:xfrm>
              <a:off x="10538650" y="3003630"/>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grpSp>
          <p:nvGrpSpPr>
            <p:cNvPr id="10" name="Group 9">
              <a:extLst>
                <a:ext uri="{FF2B5EF4-FFF2-40B4-BE49-F238E27FC236}">
                  <a16:creationId xmlns:a16="http://schemas.microsoft.com/office/drawing/2014/main" id="{425387FF-DC5B-462A-A958-C084473465F0}"/>
                </a:ext>
              </a:extLst>
            </p:cNvPr>
            <p:cNvGrpSpPr/>
            <p:nvPr/>
          </p:nvGrpSpPr>
          <p:grpSpPr>
            <a:xfrm>
              <a:off x="5113639" y="2522528"/>
              <a:ext cx="1959692" cy="2131936"/>
              <a:chOff x="5334226" y="2522528"/>
              <a:chExt cx="1959692" cy="2131936"/>
            </a:xfrm>
          </p:grpSpPr>
          <p:grpSp>
            <p:nvGrpSpPr>
              <p:cNvPr id="32" name="Group 31">
                <a:extLst>
                  <a:ext uri="{FF2B5EF4-FFF2-40B4-BE49-F238E27FC236}">
                    <a16:creationId xmlns:a16="http://schemas.microsoft.com/office/drawing/2014/main" id="{670084E9-5562-4DD3-A46C-0FB68BFE7EFA}"/>
                  </a:ext>
                </a:extLst>
              </p:cNvPr>
              <p:cNvGrpSpPr/>
              <p:nvPr/>
            </p:nvGrpSpPr>
            <p:grpSpPr>
              <a:xfrm>
                <a:off x="5334226" y="2522528"/>
                <a:ext cx="1623266" cy="1515833"/>
                <a:chOff x="5670652" y="3138631"/>
                <a:chExt cx="1623266" cy="1515833"/>
              </a:xfrm>
            </p:grpSpPr>
            <p:sp>
              <p:nvSpPr>
                <p:cNvPr id="43" name="Rectangle 42">
                  <a:extLst>
                    <a:ext uri="{FF2B5EF4-FFF2-40B4-BE49-F238E27FC236}">
                      <a16:creationId xmlns:a16="http://schemas.microsoft.com/office/drawing/2014/main" id="{7BC12105-4A0E-43A1-A7B8-5222DD13D486}"/>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4" name="Rectangle 43">
                  <a:extLst>
                    <a:ext uri="{FF2B5EF4-FFF2-40B4-BE49-F238E27FC236}">
                      <a16:creationId xmlns:a16="http://schemas.microsoft.com/office/drawing/2014/main" id="{A522E094-E879-4413-9057-71943487C2A5}"/>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5" name="Rectangle 44">
                  <a:extLst>
                    <a:ext uri="{FF2B5EF4-FFF2-40B4-BE49-F238E27FC236}">
                      <a16:creationId xmlns:a16="http://schemas.microsoft.com/office/drawing/2014/main" id="{5C54116D-EA25-4B3C-A468-B287F7AA7F29}"/>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6" name="Flowchart: Multidocument 45">
                  <a:extLst>
                    <a:ext uri="{FF2B5EF4-FFF2-40B4-BE49-F238E27FC236}">
                      <a16:creationId xmlns:a16="http://schemas.microsoft.com/office/drawing/2014/main" id="{DC4A6531-A685-4327-BF31-85C7B9075076}"/>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33" name="Group 32">
                <a:extLst>
                  <a:ext uri="{FF2B5EF4-FFF2-40B4-BE49-F238E27FC236}">
                    <a16:creationId xmlns:a16="http://schemas.microsoft.com/office/drawing/2014/main" id="{A61E3DE4-6DAD-4C6B-A6C5-A6C4101A2472}"/>
                  </a:ext>
                </a:extLst>
              </p:cNvPr>
              <p:cNvGrpSpPr/>
              <p:nvPr/>
            </p:nvGrpSpPr>
            <p:grpSpPr>
              <a:xfrm>
                <a:off x="5525862" y="2834065"/>
                <a:ext cx="1623266" cy="1515833"/>
                <a:chOff x="5670652" y="3138631"/>
                <a:chExt cx="1623266" cy="1515833"/>
              </a:xfrm>
            </p:grpSpPr>
            <p:sp>
              <p:nvSpPr>
                <p:cNvPr id="39" name="Rectangle 38">
                  <a:extLst>
                    <a:ext uri="{FF2B5EF4-FFF2-40B4-BE49-F238E27FC236}">
                      <a16:creationId xmlns:a16="http://schemas.microsoft.com/office/drawing/2014/main" id="{842EEA57-B2E5-4972-93F5-61B2D1C02273}"/>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0" name="Rectangle 39">
                  <a:extLst>
                    <a:ext uri="{FF2B5EF4-FFF2-40B4-BE49-F238E27FC236}">
                      <a16:creationId xmlns:a16="http://schemas.microsoft.com/office/drawing/2014/main" id="{A56E91C0-F69C-4667-996C-1D00A5A3ADBD}"/>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1" name="Rectangle 40">
                  <a:extLst>
                    <a:ext uri="{FF2B5EF4-FFF2-40B4-BE49-F238E27FC236}">
                      <a16:creationId xmlns:a16="http://schemas.microsoft.com/office/drawing/2014/main" id="{829424EC-F8BF-4C8D-B16E-FE46E77CCA5A}"/>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2" name="Flowchart: Multidocument 41">
                  <a:extLst>
                    <a:ext uri="{FF2B5EF4-FFF2-40B4-BE49-F238E27FC236}">
                      <a16:creationId xmlns:a16="http://schemas.microsoft.com/office/drawing/2014/main" id="{EEB43632-B1F6-47A6-A120-CD09E895DB30}"/>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34" name="Group 33">
                <a:extLst>
                  <a:ext uri="{FF2B5EF4-FFF2-40B4-BE49-F238E27FC236}">
                    <a16:creationId xmlns:a16="http://schemas.microsoft.com/office/drawing/2014/main" id="{309C0090-C8C0-4FD4-AE3D-BAC682A08209}"/>
                  </a:ext>
                </a:extLst>
              </p:cNvPr>
              <p:cNvGrpSpPr/>
              <p:nvPr/>
            </p:nvGrpSpPr>
            <p:grpSpPr>
              <a:xfrm>
                <a:off x="5670652" y="3138631"/>
                <a:ext cx="1623266" cy="1515833"/>
                <a:chOff x="5670652" y="3138631"/>
                <a:chExt cx="1623266" cy="1515833"/>
              </a:xfrm>
            </p:grpSpPr>
            <p:sp>
              <p:nvSpPr>
                <p:cNvPr id="35" name="Rectangle 34">
                  <a:extLst>
                    <a:ext uri="{FF2B5EF4-FFF2-40B4-BE49-F238E27FC236}">
                      <a16:creationId xmlns:a16="http://schemas.microsoft.com/office/drawing/2014/main" id="{6FB92D25-D706-457A-9CCF-4DFA82DA46CF}"/>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6" name="Rectangle 35">
                  <a:extLst>
                    <a:ext uri="{FF2B5EF4-FFF2-40B4-BE49-F238E27FC236}">
                      <a16:creationId xmlns:a16="http://schemas.microsoft.com/office/drawing/2014/main" id="{13B3FE31-46BF-46A1-8A26-E02852F5E114}"/>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7" name="Rectangle 36">
                  <a:extLst>
                    <a:ext uri="{FF2B5EF4-FFF2-40B4-BE49-F238E27FC236}">
                      <a16:creationId xmlns:a16="http://schemas.microsoft.com/office/drawing/2014/main" id="{E0F740E6-2A4B-4926-AA62-29094381DBB1}"/>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8" name="Flowchart: Multidocument 37">
                  <a:extLst>
                    <a:ext uri="{FF2B5EF4-FFF2-40B4-BE49-F238E27FC236}">
                      <a16:creationId xmlns:a16="http://schemas.microsoft.com/office/drawing/2014/main" id="{ACEAE630-3FD8-4E07-A3FD-1A246736E292}"/>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sp>
          <p:nvSpPr>
            <p:cNvPr id="11" name="TextBox 10">
              <a:extLst>
                <a:ext uri="{FF2B5EF4-FFF2-40B4-BE49-F238E27FC236}">
                  <a16:creationId xmlns:a16="http://schemas.microsoft.com/office/drawing/2014/main" id="{CC0CD7C6-ED2D-4C31-AFF5-41392A2B15B6}"/>
                </a:ext>
              </a:extLst>
            </p:cNvPr>
            <p:cNvSpPr txBox="1"/>
            <p:nvPr/>
          </p:nvSpPr>
          <p:spPr>
            <a:xfrm>
              <a:off x="9525800" y="2464606"/>
              <a:ext cx="1313180" cy="369332"/>
            </a:xfrm>
            <a:prstGeom prst="rect">
              <a:avLst/>
            </a:prstGeom>
            <a:noFill/>
          </p:spPr>
          <p:txBody>
            <a:bodyPr wrap="none" rtlCol="0">
              <a:spAutoFit/>
            </a:bodyPr>
            <a:lstStyle/>
            <a:p>
              <a:r>
                <a:rPr lang="en-GB" dirty="0"/>
                <a:t>Comparison</a:t>
              </a:r>
            </a:p>
          </p:txBody>
        </p:sp>
        <p:sp>
          <p:nvSpPr>
            <p:cNvPr id="12" name="TextBox 11">
              <a:extLst>
                <a:ext uri="{FF2B5EF4-FFF2-40B4-BE49-F238E27FC236}">
                  <a16:creationId xmlns:a16="http://schemas.microsoft.com/office/drawing/2014/main" id="{0F69E194-43BB-45C4-B711-DC539A666AAF}"/>
                </a:ext>
              </a:extLst>
            </p:cNvPr>
            <p:cNvSpPr txBox="1"/>
            <p:nvPr/>
          </p:nvSpPr>
          <p:spPr>
            <a:xfrm>
              <a:off x="10032497" y="3300226"/>
              <a:ext cx="304892" cy="369332"/>
            </a:xfrm>
            <a:prstGeom prst="rect">
              <a:avLst/>
            </a:prstGeom>
            <a:noFill/>
          </p:spPr>
          <p:txBody>
            <a:bodyPr wrap="none" rtlCol="0">
              <a:spAutoFit/>
            </a:bodyPr>
            <a:lstStyle/>
            <a:p>
              <a:r>
                <a:rPr lang="en-GB" dirty="0"/>
                <a:t>X</a:t>
              </a:r>
            </a:p>
          </p:txBody>
        </p:sp>
        <p:sp>
          <p:nvSpPr>
            <p:cNvPr id="13" name="TextBox 12">
              <a:extLst>
                <a:ext uri="{FF2B5EF4-FFF2-40B4-BE49-F238E27FC236}">
                  <a16:creationId xmlns:a16="http://schemas.microsoft.com/office/drawing/2014/main" id="{4CB6F3DC-107F-4595-930E-D648F07ED057}"/>
                </a:ext>
              </a:extLst>
            </p:cNvPr>
            <p:cNvSpPr txBox="1"/>
            <p:nvPr/>
          </p:nvSpPr>
          <p:spPr>
            <a:xfrm rot="2800982">
              <a:off x="7702306" y="1513373"/>
              <a:ext cx="959124" cy="369332"/>
            </a:xfrm>
            <a:prstGeom prst="rect">
              <a:avLst/>
            </a:prstGeom>
            <a:noFill/>
          </p:spPr>
          <p:txBody>
            <a:bodyPr wrap="square" rtlCol="0">
              <a:spAutoFit/>
            </a:bodyPr>
            <a:lstStyle/>
            <a:p>
              <a:pPr algn="ctr"/>
              <a:r>
                <a:rPr lang="en-GB" dirty="0"/>
                <a:t>Retrieve</a:t>
              </a:r>
            </a:p>
          </p:txBody>
        </p:sp>
        <p:grpSp>
          <p:nvGrpSpPr>
            <p:cNvPr id="14" name="Group 13">
              <a:extLst>
                <a:ext uri="{FF2B5EF4-FFF2-40B4-BE49-F238E27FC236}">
                  <a16:creationId xmlns:a16="http://schemas.microsoft.com/office/drawing/2014/main" id="{DCD97696-2A56-4D38-B273-C1D25B3592DA}"/>
                </a:ext>
              </a:extLst>
            </p:cNvPr>
            <p:cNvGrpSpPr/>
            <p:nvPr/>
          </p:nvGrpSpPr>
          <p:grpSpPr>
            <a:xfrm>
              <a:off x="8202864" y="2829133"/>
              <a:ext cx="1623266" cy="1515833"/>
              <a:chOff x="5670652" y="3138631"/>
              <a:chExt cx="1623266" cy="1515833"/>
            </a:xfrm>
          </p:grpSpPr>
          <p:sp>
            <p:nvSpPr>
              <p:cNvPr id="28" name="Rectangle 27">
                <a:extLst>
                  <a:ext uri="{FF2B5EF4-FFF2-40B4-BE49-F238E27FC236}">
                    <a16:creationId xmlns:a16="http://schemas.microsoft.com/office/drawing/2014/main" id="{F47A8B01-6D7E-4C4B-996C-835846240DB1}"/>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29" name="Rectangle 28">
                <a:extLst>
                  <a:ext uri="{FF2B5EF4-FFF2-40B4-BE49-F238E27FC236}">
                    <a16:creationId xmlns:a16="http://schemas.microsoft.com/office/drawing/2014/main" id="{45D12C84-3B08-4ADE-97CD-EFB5E063D19C}"/>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0" name="Rectangle 29">
                <a:extLst>
                  <a:ext uri="{FF2B5EF4-FFF2-40B4-BE49-F238E27FC236}">
                    <a16:creationId xmlns:a16="http://schemas.microsoft.com/office/drawing/2014/main" id="{BD9980AD-5B17-45C1-B7F3-6A6DC9DDACC1}"/>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1" name="Flowchart: Multidocument 30">
                <a:extLst>
                  <a:ext uri="{FF2B5EF4-FFF2-40B4-BE49-F238E27FC236}">
                    <a16:creationId xmlns:a16="http://schemas.microsoft.com/office/drawing/2014/main" id="{2638D51F-B102-42A2-9442-7B0447C978FD}"/>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sp>
          <p:nvSpPr>
            <p:cNvPr id="15" name="Isosceles Triangle 14">
              <a:extLst>
                <a:ext uri="{FF2B5EF4-FFF2-40B4-BE49-F238E27FC236}">
                  <a16:creationId xmlns:a16="http://schemas.microsoft.com/office/drawing/2014/main" id="{141332FD-85C7-4B51-8948-04ECB5BAB203}"/>
                </a:ext>
              </a:extLst>
            </p:cNvPr>
            <p:cNvSpPr/>
            <p:nvPr/>
          </p:nvSpPr>
          <p:spPr>
            <a:xfrm rot="9738422">
              <a:off x="8474720" y="2755291"/>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Document 15">
              <a:extLst>
                <a:ext uri="{FF2B5EF4-FFF2-40B4-BE49-F238E27FC236}">
                  <a16:creationId xmlns:a16="http://schemas.microsoft.com/office/drawing/2014/main" id="{EB0221BB-73D2-409F-AD50-013A0FA4CCC9}"/>
                </a:ext>
              </a:extLst>
            </p:cNvPr>
            <p:cNvSpPr/>
            <p:nvPr/>
          </p:nvSpPr>
          <p:spPr>
            <a:xfrm>
              <a:off x="5377693" y="5211376"/>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17" name="Isosceles Triangle 16">
              <a:extLst>
                <a:ext uri="{FF2B5EF4-FFF2-40B4-BE49-F238E27FC236}">
                  <a16:creationId xmlns:a16="http://schemas.microsoft.com/office/drawing/2014/main" id="{EF4334E3-223B-4A53-93BE-796937D7A754}"/>
                </a:ext>
              </a:extLst>
            </p:cNvPr>
            <p:cNvSpPr/>
            <p:nvPr/>
          </p:nvSpPr>
          <p:spPr>
            <a:xfrm rot="14842350">
              <a:off x="6715923" y="606871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3D0F161-64D2-46B8-AB82-B8F601B6054F}"/>
                </a:ext>
              </a:extLst>
            </p:cNvPr>
            <p:cNvSpPr txBox="1"/>
            <p:nvPr/>
          </p:nvSpPr>
          <p:spPr>
            <a:xfrm rot="7964021">
              <a:off x="7739737" y="5376962"/>
              <a:ext cx="959124" cy="369332"/>
            </a:xfrm>
            <a:prstGeom prst="rect">
              <a:avLst/>
            </a:prstGeom>
            <a:noFill/>
          </p:spPr>
          <p:txBody>
            <a:bodyPr wrap="square" rtlCol="0">
              <a:spAutoFit/>
            </a:bodyPr>
            <a:lstStyle/>
            <a:p>
              <a:pPr algn="ctr"/>
              <a:r>
                <a:rPr lang="en-GB" dirty="0"/>
                <a:t>Reuse</a:t>
              </a:r>
            </a:p>
          </p:txBody>
        </p:sp>
        <p:sp>
          <p:nvSpPr>
            <p:cNvPr id="19" name="Rectangle 18">
              <a:extLst>
                <a:ext uri="{FF2B5EF4-FFF2-40B4-BE49-F238E27FC236}">
                  <a16:creationId xmlns:a16="http://schemas.microsoft.com/office/drawing/2014/main" id="{C67E3B0B-DB03-48A6-BD90-9F39B29A3F2A}"/>
                </a:ext>
              </a:extLst>
            </p:cNvPr>
            <p:cNvSpPr/>
            <p:nvPr/>
          </p:nvSpPr>
          <p:spPr>
            <a:xfrm>
              <a:off x="2434120" y="3559876"/>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Accepted Solution</a:t>
              </a:r>
            </a:p>
          </p:txBody>
        </p:sp>
        <p:sp>
          <p:nvSpPr>
            <p:cNvPr id="20" name="Flowchart: Document 19">
              <a:extLst>
                <a:ext uri="{FF2B5EF4-FFF2-40B4-BE49-F238E27FC236}">
                  <a16:creationId xmlns:a16="http://schemas.microsoft.com/office/drawing/2014/main" id="{4848815C-F109-441C-9E8B-D4BDBC6632BB}"/>
                </a:ext>
              </a:extLst>
            </p:cNvPr>
            <p:cNvSpPr/>
            <p:nvPr/>
          </p:nvSpPr>
          <p:spPr>
            <a:xfrm>
              <a:off x="2434117" y="2809512"/>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21" name="TextBox 20">
              <a:extLst>
                <a:ext uri="{FF2B5EF4-FFF2-40B4-BE49-F238E27FC236}">
                  <a16:creationId xmlns:a16="http://schemas.microsoft.com/office/drawing/2014/main" id="{85FFF3F5-97B0-498A-878F-118CE9FE2C68}"/>
                </a:ext>
              </a:extLst>
            </p:cNvPr>
            <p:cNvSpPr txBox="1"/>
            <p:nvPr/>
          </p:nvSpPr>
          <p:spPr>
            <a:xfrm rot="13687915">
              <a:off x="3484009" y="5376963"/>
              <a:ext cx="959124" cy="369332"/>
            </a:xfrm>
            <a:prstGeom prst="rect">
              <a:avLst/>
            </a:prstGeom>
            <a:noFill/>
          </p:spPr>
          <p:txBody>
            <a:bodyPr wrap="square" rtlCol="0">
              <a:spAutoFit/>
            </a:bodyPr>
            <a:lstStyle/>
            <a:p>
              <a:pPr algn="ctr"/>
              <a:r>
                <a:rPr lang="en-GB" dirty="0"/>
                <a:t>Revise</a:t>
              </a:r>
            </a:p>
          </p:txBody>
        </p:sp>
        <p:sp>
          <p:nvSpPr>
            <p:cNvPr id="22" name="Isosceles Triangle 21">
              <a:extLst>
                <a:ext uri="{FF2B5EF4-FFF2-40B4-BE49-F238E27FC236}">
                  <a16:creationId xmlns:a16="http://schemas.microsoft.com/office/drawing/2014/main" id="{01CDBB31-AFF9-419D-A2C8-5B05FFAC5569}"/>
                </a:ext>
              </a:extLst>
            </p:cNvPr>
            <p:cNvSpPr/>
            <p:nvPr/>
          </p:nvSpPr>
          <p:spPr>
            <a:xfrm rot="20879736">
              <a:off x="3468526" y="431003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9CBA2C08-D2A3-47B3-9F77-21A568A3F6F2}"/>
                </a:ext>
              </a:extLst>
            </p:cNvPr>
            <p:cNvCxnSpPr>
              <a:cxnSpLocks/>
            </p:cNvCxnSpPr>
            <p:nvPr/>
          </p:nvCxnSpPr>
          <p:spPr>
            <a:xfrm>
              <a:off x="7073331" y="3635646"/>
              <a:ext cx="1193295"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3C94DB-9FC6-4F5A-972B-06DC8B6AE7B5}"/>
                </a:ext>
              </a:extLst>
            </p:cNvPr>
            <p:cNvCxnSpPr>
              <a:cxnSpLocks/>
            </p:cNvCxnSpPr>
            <p:nvPr/>
          </p:nvCxnSpPr>
          <p:spPr>
            <a:xfrm>
              <a:off x="3870724" y="3602463"/>
              <a:ext cx="1350758"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561232-747E-4DB8-BC8C-677CCB155D1E}"/>
                </a:ext>
              </a:extLst>
            </p:cNvPr>
            <p:cNvSpPr txBox="1"/>
            <p:nvPr/>
          </p:nvSpPr>
          <p:spPr>
            <a:xfrm>
              <a:off x="3963642" y="3180377"/>
              <a:ext cx="959124" cy="369332"/>
            </a:xfrm>
            <a:prstGeom prst="rect">
              <a:avLst/>
            </a:prstGeom>
            <a:noFill/>
          </p:spPr>
          <p:txBody>
            <a:bodyPr wrap="square" rtlCol="0">
              <a:spAutoFit/>
            </a:bodyPr>
            <a:lstStyle/>
            <a:p>
              <a:pPr algn="ctr"/>
              <a:r>
                <a:rPr lang="en-GB" dirty="0"/>
                <a:t>Retain</a:t>
              </a:r>
            </a:p>
          </p:txBody>
        </p:sp>
        <p:sp>
          <p:nvSpPr>
            <p:cNvPr id="26" name="Rectangle 25">
              <a:extLst>
                <a:ext uri="{FF2B5EF4-FFF2-40B4-BE49-F238E27FC236}">
                  <a16:creationId xmlns:a16="http://schemas.microsoft.com/office/drawing/2014/main" id="{67EE23FC-B5E8-4BBA-988A-BDB2CB4DA3D9}"/>
                </a:ext>
              </a:extLst>
            </p:cNvPr>
            <p:cNvSpPr/>
            <p:nvPr/>
          </p:nvSpPr>
          <p:spPr>
            <a:xfrm>
              <a:off x="3321031" y="924443"/>
              <a:ext cx="1453905" cy="1880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E5ECDA06-6549-4734-88E2-88CD7C434BBE}"/>
                </a:ext>
              </a:extLst>
            </p:cNvPr>
            <p:cNvSpPr/>
            <p:nvPr/>
          </p:nvSpPr>
          <p:spPr>
            <a:xfrm>
              <a:off x="3922800" y="543243"/>
              <a:ext cx="1453905" cy="1298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A60A6BD9-3F78-4A85-9D00-CB949A7BF731}"/>
              </a:ext>
            </a:extLst>
          </p:cNvPr>
          <p:cNvGrpSpPr/>
          <p:nvPr/>
        </p:nvGrpSpPr>
        <p:grpSpPr>
          <a:xfrm>
            <a:off x="2434117" y="459043"/>
            <a:ext cx="9541140" cy="6294152"/>
            <a:chOff x="2434117" y="543243"/>
            <a:chExt cx="9541140" cy="6294152"/>
          </a:xfrm>
        </p:grpSpPr>
        <p:sp>
          <p:nvSpPr>
            <p:cNvPr id="48" name="Oval 47">
              <a:extLst>
                <a:ext uri="{FF2B5EF4-FFF2-40B4-BE49-F238E27FC236}">
                  <a16:creationId xmlns:a16="http://schemas.microsoft.com/office/drawing/2014/main" id="{F0B34D9C-E113-44F4-9CD9-EEC9507C2AC1}"/>
                </a:ext>
              </a:extLst>
            </p:cNvPr>
            <p:cNvSpPr/>
            <p:nvPr/>
          </p:nvSpPr>
          <p:spPr>
            <a:xfrm>
              <a:off x="3468857" y="1026199"/>
              <a:ext cx="5254285" cy="5254285"/>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CBFC13C8-0049-49C8-AAB1-6AAA62B9B2E3}"/>
                </a:ext>
              </a:extLst>
            </p:cNvPr>
            <p:cNvSpPr/>
            <p:nvPr/>
          </p:nvSpPr>
          <p:spPr>
            <a:xfrm>
              <a:off x="5377696" y="5961740"/>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Proposed Solution</a:t>
              </a:r>
            </a:p>
          </p:txBody>
        </p:sp>
        <p:sp>
          <p:nvSpPr>
            <p:cNvPr id="50" name="Flowchart: Document 49">
              <a:extLst>
                <a:ext uri="{FF2B5EF4-FFF2-40B4-BE49-F238E27FC236}">
                  <a16:creationId xmlns:a16="http://schemas.microsoft.com/office/drawing/2014/main" id="{6E06E6DA-1689-4675-B1C2-BF82B2EABA96}"/>
                </a:ext>
              </a:extLst>
            </p:cNvPr>
            <p:cNvSpPr/>
            <p:nvPr/>
          </p:nvSpPr>
          <p:spPr>
            <a:xfrm>
              <a:off x="5377695" y="820801"/>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51" name="TextBox 50">
              <a:extLst>
                <a:ext uri="{FF2B5EF4-FFF2-40B4-BE49-F238E27FC236}">
                  <a16:creationId xmlns:a16="http://schemas.microsoft.com/office/drawing/2014/main" id="{C49AD25A-85DE-430D-B332-1106AA62EFD7}"/>
                </a:ext>
              </a:extLst>
            </p:cNvPr>
            <p:cNvSpPr txBox="1"/>
            <p:nvPr/>
          </p:nvSpPr>
          <p:spPr>
            <a:xfrm>
              <a:off x="5525862" y="4672025"/>
              <a:ext cx="1135247" cy="369332"/>
            </a:xfrm>
            <a:prstGeom prst="rect">
              <a:avLst/>
            </a:prstGeom>
            <a:noFill/>
          </p:spPr>
          <p:txBody>
            <a:bodyPr wrap="none" rtlCol="0">
              <a:spAutoFit/>
            </a:bodyPr>
            <a:lstStyle/>
            <a:p>
              <a:r>
                <a:rPr lang="en-GB" dirty="0"/>
                <a:t>Case-Base</a:t>
              </a:r>
            </a:p>
          </p:txBody>
        </p:sp>
        <p:sp>
          <p:nvSpPr>
            <p:cNvPr id="52" name="Flowchart: Document 51">
              <a:extLst>
                <a:ext uri="{FF2B5EF4-FFF2-40B4-BE49-F238E27FC236}">
                  <a16:creationId xmlns:a16="http://schemas.microsoft.com/office/drawing/2014/main" id="{9A36C439-FBEB-4DE6-89F0-65765C2F8F91}"/>
                </a:ext>
              </a:extLst>
            </p:cNvPr>
            <p:cNvSpPr/>
            <p:nvPr/>
          </p:nvSpPr>
          <p:spPr>
            <a:xfrm>
              <a:off x="10538650" y="3003630"/>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grpSp>
          <p:nvGrpSpPr>
            <p:cNvPr id="53" name="Group 52">
              <a:extLst>
                <a:ext uri="{FF2B5EF4-FFF2-40B4-BE49-F238E27FC236}">
                  <a16:creationId xmlns:a16="http://schemas.microsoft.com/office/drawing/2014/main" id="{CF85BE4A-11BC-4813-B35D-C0FB28D4FEDA}"/>
                </a:ext>
              </a:extLst>
            </p:cNvPr>
            <p:cNvGrpSpPr/>
            <p:nvPr/>
          </p:nvGrpSpPr>
          <p:grpSpPr>
            <a:xfrm>
              <a:off x="5113639" y="2522528"/>
              <a:ext cx="1959692" cy="2131936"/>
              <a:chOff x="5334226" y="2522528"/>
              <a:chExt cx="1959692" cy="2131936"/>
            </a:xfrm>
          </p:grpSpPr>
          <p:grpSp>
            <p:nvGrpSpPr>
              <p:cNvPr id="75" name="Group 74">
                <a:extLst>
                  <a:ext uri="{FF2B5EF4-FFF2-40B4-BE49-F238E27FC236}">
                    <a16:creationId xmlns:a16="http://schemas.microsoft.com/office/drawing/2014/main" id="{FF91CA7A-F793-48FF-A34D-C70EBC7DE61B}"/>
                  </a:ext>
                </a:extLst>
              </p:cNvPr>
              <p:cNvGrpSpPr/>
              <p:nvPr/>
            </p:nvGrpSpPr>
            <p:grpSpPr>
              <a:xfrm>
                <a:off x="5334226" y="2522528"/>
                <a:ext cx="1623266" cy="1515833"/>
                <a:chOff x="5670652" y="3138631"/>
                <a:chExt cx="1623266" cy="1515833"/>
              </a:xfrm>
            </p:grpSpPr>
            <p:sp>
              <p:nvSpPr>
                <p:cNvPr id="86" name="Rectangle 85">
                  <a:extLst>
                    <a:ext uri="{FF2B5EF4-FFF2-40B4-BE49-F238E27FC236}">
                      <a16:creationId xmlns:a16="http://schemas.microsoft.com/office/drawing/2014/main" id="{9B5DF2F0-3664-4B35-A19B-7C0B3D890B8A}"/>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7" name="Rectangle 86">
                  <a:extLst>
                    <a:ext uri="{FF2B5EF4-FFF2-40B4-BE49-F238E27FC236}">
                      <a16:creationId xmlns:a16="http://schemas.microsoft.com/office/drawing/2014/main" id="{FD6E572F-B98D-40AF-A28C-AC8AD6158E74}"/>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8" name="Rectangle 87">
                  <a:extLst>
                    <a:ext uri="{FF2B5EF4-FFF2-40B4-BE49-F238E27FC236}">
                      <a16:creationId xmlns:a16="http://schemas.microsoft.com/office/drawing/2014/main" id="{F4680E42-7658-4361-890D-3B5D6D526FA1}"/>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9" name="Flowchart: Multidocument 88">
                  <a:extLst>
                    <a:ext uri="{FF2B5EF4-FFF2-40B4-BE49-F238E27FC236}">
                      <a16:creationId xmlns:a16="http://schemas.microsoft.com/office/drawing/2014/main" id="{0F05022A-1C7F-4E3A-8096-BC09E57D380E}"/>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76" name="Group 75">
                <a:extLst>
                  <a:ext uri="{FF2B5EF4-FFF2-40B4-BE49-F238E27FC236}">
                    <a16:creationId xmlns:a16="http://schemas.microsoft.com/office/drawing/2014/main" id="{A0C70046-4B60-4E45-B0B2-3E7844DC73B4}"/>
                  </a:ext>
                </a:extLst>
              </p:cNvPr>
              <p:cNvGrpSpPr/>
              <p:nvPr/>
            </p:nvGrpSpPr>
            <p:grpSpPr>
              <a:xfrm>
                <a:off x="5525862" y="2834065"/>
                <a:ext cx="1623266" cy="1515833"/>
                <a:chOff x="5670652" y="3138631"/>
                <a:chExt cx="1623266" cy="1515833"/>
              </a:xfrm>
            </p:grpSpPr>
            <p:sp>
              <p:nvSpPr>
                <p:cNvPr id="82" name="Rectangle 81">
                  <a:extLst>
                    <a:ext uri="{FF2B5EF4-FFF2-40B4-BE49-F238E27FC236}">
                      <a16:creationId xmlns:a16="http://schemas.microsoft.com/office/drawing/2014/main" id="{B5E99A2F-D16F-476A-9AC2-80918853D0BF}"/>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3" name="Rectangle 82">
                  <a:extLst>
                    <a:ext uri="{FF2B5EF4-FFF2-40B4-BE49-F238E27FC236}">
                      <a16:creationId xmlns:a16="http://schemas.microsoft.com/office/drawing/2014/main" id="{5DB6C751-BCCE-4CFE-97B3-17FDF5E39BC6}"/>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4" name="Rectangle 83">
                  <a:extLst>
                    <a:ext uri="{FF2B5EF4-FFF2-40B4-BE49-F238E27FC236}">
                      <a16:creationId xmlns:a16="http://schemas.microsoft.com/office/drawing/2014/main" id="{5390F59C-6C84-4FE1-89E1-F5AD5ED7F7EF}"/>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5" name="Flowchart: Multidocument 84">
                  <a:extLst>
                    <a:ext uri="{FF2B5EF4-FFF2-40B4-BE49-F238E27FC236}">
                      <a16:creationId xmlns:a16="http://schemas.microsoft.com/office/drawing/2014/main" id="{B91DC02C-CDC3-44BE-B97C-35CA331A1BA7}"/>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77" name="Group 76">
                <a:extLst>
                  <a:ext uri="{FF2B5EF4-FFF2-40B4-BE49-F238E27FC236}">
                    <a16:creationId xmlns:a16="http://schemas.microsoft.com/office/drawing/2014/main" id="{CDF3ED9F-8F04-4724-8093-1CDB0B86E401}"/>
                  </a:ext>
                </a:extLst>
              </p:cNvPr>
              <p:cNvGrpSpPr/>
              <p:nvPr/>
            </p:nvGrpSpPr>
            <p:grpSpPr>
              <a:xfrm>
                <a:off x="5670652" y="3138631"/>
                <a:ext cx="1623266" cy="1515833"/>
                <a:chOff x="5670652" y="3138631"/>
                <a:chExt cx="1623266" cy="1515833"/>
              </a:xfrm>
            </p:grpSpPr>
            <p:sp>
              <p:nvSpPr>
                <p:cNvPr id="78" name="Rectangle 77">
                  <a:extLst>
                    <a:ext uri="{FF2B5EF4-FFF2-40B4-BE49-F238E27FC236}">
                      <a16:creationId xmlns:a16="http://schemas.microsoft.com/office/drawing/2014/main" id="{23DC2B77-7F1D-4607-860B-1805E1D767BE}"/>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79" name="Rectangle 78">
                  <a:extLst>
                    <a:ext uri="{FF2B5EF4-FFF2-40B4-BE49-F238E27FC236}">
                      <a16:creationId xmlns:a16="http://schemas.microsoft.com/office/drawing/2014/main" id="{FBC6D522-878A-418D-8FB6-A00B3014B4DF}"/>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0" name="Rectangle 79">
                  <a:extLst>
                    <a:ext uri="{FF2B5EF4-FFF2-40B4-BE49-F238E27FC236}">
                      <a16:creationId xmlns:a16="http://schemas.microsoft.com/office/drawing/2014/main" id="{496B588A-617E-45B3-A8B9-57B10F0BF9E3}"/>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1" name="Flowchart: Multidocument 80">
                  <a:extLst>
                    <a:ext uri="{FF2B5EF4-FFF2-40B4-BE49-F238E27FC236}">
                      <a16:creationId xmlns:a16="http://schemas.microsoft.com/office/drawing/2014/main" id="{6149D3EA-00F1-4EEC-B371-F2863A090638}"/>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sp>
          <p:nvSpPr>
            <p:cNvPr id="54" name="TextBox 53">
              <a:extLst>
                <a:ext uri="{FF2B5EF4-FFF2-40B4-BE49-F238E27FC236}">
                  <a16:creationId xmlns:a16="http://schemas.microsoft.com/office/drawing/2014/main" id="{6DAC35F4-5DED-4630-B0C9-CEA9E37E2D53}"/>
                </a:ext>
              </a:extLst>
            </p:cNvPr>
            <p:cNvSpPr txBox="1"/>
            <p:nvPr/>
          </p:nvSpPr>
          <p:spPr>
            <a:xfrm>
              <a:off x="9525800" y="2464606"/>
              <a:ext cx="1313180" cy="369332"/>
            </a:xfrm>
            <a:prstGeom prst="rect">
              <a:avLst/>
            </a:prstGeom>
            <a:noFill/>
          </p:spPr>
          <p:txBody>
            <a:bodyPr wrap="none" rtlCol="0">
              <a:spAutoFit/>
            </a:bodyPr>
            <a:lstStyle/>
            <a:p>
              <a:r>
                <a:rPr lang="en-GB" dirty="0"/>
                <a:t>Comparison</a:t>
              </a:r>
            </a:p>
          </p:txBody>
        </p:sp>
        <p:sp>
          <p:nvSpPr>
            <p:cNvPr id="55" name="TextBox 54">
              <a:extLst>
                <a:ext uri="{FF2B5EF4-FFF2-40B4-BE49-F238E27FC236}">
                  <a16:creationId xmlns:a16="http://schemas.microsoft.com/office/drawing/2014/main" id="{F6EDCFB3-13DA-4F36-B182-12C0A4F5312A}"/>
                </a:ext>
              </a:extLst>
            </p:cNvPr>
            <p:cNvSpPr txBox="1"/>
            <p:nvPr/>
          </p:nvSpPr>
          <p:spPr>
            <a:xfrm>
              <a:off x="10032497" y="3300226"/>
              <a:ext cx="304892" cy="369332"/>
            </a:xfrm>
            <a:prstGeom prst="rect">
              <a:avLst/>
            </a:prstGeom>
            <a:noFill/>
          </p:spPr>
          <p:txBody>
            <a:bodyPr wrap="none" rtlCol="0">
              <a:spAutoFit/>
            </a:bodyPr>
            <a:lstStyle/>
            <a:p>
              <a:r>
                <a:rPr lang="en-GB" dirty="0"/>
                <a:t>X</a:t>
              </a:r>
            </a:p>
          </p:txBody>
        </p:sp>
        <p:sp>
          <p:nvSpPr>
            <p:cNvPr id="56" name="TextBox 55">
              <a:extLst>
                <a:ext uri="{FF2B5EF4-FFF2-40B4-BE49-F238E27FC236}">
                  <a16:creationId xmlns:a16="http://schemas.microsoft.com/office/drawing/2014/main" id="{7304946B-0488-4095-BD31-54C895517135}"/>
                </a:ext>
              </a:extLst>
            </p:cNvPr>
            <p:cNvSpPr txBox="1"/>
            <p:nvPr/>
          </p:nvSpPr>
          <p:spPr>
            <a:xfrm rot="2800982">
              <a:off x="7702306" y="1513373"/>
              <a:ext cx="959124" cy="369332"/>
            </a:xfrm>
            <a:prstGeom prst="rect">
              <a:avLst/>
            </a:prstGeom>
            <a:noFill/>
          </p:spPr>
          <p:txBody>
            <a:bodyPr wrap="square" rtlCol="0">
              <a:spAutoFit/>
            </a:bodyPr>
            <a:lstStyle/>
            <a:p>
              <a:pPr algn="ctr"/>
              <a:r>
                <a:rPr lang="en-GB" dirty="0"/>
                <a:t>Retrieve</a:t>
              </a:r>
            </a:p>
          </p:txBody>
        </p:sp>
        <p:grpSp>
          <p:nvGrpSpPr>
            <p:cNvPr id="57" name="Group 56">
              <a:extLst>
                <a:ext uri="{FF2B5EF4-FFF2-40B4-BE49-F238E27FC236}">
                  <a16:creationId xmlns:a16="http://schemas.microsoft.com/office/drawing/2014/main" id="{C627D11C-64C1-44E4-8893-EB152C20E455}"/>
                </a:ext>
              </a:extLst>
            </p:cNvPr>
            <p:cNvGrpSpPr/>
            <p:nvPr/>
          </p:nvGrpSpPr>
          <p:grpSpPr>
            <a:xfrm>
              <a:off x="8202864" y="2829133"/>
              <a:ext cx="1623266" cy="1515833"/>
              <a:chOff x="5670652" y="3138631"/>
              <a:chExt cx="1623266" cy="1515833"/>
            </a:xfrm>
          </p:grpSpPr>
          <p:sp>
            <p:nvSpPr>
              <p:cNvPr id="71" name="Rectangle 70">
                <a:extLst>
                  <a:ext uri="{FF2B5EF4-FFF2-40B4-BE49-F238E27FC236}">
                    <a16:creationId xmlns:a16="http://schemas.microsoft.com/office/drawing/2014/main" id="{D5F7A001-BEA2-49A3-8286-251CC0C02487}"/>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72" name="Rectangle 71">
                <a:extLst>
                  <a:ext uri="{FF2B5EF4-FFF2-40B4-BE49-F238E27FC236}">
                    <a16:creationId xmlns:a16="http://schemas.microsoft.com/office/drawing/2014/main" id="{6618BCD1-7452-4CF5-A00A-C83DC3FA72BA}"/>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73" name="Rectangle 72">
                <a:extLst>
                  <a:ext uri="{FF2B5EF4-FFF2-40B4-BE49-F238E27FC236}">
                    <a16:creationId xmlns:a16="http://schemas.microsoft.com/office/drawing/2014/main" id="{D6281ADB-B18E-49DB-A244-BBD34C5305CF}"/>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74" name="Flowchart: Multidocument 73">
                <a:extLst>
                  <a:ext uri="{FF2B5EF4-FFF2-40B4-BE49-F238E27FC236}">
                    <a16:creationId xmlns:a16="http://schemas.microsoft.com/office/drawing/2014/main" id="{85D2F467-FF5E-451F-BEDB-069583346AE1}"/>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sp>
          <p:nvSpPr>
            <p:cNvPr id="58" name="Isosceles Triangle 57">
              <a:extLst>
                <a:ext uri="{FF2B5EF4-FFF2-40B4-BE49-F238E27FC236}">
                  <a16:creationId xmlns:a16="http://schemas.microsoft.com/office/drawing/2014/main" id="{CEC2653F-0B15-4FE0-8ECD-176F2DFC4B51}"/>
                </a:ext>
              </a:extLst>
            </p:cNvPr>
            <p:cNvSpPr/>
            <p:nvPr/>
          </p:nvSpPr>
          <p:spPr>
            <a:xfrm rot="9738422">
              <a:off x="8474720" y="2755291"/>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Document 58">
              <a:extLst>
                <a:ext uri="{FF2B5EF4-FFF2-40B4-BE49-F238E27FC236}">
                  <a16:creationId xmlns:a16="http://schemas.microsoft.com/office/drawing/2014/main" id="{9E97CFD5-6DE9-4192-BD2B-CAAC45C00F3D}"/>
                </a:ext>
              </a:extLst>
            </p:cNvPr>
            <p:cNvSpPr/>
            <p:nvPr/>
          </p:nvSpPr>
          <p:spPr>
            <a:xfrm>
              <a:off x="5377693" y="5211376"/>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60" name="Isosceles Triangle 59">
              <a:extLst>
                <a:ext uri="{FF2B5EF4-FFF2-40B4-BE49-F238E27FC236}">
                  <a16:creationId xmlns:a16="http://schemas.microsoft.com/office/drawing/2014/main" id="{14807E49-C613-421A-8ECC-F3E4790D4D95}"/>
                </a:ext>
              </a:extLst>
            </p:cNvPr>
            <p:cNvSpPr/>
            <p:nvPr/>
          </p:nvSpPr>
          <p:spPr>
            <a:xfrm rot="14842350">
              <a:off x="6715923" y="606871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41B9DB6F-8528-4ABA-A8E8-AF265BFFBDF5}"/>
                </a:ext>
              </a:extLst>
            </p:cNvPr>
            <p:cNvSpPr txBox="1"/>
            <p:nvPr/>
          </p:nvSpPr>
          <p:spPr>
            <a:xfrm rot="7964021">
              <a:off x="7739737" y="5376962"/>
              <a:ext cx="959124" cy="369332"/>
            </a:xfrm>
            <a:prstGeom prst="rect">
              <a:avLst/>
            </a:prstGeom>
            <a:noFill/>
          </p:spPr>
          <p:txBody>
            <a:bodyPr wrap="square" rtlCol="0">
              <a:spAutoFit/>
            </a:bodyPr>
            <a:lstStyle/>
            <a:p>
              <a:pPr algn="ctr"/>
              <a:r>
                <a:rPr lang="en-GB" dirty="0"/>
                <a:t>Reuse</a:t>
              </a:r>
            </a:p>
          </p:txBody>
        </p:sp>
        <p:sp>
          <p:nvSpPr>
            <p:cNvPr id="62" name="Rectangle 61">
              <a:extLst>
                <a:ext uri="{FF2B5EF4-FFF2-40B4-BE49-F238E27FC236}">
                  <a16:creationId xmlns:a16="http://schemas.microsoft.com/office/drawing/2014/main" id="{96FA4B01-78ED-44BE-B2D6-F75CD8D2E355}"/>
                </a:ext>
              </a:extLst>
            </p:cNvPr>
            <p:cNvSpPr/>
            <p:nvPr/>
          </p:nvSpPr>
          <p:spPr>
            <a:xfrm>
              <a:off x="2434120" y="3559876"/>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Accepted Solution</a:t>
              </a:r>
            </a:p>
          </p:txBody>
        </p:sp>
        <p:sp>
          <p:nvSpPr>
            <p:cNvPr id="63" name="Flowchart: Document 62">
              <a:extLst>
                <a:ext uri="{FF2B5EF4-FFF2-40B4-BE49-F238E27FC236}">
                  <a16:creationId xmlns:a16="http://schemas.microsoft.com/office/drawing/2014/main" id="{8EC12E88-FC50-4182-83B4-FB692597A3F6}"/>
                </a:ext>
              </a:extLst>
            </p:cNvPr>
            <p:cNvSpPr/>
            <p:nvPr/>
          </p:nvSpPr>
          <p:spPr>
            <a:xfrm>
              <a:off x="2434117" y="2809512"/>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64" name="TextBox 63">
              <a:extLst>
                <a:ext uri="{FF2B5EF4-FFF2-40B4-BE49-F238E27FC236}">
                  <a16:creationId xmlns:a16="http://schemas.microsoft.com/office/drawing/2014/main" id="{B988828F-7B91-4345-A617-1923AC3030DA}"/>
                </a:ext>
              </a:extLst>
            </p:cNvPr>
            <p:cNvSpPr txBox="1"/>
            <p:nvPr/>
          </p:nvSpPr>
          <p:spPr>
            <a:xfrm rot="13687915">
              <a:off x="3484009" y="5376963"/>
              <a:ext cx="959124" cy="369332"/>
            </a:xfrm>
            <a:prstGeom prst="rect">
              <a:avLst/>
            </a:prstGeom>
            <a:noFill/>
          </p:spPr>
          <p:txBody>
            <a:bodyPr wrap="square" rtlCol="0">
              <a:spAutoFit/>
            </a:bodyPr>
            <a:lstStyle/>
            <a:p>
              <a:pPr algn="ctr"/>
              <a:r>
                <a:rPr lang="en-GB" dirty="0"/>
                <a:t>Revise</a:t>
              </a:r>
            </a:p>
          </p:txBody>
        </p:sp>
        <p:sp>
          <p:nvSpPr>
            <p:cNvPr id="65" name="Isosceles Triangle 64">
              <a:extLst>
                <a:ext uri="{FF2B5EF4-FFF2-40B4-BE49-F238E27FC236}">
                  <a16:creationId xmlns:a16="http://schemas.microsoft.com/office/drawing/2014/main" id="{6C7619B8-7532-4255-8237-5D1281745E6D}"/>
                </a:ext>
              </a:extLst>
            </p:cNvPr>
            <p:cNvSpPr/>
            <p:nvPr/>
          </p:nvSpPr>
          <p:spPr>
            <a:xfrm rot="20879736">
              <a:off x="3468526" y="431003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6" name="Straight Arrow Connector 65">
              <a:extLst>
                <a:ext uri="{FF2B5EF4-FFF2-40B4-BE49-F238E27FC236}">
                  <a16:creationId xmlns:a16="http://schemas.microsoft.com/office/drawing/2014/main" id="{90142975-3969-4983-89D5-4B9422551982}"/>
                </a:ext>
              </a:extLst>
            </p:cNvPr>
            <p:cNvCxnSpPr>
              <a:cxnSpLocks/>
            </p:cNvCxnSpPr>
            <p:nvPr/>
          </p:nvCxnSpPr>
          <p:spPr>
            <a:xfrm>
              <a:off x="7073331" y="3635646"/>
              <a:ext cx="1193295"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7B43A88-0A8C-4C17-9A16-41C6EF6B9072}"/>
                </a:ext>
              </a:extLst>
            </p:cNvPr>
            <p:cNvCxnSpPr>
              <a:cxnSpLocks/>
            </p:cNvCxnSpPr>
            <p:nvPr/>
          </p:nvCxnSpPr>
          <p:spPr>
            <a:xfrm>
              <a:off x="3870724" y="3602463"/>
              <a:ext cx="1350758"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ED62EE1-3888-4341-B3D4-14DFDA6A2B09}"/>
                </a:ext>
              </a:extLst>
            </p:cNvPr>
            <p:cNvSpPr txBox="1"/>
            <p:nvPr/>
          </p:nvSpPr>
          <p:spPr>
            <a:xfrm>
              <a:off x="3963642" y="3180377"/>
              <a:ext cx="959124" cy="369332"/>
            </a:xfrm>
            <a:prstGeom prst="rect">
              <a:avLst/>
            </a:prstGeom>
            <a:noFill/>
          </p:spPr>
          <p:txBody>
            <a:bodyPr wrap="square" rtlCol="0">
              <a:spAutoFit/>
            </a:bodyPr>
            <a:lstStyle/>
            <a:p>
              <a:pPr algn="ctr"/>
              <a:r>
                <a:rPr lang="en-GB" dirty="0"/>
                <a:t>Retain</a:t>
              </a:r>
            </a:p>
          </p:txBody>
        </p:sp>
        <p:sp>
          <p:nvSpPr>
            <p:cNvPr id="69" name="Rectangle 68">
              <a:extLst>
                <a:ext uri="{FF2B5EF4-FFF2-40B4-BE49-F238E27FC236}">
                  <a16:creationId xmlns:a16="http://schemas.microsoft.com/office/drawing/2014/main" id="{ED1ECD22-AA32-4D90-872A-C5EA5D68E56F}"/>
                </a:ext>
              </a:extLst>
            </p:cNvPr>
            <p:cNvSpPr/>
            <p:nvPr/>
          </p:nvSpPr>
          <p:spPr>
            <a:xfrm>
              <a:off x="3321031" y="924443"/>
              <a:ext cx="1453905" cy="1880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32EEF49E-CB1B-4021-A32C-BB11F7F6D08E}"/>
                </a:ext>
              </a:extLst>
            </p:cNvPr>
            <p:cNvSpPr/>
            <p:nvPr/>
          </p:nvSpPr>
          <p:spPr>
            <a:xfrm>
              <a:off x="3922800" y="543243"/>
              <a:ext cx="1453905" cy="1298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0" name="Rectangle: Rounded Corners 89">
            <a:extLst>
              <a:ext uri="{FF2B5EF4-FFF2-40B4-BE49-F238E27FC236}">
                <a16:creationId xmlns:a16="http://schemas.microsoft.com/office/drawing/2014/main" id="{2A7F9A14-8E84-4642-93B8-A943A853CB67}"/>
              </a:ext>
            </a:extLst>
          </p:cNvPr>
          <p:cNvSpPr/>
          <p:nvPr/>
        </p:nvSpPr>
        <p:spPr>
          <a:xfrm>
            <a:off x="4976197" y="1893151"/>
            <a:ext cx="2452346" cy="3039145"/>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dirty="0">
                <a:solidFill>
                  <a:schemeClr val="tx1"/>
                </a:solidFill>
              </a:rPr>
              <a:t>Case-Base</a:t>
            </a:r>
          </a:p>
          <a:p>
            <a:pPr algn="ctr"/>
            <a:endParaRPr lang="en-GB" sz="2400" dirty="0">
              <a:solidFill>
                <a:schemeClr val="tx1"/>
              </a:solidFill>
            </a:endParaRPr>
          </a:p>
          <a:p>
            <a:pPr algn="ctr"/>
            <a:endParaRPr lang="en-GB" sz="2400" dirty="0">
              <a:solidFill>
                <a:schemeClr val="tx1"/>
              </a:solidFill>
            </a:endParaRPr>
          </a:p>
          <a:p>
            <a:pPr algn="ctr"/>
            <a:endParaRPr lang="en-GB" dirty="0">
              <a:solidFill>
                <a:schemeClr val="tx1"/>
              </a:solidFill>
            </a:endParaRP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91" name="Rectangle: Rounded Corners 90">
            <a:extLst>
              <a:ext uri="{FF2B5EF4-FFF2-40B4-BE49-F238E27FC236}">
                <a16:creationId xmlns:a16="http://schemas.microsoft.com/office/drawing/2014/main" id="{318378BB-CC94-422C-B065-45FC849AE0BD}"/>
              </a:ext>
            </a:extLst>
          </p:cNvPr>
          <p:cNvSpPr/>
          <p:nvPr/>
        </p:nvSpPr>
        <p:spPr>
          <a:xfrm>
            <a:off x="8193912" y="2185519"/>
            <a:ext cx="3976956" cy="2516295"/>
          </a:xfrm>
          <a:prstGeom prst="round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solidFill>
                  <a:schemeClr val="tx1"/>
                </a:solidFill>
              </a:rPr>
              <a:t>Similarity</a:t>
            </a:r>
            <a:endParaRPr lang="en-GB" dirty="0">
              <a:solidFill>
                <a:schemeClr val="tx1"/>
              </a:solidFill>
            </a:endParaRP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92" name="Rectangle: Rounded Corners 91">
            <a:extLst>
              <a:ext uri="{FF2B5EF4-FFF2-40B4-BE49-F238E27FC236}">
                <a16:creationId xmlns:a16="http://schemas.microsoft.com/office/drawing/2014/main" id="{4435FC31-2747-4054-963B-D54AF37742B7}"/>
              </a:ext>
            </a:extLst>
          </p:cNvPr>
          <p:cNvSpPr/>
          <p:nvPr/>
        </p:nvSpPr>
        <p:spPr>
          <a:xfrm>
            <a:off x="5151358" y="385088"/>
            <a:ext cx="1921973" cy="1386626"/>
          </a:xfrm>
          <a:prstGeom prst="roundRect">
            <a:avLst/>
          </a:prstGeom>
          <a:solidFill>
            <a:schemeClr val="accent2">
              <a:alpha val="4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400" dirty="0">
                <a:solidFill>
                  <a:schemeClr val="tx1"/>
                </a:solidFill>
              </a:rPr>
              <a:t>Vocabulary</a:t>
            </a:r>
            <a:endParaRPr lang="en-GB" dirty="0"/>
          </a:p>
          <a:p>
            <a:pPr algn="ctr"/>
            <a:endParaRPr lang="en-GB" dirty="0"/>
          </a:p>
          <a:p>
            <a:pPr algn="ctr"/>
            <a:endParaRPr lang="en-GB" dirty="0"/>
          </a:p>
          <a:p>
            <a:pPr algn="ctr"/>
            <a:endParaRPr lang="en-GB" dirty="0"/>
          </a:p>
          <a:p>
            <a:pPr algn="ctr"/>
            <a:endParaRPr lang="en-GB" dirty="0"/>
          </a:p>
        </p:txBody>
      </p:sp>
      <p:sp>
        <p:nvSpPr>
          <p:cNvPr id="93" name="Rectangle: Rounded Corners 92">
            <a:extLst>
              <a:ext uri="{FF2B5EF4-FFF2-40B4-BE49-F238E27FC236}">
                <a16:creationId xmlns:a16="http://schemas.microsoft.com/office/drawing/2014/main" id="{122F6E69-63E7-4792-855A-3AE0EB0657F7}"/>
              </a:ext>
            </a:extLst>
          </p:cNvPr>
          <p:cNvSpPr/>
          <p:nvPr/>
        </p:nvSpPr>
        <p:spPr>
          <a:xfrm>
            <a:off x="2078136" y="2240258"/>
            <a:ext cx="2110319" cy="3998544"/>
          </a:xfrm>
          <a:prstGeom prst="round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400" dirty="0">
                <a:solidFill>
                  <a:schemeClr val="tx1"/>
                </a:solidFill>
              </a:rPr>
              <a:t>Adaptation</a:t>
            </a: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dirty="0"/>
          </a:p>
        </p:txBody>
      </p:sp>
      <p:sp>
        <p:nvSpPr>
          <p:cNvPr id="3" name="TextBox 2">
            <a:extLst>
              <a:ext uri="{FF2B5EF4-FFF2-40B4-BE49-F238E27FC236}">
                <a16:creationId xmlns:a16="http://schemas.microsoft.com/office/drawing/2014/main" id="{42F46EC8-AE97-48F3-9B11-846AE32CB1F7}"/>
              </a:ext>
            </a:extLst>
          </p:cNvPr>
          <p:cNvSpPr txBox="1"/>
          <p:nvPr/>
        </p:nvSpPr>
        <p:spPr>
          <a:xfrm>
            <a:off x="7374900" y="388744"/>
            <a:ext cx="4299430" cy="923330"/>
          </a:xfrm>
          <a:prstGeom prst="rect">
            <a:avLst/>
          </a:prstGeom>
          <a:noFill/>
        </p:spPr>
        <p:txBody>
          <a:bodyPr wrap="square" rtlCol="0">
            <a:spAutoFit/>
          </a:bodyPr>
          <a:lstStyle/>
          <a:p>
            <a:r>
              <a:rPr lang="en-GB" dirty="0"/>
              <a:t>How data is represented:</a:t>
            </a:r>
          </a:p>
          <a:p>
            <a:r>
              <a:rPr lang="en-GB" dirty="0"/>
              <a:t>- What are the features and data types</a:t>
            </a:r>
            <a:br>
              <a:rPr lang="en-GB" dirty="0"/>
            </a:br>
            <a:r>
              <a:rPr lang="en-GB" dirty="0"/>
              <a:t>- Text, image, tabular, time-series, etc</a:t>
            </a:r>
          </a:p>
        </p:txBody>
      </p:sp>
      <p:sp>
        <p:nvSpPr>
          <p:cNvPr id="94" name="TextBox 93">
            <a:extLst>
              <a:ext uri="{FF2B5EF4-FFF2-40B4-BE49-F238E27FC236}">
                <a16:creationId xmlns:a16="http://schemas.microsoft.com/office/drawing/2014/main" id="{118CD070-8E57-4E54-BAEC-55A7E5754679}"/>
              </a:ext>
            </a:extLst>
          </p:cNvPr>
          <p:cNvSpPr txBox="1"/>
          <p:nvPr/>
        </p:nvSpPr>
        <p:spPr>
          <a:xfrm>
            <a:off x="8466411" y="4736410"/>
            <a:ext cx="4299430" cy="923330"/>
          </a:xfrm>
          <a:prstGeom prst="rect">
            <a:avLst/>
          </a:prstGeom>
          <a:noFill/>
        </p:spPr>
        <p:txBody>
          <a:bodyPr wrap="square" rtlCol="0">
            <a:spAutoFit/>
          </a:bodyPr>
          <a:lstStyle/>
          <a:p>
            <a:r>
              <a:rPr lang="en-GB" dirty="0"/>
              <a:t>How data is compared:</a:t>
            </a:r>
          </a:p>
          <a:p>
            <a:r>
              <a:rPr lang="en-GB" dirty="0"/>
              <a:t>- How to compare features (local)</a:t>
            </a:r>
            <a:br>
              <a:rPr lang="en-GB" dirty="0"/>
            </a:br>
            <a:r>
              <a:rPr lang="en-GB" dirty="0"/>
              <a:t>- How to compare cases (global)</a:t>
            </a:r>
          </a:p>
        </p:txBody>
      </p:sp>
      <p:sp>
        <p:nvSpPr>
          <p:cNvPr id="95" name="TextBox 94">
            <a:extLst>
              <a:ext uri="{FF2B5EF4-FFF2-40B4-BE49-F238E27FC236}">
                <a16:creationId xmlns:a16="http://schemas.microsoft.com/office/drawing/2014/main" id="{830DB735-DF22-4D16-BA1B-9E904DF6A743}"/>
              </a:ext>
            </a:extLst>
          </p:cNvPr>
          <p:cNvSpPr txBox="1"/>
          <p:nvPr/>
        </p:nvSpPr>
        <p:spPr>
          <a:xfrm>
            <a:off x="21132" y="3429000"/>
            <a:ext cx="2044289" cy="2031325"/>
          </a:xfrm>
          <a:prstGeom prst="rect">
            <a:avLst/>
          </a:prstGeom>
          <a:noFill/>
        </p:spPr>
        <p:txBody>
          <a:bodyPr wrap="square" rtlCol="0">
            <a:spAutoFit/>
          </a:bodyPr>
          <a:lstStyle/>
          <a:p>
            <a:r>
              <a:rPr lang="en-GB" dirty="0"/>
              <a:t>How cases can be revised:</a:t>
            </a:r>
          </a:p>
          <a:p>
            <a:pPr marL="285750" indent="-285750">
              <a:buFontTx/>
              <a:buChar char="-"/>
            </a:pPr>
            <a:r>
              <a:rPr lang="en-GB" dirty="0"/>
              <a:t>In what circumstances to revise a decision</a:t>
            </a:r>
          </a:p>
          <a:p>
            <a:pPr marL="285750" indent="-285750">
              <a:buFontTx/>
              <a:buChar char="-"/>
            </a:pPr>
            <a:r>
              <a:rPr lang="en-GB" dirty="0"/>
              <a:t>How much to revise</a:t>
            </a:r>
          </a:p>
        </p:txBody>
      </p:sp>
      <p:sp>
        <p:nvSpPr>
          <p:cNvPr id="96" name="TextBox 95">
            <a:extLst>
              <a:ext uri="{FF2B5EF4-FFF2-40B4-BE49-F238E27FC236}">
                <a16:creationId xmlns:a16="http://schemas.microsoft.com/office/drawing/2014/main" id="{5CA2611A-167B-4A90-938C-A607029444A6}"/>
              </a:ext>
            </a:extLst>
          </p:cNvPr>
          <p:cNvSpPr txBox="1"/>
          <p:nvPr/>
        </p:nvSpPr>
        <p:spPr>
          <a:xfrm>
            <a:off x="4225399" y="4129585"/>
            <a:ext cx="1135247" cy="1200329"/>
          </a:xfrm>
          <a:prstGeom prst="rect">
            <a:avLst/>
          </a:prstGeom>
          <a:noFill/>
        </p:spPr>
        <p:txBody>
          <a:bodyPr wrap="square" rtlCol="0">
            <a:spAutoFit/>
          </a:bodyPr>
          <a:lstStyle/>
          <a:p>
            <a:r>
              <a:rPr lang="en-GB" dirty="0"/>
              <a:t>The cases stored in the case base</a:t>
            </a:r>
          </a:p>
        </p:txBody>
      </p:sp>
      <p:sp>
        <p:nvSpPr>
          <p:cNvPr id="99" name="Title 1">
            <a:extLst>
              <a:ext uri="{FF2B5EF4-FFF2-40B4-BE49-F238E27FC236}">
                <a16:creationId xmlns:a16="http://schemas.microsoft.com/office/drawing/2014/main" id="{FB9D198C-C385-456F-88A4-8C39BADDED74}"/>
              </a:ext>
            </a:extLst>
          </p:cNvPr>
          <p:cNvSpPr>
            <a:spLocks noGrp="1"/>
          </p:cNvSpPr>
          <p:nvPr>
            <p:ph type="title"/>
          </p:nvPr>
        </p:nvSpPr>
        <p:spPr>
          <a:xfrm>
            <a:off x="488789" y="968767"/>
            <a:ext cx="4303351" cy="757129"/>
          </a:xfrm>
        </p:spPr>
        <p:txBody>
          <a:bodyPr/>
          <a:lstStyle/>
          <a:p>
            <a:r>
              <a:rPr lang="en-GB" dirty="0"/>
              <a:t>The CBR Cycle</a:t>
            </a:r>
          </a:p>
        </p:txBody>
      </p:sp>
    </p:spTree>
    <p:extLst>
      <p:ext uri="{BB962C8B-B14F-4D97-AF65-F5344CB8AC3E}">
        <p14:creationId xmlns:p14="http://schemas.microsoft.com/office/powerpoint/2010/main" val="177947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99B6-413E-4DFD-8EDC-3B0A96BB27CE}"/>
              </a:ext>
            </a:extLst>
          </p:cNvPr>
          <p:cNvSpPr>
            <a:spLocks noGrp="1"/>
          </p:cNvSpPr>
          <p:nvPr>
            <p:ph type="title"/>
          </p:nvPr>
        </p:nvSpPr>
        <p:spPr/>
        <p:txBody>
          <a:bodyPr/>
          <a:lstStyle/>
          <a:p>
            <a:r>
              <a:rPr lang="en-GB" dirty="0"/>
              <a:t>The CBR Cycle - Retrieval</a:t>
            </a:r>
          </a:p>
        </p:txBody>
      </p:sp>
      <p:sp>
        <p:nvSpPr>
          <p:cNvPr id="3" name="Content Placeholder 2">
            <a:extLst>
              <a:ext uri="{FF2B5EF4-FFF2-40B4-BE49-F238E27FC236}">
                <a16:creationId xmlns:a16="http://schemas.microsoft.com/office/drawing/2014/main" id="{25A4732E-0BBC-4515-B6A2-8D8B5AF6BE94}"/>
              </a:ext>
            </a:extLst>
          </p:cNvPr>
          <p:cNvSpPr>
            <a:spLocks noGrp="1"/>
          </p:cNvSpPr>
          <p:nvPr>
            <p:ph idx="1"/>
          </p:nvPr>
        </p:nvSpPr>
        <p:spPr/>
        <p:txBody>
          <a:bodyPr/>
          <a:lstStyle/>
          <a:p>
            <a:r>
              <a:rPr lang="en-GB" dirty="0"/>
              <a:t>The retrieval stage relies on the case-base, vocabulary and similarity knowledge containers</a:t>
            </a:r>
          </a:p>
          <a:p>
            <a:pPr lvl="1"/>
            <a:r>
              <a:rPr lang="en-GB" dirty="0"/>
              <a:t>What historical cases are stored, how are they represented and how to compare them </a:t>
            </a:r>
          </a:p>
          <a:p>
            <a:endParaRPr lang="en-GB" dirty="0"/>
          </a:p>
          <a:p>
            <a:r>
              <a:rPr lang="en-GB" dirty="0"/>
              <a:t>The retrieval stage mirrors what we have already learned about instance-based learners</a:t>
            </a:r>
          </a:p>
          <a:p>
            <a:pPr lvl="1"/>
            <a:r>
              <a:rPr lang="en-GB" dirty="0"/>
              <a:t>Given a new case, identify similar cases in the case-base</a:t>
            </a:r>
          </a:p>
          <a:p>
            <a:endParaRPr lang="en-GB" dirty="0"/>
          </a:p>
          <a:p>
            <a:r>
              <a:rPr lang="en-GB" dirty="0"/>
              <a:t>Similarity can be calculated in different ways</a:t>
            </a:r>
          </a:p>
          <a:p>
            <a:endParaRPr lang="en-GB" dirty="0"/>
          </a:p>
          <a:p>
            <a:endParaRPr lang="en-GB" dirty="0"/>
          </a:p>
        </p:txBody>
      </p:sp>
    </p:spTree>
    <p:extLst>
      <p:ext uri="{BB962C8B-B14F-4D97-AF65-F5344CB8AC3E}">
        <p14:creationId xmlns:p14="http://schemas.microsoft.com/office/powerpoint/2010/main" val="3956122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725E-357B-4B03-93A7-F76D10A9A14C}"/>
              </a:ext>
            </a:extLst>
          </p:cNvPr>
          <p:cNvSpPr>
            <a:spLocks noGrp="1"/>
          </p:cNvSpPr>
          <p:nvPr>
            <p:ph type="title"/>
          </p:nvPr>
        </p:nvSpPr>
        <p:spPr/>
        <p:txBody>
          <a:bodyPr/>
          <a:lstStyle/>
          <a:p>
            <a:r>
              <a:rPr lang="en-GB" dirty="0"/>
              <a:t>Local Similarity vs Global Similarity</a:t>
            </a:r>
          </a:p>
        </p:txBody>
      </p:sp>
      <p:sp>
        <p:nvSpPr>
          <p:cNvPr id="3" name="Content Placeholder 2">
            <a:extLst>
              <a:ext uri="{FF2B5EF4-FFF2-40B4-BE49-F238E27FC236}">
                <a16:creationId xmlns:a16="http://schemas.microsoft.com/office/drawing/2014/main" id="{6BF8DAE7-4AF8-4462-9C4A-8C782D458122}"/>
              </a:ext>
            </a:extLst>
          </p:cNvPr>
          <p:cNvSpPr>
            <a:spLocks noGrp="1"/>
          </p:cNvSpPr>
          <p:nvPr>
            <p:ph idx="1"/>
          </p:nvPr>
        </p:nvSpPr>
        <p:spPr>
          <a:xfrm>
            <a:off x="595843" y="1757929"/>
            <a:ext cx="10515600" cy="1671072"/>
          </a:xfrm>
        </p:spPr>
        <p:txBody>
          <a:bodyPr/>
          <a:lstStyle/>
          <a:p>
            <a:r>
              <a:rPr lang="en-GB" dirty="0"/>
              <a:t>We can calculate the similarity between each feature and aggregate</a:t>
            </a:r>
          </a:p>
          <a:p>
            <a:pPr marL="0" indent="0">
              <a:buNone/>
            </a:pPr>
            <a:r>
              <a:rPr lang="en-GB" dirty="0"/>
              <a:t>                                                             </a:t>
            </a:r>
            <a:r>
              <a:rPr lang="en-GB" i="1" dirty="0"/>
              <a:t>Or</a:t>
            </a:r>
          </a:p>
          <a:p>
            <a:r>
              <a:rPr lang="en-GB" dirty="0"/>
              <a:t>We can compare each case and their features as a whole</a:t>
            </a:r>
          </a:p>
        </p:txBody>
      </p:sp>
      <p:grpSp>
        <p:nvGrpSpPr>
          <p:cNvPr id="11" name="Group 10">
            <a:extLst>
              <a:ext uri="{FF2B5EF4-FFF2-40B4-BE49-F238E27FC236}">
                <a16:creationId xmlns:a16="http://schemas.microsoft.com/office/drawing/2014/main" id="{4BF77B06-303D-4C17-B3A7-0E286F9953FE}"/>
              </a:ext>
            </a:extLst>
          </p:cNvPr>
          <p:cNvGrpSpPr/>
          <p:nvPr/>
        </p:nvGrpSpPr>
        <p:grpSpPr>
          <a:xfrm>
            <a:off x="785091" y="3756889"/>
            <a:ext cx="923637" cy="2410691"/>
            <a:chOff x="785091" y="3500582"/>
            <a:chExt cx="923637" cy="2410691"/>
          </a:xfrm>
        </p:grpSpPr>
        <p:sp>
          <p:nvSpPr>
            <p:cNvPr id="4" name="Left Bracket 3">
              <a:extLst>
                <a:ext uri="{FF2B5EF4-FFF2-40B4-BE49-F238E27FC236}">
                  <a16:creationId xmlns:a16="http://schemas.microsoft.com/office/drawing/2014/main" id="{1AFB7BC7-730E-4892-944D-1FBC6926C4CE}"/>
                </a:ext>
              </a:extLst>
            </p:cNvPr>
            <p:cNvSpPr/>
            <p:nvPr/>
          </p:nvSpPr>
          <p:spPr>
            <a:xfrm>
              <a:off x="785091" y="3500582"/>
              <a:ext cx="378691" cy="241069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ket 4">
              <a:extLst>
                <a:ext uri="{FF2B5EF4-FFF2-40B4-BE49-F238E27FC236}">
                  <a16:creationId xmlns:a16="http://schemas.microsoft.com/office/drawing/2014/main" id="{FF65EAE9-38B2-42F2-AE8F-87D6C369DB0F}"/>
                </a:ext>
              </a:extLst>
            </p:cNvPr>
            <p:cNvSpPr/>
            <p:nvPr/>
          </p:nvSpPr>
          <p:spPr>
            <a:xfrm rot="10800000">
              <a:off x="1330037" y="3500582"/>
              <a:ext cx="378691" cy="241069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7A06BD-53B9-45A6-913F-1C0ED8575BC2}"/>
                    </a:ext>
                  </a:extLst>
                </p:cNvPr>
                <p:cNvSpPr txBox="1"/>
                <p:nvPr/>
              </p:nvSpPr>
              <p:spPr>
                <a:xfrm>
                  <a:off x="1067759" y="3639127"/>
                  <a:ext cx="3583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1</m:t>
                            </m:r>
                          </m:sub>
                        </m:sSub>
                      </m:oMath>
                    </m:oMathPara>
                  </a14:m>
                  <a:endParaRPr lang="en-GB" sz="2400" dirty="0"/>
                </a:p>
              </p:txBody>
            </p:sp>
          </mc:Choice>
          <mc:Fallback xmlns="">
            <p:sp>
              <p:nvSpPr>
                <p:cNvPr id="6" name="TextBox 5">
                  <a:extLst>
                    <a:ext uri="{FF2B5EF4-FFF2-40B4-BE49-F238E27FC236}">
                      <a16:creationId xmlns:a16="http://schemas.microsoft.com/office/drawing/2014/main" id="{6D7A06BD-53B9-45A6-913F-1C0ED8575BC2}"/>
                    </a:ext>
                  </a:extLst>
                </p:cNvPr>
                <p:cNvSpPr txBox="1">
                  <a:spLocks noRot="1" noChangeAspect="1" noMove="1" noResize="1" noEditPoints="1" noAdjustHandles="1" noChangeArrowheads="1" noChangeShapeType="1" noTextEdit="1"/>
                </p:cNvSpPr>
                <p:nvPr/>
              </p:nvSpPr>
              <p:spPr>
                <a:xfrm>
                  <a:off x="1067759" y="3639127"/>
                  <a:ext cx="358303" cy="369332"/>
                </a:xfrm>
                <a:prstGeom prst="rect">
                  <a:avLst/>
                </a:prstGeom>
                <a:blipFill>
                  <a:blip r:embed="rId2"/>
                  <a:stretch>
                    <a:fillRect l="-18644" r="-8475"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59F3C5-A962-433A-BEA5-81BF15015880}"/>
                    </a:ext>
                  </a:extLst>
                </p:cNvPr>
                <p:cNvSpPr txBox="1"/>
                <p:nvPr/>
              </p:nvSpPr>
              <p:spPr>
                <a:xfrm>
                  <a:off x="1067758" y="4080040"/>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2</m:t>
                            </m:r>
                          </m:sub>
                        </m:sSub>
                      </m:oMath>
                    </m:oMathPara>
                  </a14:m>
                  <a:endParaRPr lang="en-GB" sz="2400" dirty="0"/>
                </a:p>
              </p:txBody>
            </p:sp>
          </mc:Choice>
          <mc:Fallback xmlns="">
            <p:sp>
              <p:nvSpPr>
                <p:cNvPr id="7" name="TextBox 6">
                  <a:extLst>
                    <a:ext uri="{FF2B5EF4-FFF2-40B4-BE49-F238E27FC236}">
                      <a16:creationId xmlns:a16="http://schemas.microsoft.com/office/drawing/2014/main" id="{8C59F3C5-A962-433A-BEA5-81BF15015880}"/>
                    </a:ext>
                  </a:extLst>
                </p:cNvPr>
                <p:cNvSpPr txBox="1">
                  <a:spLocks noRot="1" noChangeAspect="1" noMove="1" noResize="1" noEditPoints="1" noAdjustHandles="1" noChangeArrowheads="1" noChangeShapeType="1" noTextEdit="1"/>
                </p:cNvSpPr>
                <p:nvPr/>
              </p:nvSpPr>
              <p:spPr>
                <a:xfrm>
                  <a:off x="1067758" y="4080040"/>
                  <a:ext cx="365420" cy="369332"/>
                </a:xfrm>
                <a:prstGeom prst="rect">
                  <a:avLst/>
                </a:prstGeom>
                <a:blipFill>
                  <a:blip r:embed="rId3"/>
                  <a:stretch>
                    <a:fillRect l="-18333" r="-8333"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9E5C1B-3DF7-4E10-8577-E54F6BE184E5}"/>
                    </a:ext>
                  </a:extLst>
                </p:cNvPr>
                <p:cNvSpPr txBox="1"/>
                <p:nvPr/>
              </p:nvSpPr>
              <p:spPr>
                <a:xfrm>
                  <a:off x="1066309" y="4520953"/>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3</m:t>
                            </m:r>
                          </m:sub>
                        </m:sSub>
                      </m:oMath>
                    </m:oMathPara>
                  </a14:m>
                  <a:endParaRPr lang="en-GB" sz="2400" dirty="0"/>
                </a:p>
              </p:txBody>
            </p:sp>
          </mc:Choice>
          <mc:Fallback xmlns="">
            <p:sp>
              <p:nvSpPr>
                <p:cNvPr id="8" name="TextBox 7">
                  <a:extLst>
                    <a:ext uri="{FF2B5EF4-FFF2-40B4-BE49-F238E27FC236}">
                      <a16:creationId xmlns:a16="http://schemas.microsoft.com/office/drawing/2014/main" id="{F19E5C1B-3DF7-4E10-8577-E54F6BE184E5}"/>
                    </a:ext>
                  </a:extLst>
                </p:cNvPr>
                <p:cNvSpPr txBox="1">
                  <a:spLocks noRot="1" noChangeAspect="1" noMove="1" noResize="1" noEditPoints="1" noAdjustHandles="1" noChangeArrowheads="1" noChangeShapeType="1" noTextEdit="1"/>
                </p:cNvSpPr>
                <p:nvPr/>
              </p:nvSpPr>
              <p:spPr>
                <a:xfrm>
                  <a:off x="1066309" y="4520953"/>
                  <a:ext cx="365420" cy="369332"/>
                </a:xfrm>
                <a:prstGeom prst="rect">
                  <a:avLst/>
                </a:prstGeom>
                <a:blipFill>
                  <a:blip r:embed="rId4"/>
                  <a:stretch>
                    <a:fillRect l="-20000" r="-8333"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EDA26B-AB1B-4E9C-9D31-71EC6B8C4B57}"/>
                    </a:ext>
                  </a:extLst>
                </p:cNvPr>
                <p:cNvSpPr txBox="1"/>
                <p:nvPr/>
              </p:nvSpPr>
              <p:spPr>
                <a:xfrm>
                  <a:off x="1071421" y="4962235"/>
                  <a:ext cx="3522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4</m:t>
                            </m:r>
                          </m:sub>
                        </m:sSub>
                      </m:oMath>
                    </m:oMathPara>
                  </a14:m>
                  <a:endParaRPr lang="en-GB" sz="2400" dirty="0"/>
                </a:p>
              </p:txBody>
            </p:sp>
          </mc:Choice>
          <mc:Fallback xmlns="">
            <p:sp>
              <p:nvSpPr>
                <p:cNvPr id="9" name="TextBox 8">
                  <a:extLst>
                    <a:ext uri="{FF2B5EF4-FFF2-40B4-BE49-F238E27FC236}">
                      <a16:creationId xmlns:a16="http://schemas.microsoft.com/office/drawing/2014/main" id="{00EDA26B-AB1B-4E9C-9D31-71EC6B8C4B57}"/>
                    </a:ext>
                  </a:extLst>
                </p:cNvPr>
                <p:cNvSpPr txBox="1">
                  <a:spLocks noRot="1" noChangeAspect="1" noMove="1" noResize="1" noEditPoints="1" noAdjustHandles="1" noChangeArrowheads="1" noChangeShapeType="1" noTextEdit="1"/>
                </p:cNvSpPr>
                <p:nvPr/>
              </p:nvSpPr>
              <p:spPr>
                <a:xfrm>
                  <a:off x="1071421" y="4962235"/>
                  <a:ext cx="352276" cy="369332"/>
                </a:xfrm>
                <a:prstGeom prst="rect">
                  <a:avLst/>
                </a:prstGeom>
                <a:blipFill>
                  <a:blip r:embed="rId5"/>
                  <a:stretch>
                    <a:fillRect l="-20690" r="-8621"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E69548-89A7-431B-9051-7ED081E208CA}"/>
                    </a:ext>
                  </a:extLst>
                </p:cNvPr>
                <p:cNvSpPr txBox="1"/>
                <p:nvPr/>
              </p:nvSpPr>
              <p:spPr>
                <a:xfrm>
                  <a:off x="1071421" y="5402656"/>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5</m:t>
                            </m:r>
                          </m:sub>
                        </m:sSub>
                      </m:oMath>
                    </m:oMathPara>
                  </a14:m>
                  <a:endParaRPr lang="en-GB" sz="2400" dirty="0"/>
                </a:p>
              </p:txBody>
            </p:sp>
          </mc:Choice>
          <mc:Fallback xmlns="">
            <p:sp>
              <p:nvSpPr>
                <p:cNvPr id="10" name="TextBox 9">
                  <a:extLst>
                    <a:ext uri="{FF2B5EF4-FFF2-40B4-BE49-F238E27FC236}">
                      <a16:creationId xmlns:a16="http://schemas.microsoft.com/office/drawing/2014/main" id="{95E69548-89A7-431B-9051-7ED081E208CA}"/>
                    </a:ext>
                  </a:extLst>
                </p:cNvPr>
                <p:cNvSpPr txBox="1">
                  <a:spLocks noRot="1" noChangeAspect="1" noMove="1" noResize="1" noEditPoints="1" noAdjustHandles="1" noChangeArrowheads="1" noChangeShapeType="1" noTextEdit="1"/>
                </p:cNvSpPr>
                <p:nvPr/>
              </p:nvSpPr>
              <p:spPr>
                <a:xfrm>
                  <a:off x="1071421" y="5402656"/>
                  <a:ext cx="365420" cy="369332"/>
                </a:xfrm>
                <a:prstGeom prst="rect">
                  <a:avLst/>
                </a:prstGeom>
                <a:blipFill>
                  <a:blip r:embed="rId6"/>
                  <a:stretch>
                    <a:fillRect l="-20000" r="-8333" b="-14754"/>
                  </a:stretch>
                </a:blipFill>
              </p:spPr>
              <p:txBody>
                <a:bodyPr/>
                <a:lstStyle/>
                <a:p>
                  <a:r>
                    <a:rPr lang="en-GB">
                      <a:noFill/>
                    </a:rPr>
                    <a:t> </a:t>
                  </a:r>
                </a:p>
              </p:txBody>
            </p:sp>
          </mc:Fallback>
        </mc:AlternateContent>
      </p:grpSp>
      <p:grpSp>
        <p:nvGrpSpPr>
          <p:cNvPr id="12" name="Group 11">
            <a:extLst>
              <a:ext uri="{FF2B5EF4-FFF2-40B4-BE49-F238E27FC236}">
                <a16:creationId xmlns:a16="http://schemas.microsoft.com/office/drawing/2014/main" id="{2169AEBB-C3DD-4552-9ABA-60B3E40BF49D}"/>
              </a:ext>
            </a:extLst>
          </p:cNvPr>
          <p:cNvGrpSpPr/>
          <p:nvPr/>
        </p:nvGrpSpPr>
        <p:grpSpPr>
          <a:xfrm>
            <a:off x="2526146" y="3772185"/>
            <a:ext cx="923637" cy="2410691"/>
            <a:chOff x="785091" y="3500582"/>
            <a:chExt cx="923637" cy="2410691"/>
          </a:xfrm>
        </p:grpSpPr>
        <p:sp>
          <p:nvSpPr>
            <p:cNvPr id="13" name="Left Bracket 12">
              <a:extLst>
                <a:ext uri="{FF2B5EF4-FFF2-40B4-BE49-F238E27FC236}">
                  <a16:creationId xmlns:a16="http://schemas.microsoft.com/office/drawing/2014/main" id="{F49A6C52-D3DF-4FA8-8DFD-0696B86F2868}"/>
                </a:ext>
              </a:extLst>
            </p:cNvPr>
            <p:cNvSpPr/>
            <p:nvPr/>
          </p:nvSpPr>
          <p:spPr>
            <a:xfrm>
              <a:off x="785091" y="3500582"/>
              <a:ext cx="378691" cy="241069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Left Bracket 13">
              <a:extLst>
                <a:ext uri="{FF2B5EF4-FFF2-40B4-BE49-F238E27FC236}">
                  <a16:creationId xmlns:a16="http://schemas.microsoft.com/office/drawing/2014/main" id="{89493302-0948-4DDA-9A9A-60D37435F570}"/>
                </a:ext>
              </a:extLst>
            </p:cNvPr>
            <p:cNvSpPr/>
            <p:nvPr/>
          </p:nvSpPr>
          <p:spPr>
            <a:xfrm rot="10800000">
              <a:off x="1330037" y="3500582"/>
              <a:ext cx="378691" cy="241069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C507D8-E916-4F20-9CC4-B33D08382A78}"/>
                    </a:ext>
                  </a:extLst>
                </p:cNvPr>
                <p:cNvSpPr txBox="1"/>
                <p:nvPr/>
              </p:nvSpPr>
              <p:spPr>
                <a:xfrm>
                  <a:off x="1067759" y="3639127"/>
                  <a:ext cx="3583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1</m:t>
                            </m:r>
                          </m:sub>
                        </m:sSub>
                      </m:oMath>
                    </m:oMathPara>
                  </a14:m>
                  <a:endParaRPr lang="en-GB" sz="2400" dirty="0"/>
                </a:p>
              </p:txBody>
            </p:sp>
          </mc:Choice>
          <mc:Fallback xmlns="">
            <p:sp>
              <p:nvSpPr>
                <p:cNvPr id="15" name="TextBox 14">
                  <a:extLst>
                    <a:ext uri="{FF2B5EF4-FFF2-40B4-BE49-F238E27FC236}">
                      <a16:creationId xmlns:a16="http://schemas.microsoft.com/office/drawing/2014/main" id="{08C507D8-E916-4F20-9CC4-B33D08382A78}"/>
                    </a:ext>
                  </a:extLst>
                </p:cNvPr>
                <p:cNvSpPr txBox="1">
                  <a:spLocks noRot="1" noChangeAspect="1" noMove="1" noResize="1" noEditPoints="1" noAdjustHandles="1" noChangeArrowheads="1" noChangeShapeType="1" noTextEdit="1"/>
                </p:cNvSpPr>
                <p:nvPr/>
              </p:nvSpPr>
              <p:spPr>
                <a:xfrm>
                  <a:off x="1067759" y="3639127"/>
                  <a:ext cx="358303" cy="369332"/>
                </a:xfrm>
                <a:prstGeom prst="rect">
                  <a:avLst/>
                </a:prstGeom>
                <a:blipFill>
                  <a:blip r:embed="rId7"/>
                  <a:stretch>
                    <a:fillRect l="-20339" r="-8475"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AFD9B3E-0D0C-49CE-B54E-B3215AA7D7DC}"/>
                    </a:ext>
                  </a:extLst>
                </p:cNvPr>
                <p:cNvSpPr txBox="1"/>
                <p:nvPr/>
              </p:nvSpPr>
              <p:spPr>
                <a:xfrm>
                  <a:off x="1067758" y="4080040"/>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2</m:t>
                            </m:r>
                          </m:sub>
                        </m:sSub>
                      </m:oMath>
                    </m:oMathPara>
                  </a14:m>
                  <a:endParaRPr lang="en-GB" sz="2400" dirty="0"/>
                </a:p>
              </p:txBody>
            </p:sp>
          </mc:Choice>
          <mc:Fallback xmlns="">
            <p:sp>
              <p:nvSpPr>
                <p:cNvPr id="16" name="TextBox 15">
                  <a:extLst>
                    <a:ext uri="{FF2B5EF4-FFF2-40B4-BE49-F238E27FC236}">
                      <a16:creationId xmlns:a16="http://schemas.microsoft.com/office/drawing/2014/main" id="{5AFD9B3E-0D0C-49CE-B54E-B3215AA7D7DC}"/>
                    </a:ext>
                  </a:extLst>
                </p:cNvPr>
                <p:cNvSpPr txBox="1">
                  <a:spLocks noRot="1" noChangeAspect="1" noMove="1" noResize="1" noEditPoints="1" noAdjustHandles="1" noChangeArrowheads="1" noChangeShapeType="1" noTextEdit="1"/>
                </p:cNvSpPr>
                <p:nvPr/>
              </p:nvSpPr>
              <p:spPr>
                <a:xfrm>
                  <a:off x="1067758" y="4080040"/>
                  <a:ext cx="365420" cy="369332"/>
                </a:xfrm>
                <a:prstGeom prst="rect">
                  <a:avLst/>
                </a:prstGeom>
                <a:blipFill>
                  <a:blip r:embed="rId8"/>
                  <a:stretch>
                    <a:fillRect l="-20000" r="-8333"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AE7A6A8-8945-4815-9C7B-32E975086666}"/>
                    </a:ext>
                  </a:extLst>
                </p:cNvPr>
                <p:cNvSpPr txBox="1"/>
                <p:nvPr/>
              </p:nvSpPr>
              <p:spPr>
                <a:xfrm>
                  <a:off x="1066309" y="4520953"/>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3</m:t>
                            </m:r>
                          </m:sub>
                        </m:sSub>
                      </m:oMath>
                    </m:oMathPara>
                  </a14:m>
                  <a:endParaRPr lang="en-GB" sz="2400" dirty="0"/>
                </a:p>
              </p:txBody>
            </p:sp>
          </mc:Choice>
          <mc:Fallback xmlns="">
            <p:sp>
              <p:nvSpPr>
                <p:cNvPr id="17" name="TextBox 16">
                  <a:extLst>
                    <a:ext uri="{FF2B5EF4-FFF2-40B4-BE49-F238E27FC236}">
                      <a16:creationId xmlns:a16="http://schemas.microsoft.com/office/drawing/2014/main" id="{6AE7A6A8-8945-4815-9C7B-32E975086666}"/>
                    </a:ext>
                  </a:extLst>
                </p:cNvPr>
                <p:cNvSpPr txBox="1">
                  <a:spLocks noRot="1" noChangeAspect="1" noMove="1" noResize="1" noEditPoints="1" noAdjustHandles="1" noChangeArrowheads="1" noChangeShapeType="1" noTextEdit="1"/>
                </p:cNvSpPr>
                <p:nvPr/>
              </p:nvSpPr>
              <p:spPr>
                <a:xfrm>
                  <a:off x="1066309" y="4520953"/>
                  <a:ext cx="365420" cy="369332"/>
                </a:xfrm>
                <a:prstGeom prst="rect">
                  <a:avLst/>
                </a:prstGeom>
                <a:blipFill>
                  <a:blip r:embed="rId9"/>
                  <a:stretch>
                    <a:fillRect l="-20339" r="-10169"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2C58DD5-6638-496E-9A2D-BFC66B280B62}"/>
                    </a:ext>
                  </a:extLst>
                </p:cNvPr>
                <p:cNvSpPr txBox="1"/>
                <p:nvPr/>
              </p:nvSpPr>
              <p:spPr>
                <a:xfrm>
                  <a:off x="1071421" y="4962235"/>
                  <a:ext cx="3522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4</m:t>
                            </m:r>
                          </m:sub>
                        </m:sSub>
                      </m:oMath>
                    </m:oMathPara>
                  </a14:m>
                  <a:endParaRPr lang="en-GB" sz="2400" dirty="0"/>
                </a:p>
              </p:txBody>
            </p:sp>
          </mc:Choice>
          <mc:Fallback xmlns="">
            <p:sp>
              <p:nvSpPr>
                <p:cNvPr id="18" name="TextBox 17">
                  <a:extLst>
                    <a:ext uri="{FF2B5EF4-FFF2-40B4-BE49-F238E27FC236}">
                      <a16:creationId xmlns:a16="http://schemas.microsoft.com/office/drawing/2014/main" id="{A2C58DD5-6638-496E-9A2D-BFC66B280B62}"/>
                    </a:ext>
                  </a:extLst>
                </p:cNvPr>
                <p:cNvSpPr txBox="1">
                  <a:spLocks noRot="1" noChangeAspect="1" noMove="1" noResize="1" noEditPoints="1" noAdjustHandles="1" noChangeArrowheads="1" noChangeShapeType="1" noTextEdit="1"/>
                </p:cNvSpPr>
                <p:nvPr/>
              </p:nvSpPr>
              <p:spPr>
                <a:xfrm>
                  <a:off x="1071421" y="4962235"/>
                  <a:ext cx="352276" cy="369332"/>
                </a:xfrm>
                <a:prstGeom prst="rect">
                  <a:avLst/>
                </a:prstGeom>
                <a:blipFill>
                  <a:blip r:embed="rId10"/>
                  <a:stretch>
                    <a:fillRect l="-18966" r="-8621"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7C2099-54E8-4E46-8B6A-E7E0F8DE1823}"/>
                    </a:ext>
                  </a:extLst>
                </p:cNvPr>
                <p:cNvSpPr txBox="1"/>
                <p:nvPr/>
              </p:nvSpPr>
              <p:spPr>
                <a:xfrm>
                  <a:off x="1071421" y="5402656"/>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5</m:t>
                            </m:r>
                          </m:sub>
                        </m:sSub>
                      </m:oMath>
                    </m:oMathPara>
                  </a14:m>
                  <a:endParaRPr lang="en-GB" sz="2400" dirty="0"/>
                </a:p>
              </p:txBody>
            </p:sp>
          </mc:Choice>
          <mc:Fallback xmlns="">
            <p:sp>
              <p:nvSpPr>
                <p:cNvPr id="19" name="TextBox 18">
                  <a:extLst>
                    <a:ext uri="{FF2B5EF4-FFF2-40B4-BE49-F238E27FC236}">
                      <a16:creationId xmlns:a16="http://schemas.microsoft.com/office/drawing/2014/main" id="{B27C2099-54E8-4E46-8B6A-E7E0F8DE1823}"/>
                    </a:ext>
                  </a:extLst>
                </p:cNvPr>
                <p:cNvSpPr txBox="1">
                  <a:spLocks noRot="1" noChangeAspect="1" noMove="1" noResize="1" noEditPoints="1" noAdjustHandles="1" noChangeArrowheads="1" noChangeShapeType="1" noTextEdit="1"/>
                </p:cNvSpPr>
                <p:nvPr/>
              </p:nvSpPr>
              <p:spPr>
                <a:xfrm>
                  <a:off x="1071421" y="5402656"/>
                  <a:ext cx="365420" cy="369332"/>
                </a:xfrm>
                <a:prstGeom prst="rect">
                  <a:avLst/>
                </a:prstGeom>
                <a:blipFill>
                  <a:blip r:embed="rId11"/>
                  <a:stretch>
                    <a:fillRect l="-18333" r="-10000" b="-15000"/>
                  </a:stretch>
                </a:blipFill>
              </p:spPr>
              <p:txBody>
                <a:bodyPr/>
                <a:lstStyle/>
                <a:p>
                  <a:r>
                    <a:rPr lang="en-GB">
                      <a:noFill/>
                    </a:rPr>
                    <a:t> </a:t>
                  </a:r>
                </a:p>
              </p:txBody>
            </p:sp>
          </mc:Fallback>
        </mc:AlternateContent>
      </p:grpSp>
      <p:sp>
        <p:nvSpPr>
          <p:cNvPr id="20" name="TextBox 19">
            <a:extLst>
              <a:ext uri="{FF2B5EF4-FFF2-40B4-BE49-F238E27FC236}">
                <a16:creationId xmlns:a16="http://schemas.microsoft.com/office/drawing/2014/main" id="{F87D70CA-4A0A-446F-AB97-41AEC210CE6F}"/>
              </a:ext>
            </a:extLst>
          </p:cNvPr>
          <p:cNvSpPr txBox="1"/>
          <p:nvPr/>
        </p:nvSpPr>
        <p:spPr>
          <a:xfrm>
            <a:off x="648904" y="3315607"/>
            <a:ext cx="1196012" cy="369332"/>
          </a:xfrm>
          <a:prstGeom prst="rect">
            <a:avLst/>
          </a:prstGeom>
          <a:noFill/>
        </p:spPr>
        <p:txBody>
          <a:bodyPr wrap="square" rtlCol="0">
            <a:spAutoFit/>
          </a:bodyPr>
          <a:lstStyle/>
          <a:p>
            <a:pPr algn="ctr"/>
            <a:r>
              <a:rPr lang="en-GB" dirty="0"/>
              <a:t>Case 1</a:t>
            </a:r>
          </a:p>
        </p:txBody>
      </p:sp>
      <p:sp>
        <p:nvSpPr>
          <p:cNvPr id="21" name="TextBox 20">
            <a:extLst>
              <a:ext uri="{FF2B5EF4-FFF2-40B4-BE49-F238E27FC236}">
                <a16:creationId xmlns:a16="http://schemas.microsoft.com/office/drawing/2014/main" id="{2A66F0E4-9EF9-433C-AC4B-2A78BA30081D}"/>
              </a:ext>
            </a:extLst>
          </p:cNvPr>
          <p:cNvSpPr txBox="1"/>
          <p:nvPr/>
        </p:nvSpPr>
        <p:spPr>
          <a:xfrm>
            <a:off x="2389959" y="3315607"/>
            <a:ext cx="1196012" cy="369332"/>
          </a:xfrm>
          <a:prstGeom prst="rect">
            <a:avLst/>
          </a:prstGeom>
          <a:noFill/>
        </p:spPr>
        <p:txBody>
          <a:bodyPr wrap="square" rtlCol="0">
            <a:spAutoFit/>
          </a:bodyPr>
          <a:lstStyle/>
          <a:p>
            <a:pPr algn="ctr"/>
            <a:r>
              <a:rPr lang="en-GB" dirty="0"/>
              <a:t>Case 2</a:t>
            </a:r>
          </a:p>
        </p:txBody>
      </p:sp>
      <p:grpSp>
        <p:nvGrpSpPr>
          <p:cNvPr id="38" name="Group 37">
            <a:extLst>
              <a:ext uri="{FF2B5EF4-FFF2-40B4-BE49-F238E27FC236}">
                <a16:creationId xmlns:a16="http://schemas.microsoft.com/office/drawing/2014/main" id="{DA05404F-B025-4076-9D24-43D1205257FD}"/>
              </a:ext>
            </a:extLst>
          </p:cNvPr>
          <p:cNvGrpSpPr/>
          <p:nvPr/>
        </p:nvGrpSpPr>
        <p:grpSpPr>
          <a:xfrm>
            <a:off x="6331528" y="3756889"/>
            <a:ext cx="923637" cy="2410691"/>
            <a:chOff x="785091" y="3500582"/>
            <a:chExt cx="923637" cy="2410691"/>
          </a:xfrm>
        </p:grpSpPr>
        <p:sp>
          <p:nvSpPr>
            <p:cNvPr id="39" name="Left Bracket 38">
              <a:extLst>
                <a:ext uri="{FF2B5EF4-FFF2-40B4-BE49-F238E27FC236}">
                  <a16:creationId xmlns:a16="http://schemas.microsoft.com/office/drawing/2014/main" id="{AB465B5B-0553-4C04-ADB0-60F486D8D7DE}"/>
                </a:ext>
              </a:extLst>
            </p:cNvPr>
            <p:cNvSpPr/>
            <p:nvPr/>
          </p:nvSpPr>
          <p:spPr>
            <a:xfrm>
              <a:off x="785091" y="3500582"/>
              <a:ext cx="378691" cy="241069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Left Bracket 39">
              <a:extLst>
                <a:ext uri="{FF2B5EF4-FFF2-40B4-BE49-F238E27FC236}">
                  <a16:creationId xmlns:a16="http://schemas.microsoft.com/office/drawing/2014/main" id="{B8C27066-60E6-4796-AAAA-6AC0B4D53D38}"/>
                </a:ext>
              </a:extLst>
            </p:cNvPr>
            <p:cNvSpPr/>
            <p:nvPr/>
          </p:nvSpPr>
          <p:spPr>
            <a:xfrm rot="10800000">
              <a:off x="1330037" y="3500582"/>
              <a:ext cx="378691" cy="241069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6CA66FF-B929-4AD2-AF94-C84E61139F23}"/>
                    </a:ext>
                  </a:extLst>
                </p:cNvPr>
                <p:cNvSpPr txBox="1"/>
                <p:nvPr/>
              </p:nvSpPr>
              <p:spPr>
                <a:xfrm>
                  <a:off x="1067759" y="3639127"/>
                  <a:ext cx="3583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1</m:t>
                            </m:r>
                          </m:sub>
                        </m:sSub>
                      </m:oMath>
                    </m:oMathPara>
                  </a14:m>
                  <a:endParaRPr lang="en-GB" sz="2400" dirty="0"/>
                </a:p>
              </p:txBody>
            </p:sp>
          </mc:Choice>
          <mc:Fallback xmlns="">
            <p:sp>
              <p:nvSpPr>
                <p:cNvPr id="41" name="TextBox 40">
                  <a:extLst>
                    <a:ext uri="{FF2B5EF4-FFF2-40B4-BE49-F238E27FC236}">
                      <a16:creationId xmlns:a16="http://schemas.microsoft.com/office/drawing/2014/main" id="{86CA66FF-B929-4AD2-AF94-C84E61139F23}"/>
                    </a:ext>
                  </a:extLst>
                </p:cNvPr>
                <p:cNvSpPr txBox="1">
                  <a:spLocks noRot="1" noChangeAspect="1" noMove="1" noResize="1" noEditPoints="1" noAdjustHandles="1" noChangeArrowheads="1" noChangeShapeType="1" noTextEdit="1"/>
                </p:cNvSpPr>
                <p:nvPr/>
              </p:nvSpPr>
              <p:spPr>
                <a:xfrm>
                  <a:off x="1067759" y="3639127"/>
                  <a:ext cx="358303" cy="369332"/>
                </a:xfrm>
                <a:prstGeom prst="rect">
                  <a:avLst/>
                </a:prstGeom>
                <a:blipFill>
                  <a:blip r:embed="rId12"/>
                  <a:stretch>
                    <a:fillRect l="-18644" r="-8475"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8C2CF3A-A029-4045-9E71-1FE24B2E4E14}"/>
                    </a:ext>
                  </a:extLst>
                </p:cNvPr>
                <p:cNvSpPr txBox="1"/>
                <p:nvPr/>
              </p:nvSpPr>
              <p:spPr>
                <a:xfrm>
                  <a:off x="1067758" y="4080040"/>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2</m:t>
                            </m:r>
                          </m:sub>
                        </m:sSub>
                      </m:oMath>
                    </m:oMathPara>
                  </a14:m>
                  <a:endParaRPr lang="en-GB" sz="2400" dirty="0"/>
                </a:p>
              </p:txBody>
            </p:sp>
          </mc:Choice>
          <mc:Fallback xmlns="">
            <p:sp>
              <p:nvSpPr>
                <p:cNvPr id="42" name="TextBox 41">
                  <a:extLst>
                    <a:ext uri="{FF2B5EF4-FFF2-40B4-BE49-F238E27FC236}">
                      <a16:creationId xmlns:a16="http://schemas.microsoft.com/office/drawing/2014/main" id="{E8C2CF3A-A029-4045-9E71-1FE24B2E4E14}"/>
                    </a:ext>
                  </a:extLst>
                </p:cNvPr>
                <p:cNvSpPr txBox="1">
                  <a:spLocks noRot="1" noChangeAspect="1" noMove="1" noResize="1" noEditPoints="1" noAdjustHandles="1" noChangeArrowheads="1" noChangeShapeType="1" noTextEdit="1"/>
                </p:cNvSpPr>
                <p:nvPr/>
              </p:nvSpPr>
              <p:spPr>
                <a:xfrm>
                  <a:off x="1067758" y="4080040"/>
                  <a:ext cx="365420" cy="369332"/>
                </a:xfrm>
                <a:prstGeom prst="rect">
                  <a:avLst/>
                </a:prstGeom>
                <a:blipFill>
                  <a:blip r:embed="rId13"/>
                  <a:stretch>
                    <a:fillRect l="-18333" r="-8333"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A3C32D9-C449-4335-8960-BF70FEFC6D66}"/>
                    </a:ext>
                  </a:extLst>
                </p:cNvPr>
                <p:cNvSpPr txBox="1"/>
                <p:nvPr/>
              </p:nvSpPr>
              <p:spPr>
                <a:xfrm>
                  <a:off x="1066309" y="4520953"/>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3</m:t>
                            </m:r>
                          </m:sub>
                        </m:sSub>
                      </m:oMath>
                    </m:oMathPara>
                  </a14:m>
                  <a:endParaRPr lang="en-GB" sz="2400" dirty="0"/>
                </a:p>
              </p:txBody>
            </p:sp>
          </mc:Choice>
          <mc:Fallback xmlns="">
            <p:sp>
              <p:nvSpPr>
                <p:cNvPr id="43" name="TextBox 42">
                  <a:extLst>
                    <a:ext uri="{FF2B5EF4-FFF2-40B4-BE49-F238E27FC236}">
                      <a16:creationId xmlns:a16="http://schemas.microsoft.com/office/drawing/2014/main" id="{BA3C32D9-C449-4335-8960-BF70FEFC6D66}"/>
                    </a:ext>
                  </a:extLst>
                </p:cNvPr>
                <p:cNvSpPr txBox="1">
                  <a:spLocks noRot="1" noChangeAspect="1" noMove="1" noResize="1" noEditPoints="1" noAdjustHandles="1" noChangeArrowheads="1" noChangeShapeType="1" noTextEdit="1"/>
                </p:cNvSpPr>
                <p:nvPr/>
              </p:nvSpPr>
              <p:spPr>
                <a:xfrm>
                  <a:off x="1066309" y="4520953"/>
                  <a:ext cx="365420" cy="369332"/>
                </a:xfrm>
                <a:prstGeom prst="rect">
                  <a:avLst/>
                </a:prstGeom>
                <a:blipFill>
                  <a:blip r:embed="rId14"/>
                  <a:stretch>
                    <a:fillRect l="-20000" r="-8333"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8717DFD-1971-4F26-A92B-56A9D54B5EB2}"/>
                    </a:ext>
                  </a:extLst>
                </p:cNvPr>
                <p:cNvSpPr txBox="1"/>
                <p:nvPr/>
              </p:nvSpPr>
              <p:spPr>
                <a:xfrm>
                  <a:off x="1071421" y="4962235"/>
                  <a:ext cx="3522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4</m:t>
                            </m:r>
                          </m:sub>
                        </m:sSub>
                      </m:oMath>
                    </m:oMathPara>
                  </a14:m>
                  <a:endParaRPr lang="en-GB" sz="2400" dirty="0"/>
                </a:p>
              </p:txBody>
            </p:sp>
          </mc:Choice>
          <mc:Fallback xmlns="">
            <p:sp>
              <p:nvSpPr>
                <p:cNvPr id="44" name="TextBox 43">
                  <a:extLst>
                    <a:ext uri="{FF2B5EF4-FFF2-40B4-BE49-F238E27FC236}">
                      <a16:creationId xmlns:a16="http://schemas.microsoft.com/office/drawing/2014/main" id="{E8717DFD-1971-4F26-A92B-56A9D54B5EB2}"/>
                    </a:ext>
                  </a:extLst>
                </p:cNvPr>
                <p:cNvSpPr txBox="1">
                  <a:spLocks noRot="1" noChangeAspect="1" noMove="1" noResize="1" noEditPoints="1" noAdjustHandles="1" noChangeArrowheads="1" noChangeShapeType="1" noTextEdit="1"/>
                </p:cNvSpPr>
                <p:nvPr/>
              </p:nvSpPr>
              <p:spPr>
                <a:xfrm>
                  <a:off x="1071421" y="4962235"/>
                  <a:ext cx="352276" cy="369332"/>
                </a:xfrm>
                <a:prstGeom prst="rect">
                  <a:avLst/>
                </a:prstGeom>
                <a:blipFill>
                  <a:blip r:embed="rId15"/>
                  <a:stretch>
                    <a:fillRect l="-21053" r="-10526"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F21F9D3-586F-4BFE-885D-0137EED3A9F6}"/>
                    </a:ext>
                  </a:extLst>
                </p:cNvPr>
                <p:cNvSpPr txBox="1"/>
                <p:nvPr/>
              </p:nvSpPr>
              <p:spPr>
                <a:xfrm>
                  <a:off x="1071421" y="5402656"/>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5</m:t>
                            </m:r>
                          </m:sub>
                        </m:sSub>
                      </m:oMath>
                    </m:oMathPara>
                  </a14:m>
                  <a:endParaRPr lang="en-GB" sz="2400" dirty="0"/>
                </a:p>
              </p:txBody>
            </p:sp>
          </mc:Choice>
          <mc:Fallback xmlns="">
            <p:sp>
              <p:nvSpPr>
                <p:cNvPr id="45" name="TextBox 44">
                  <a:extLst>
                    <a:ext uri="{FF2B5EF4-FFF2-40B4-BE49-F238E27FC236}">
                      <a16:creationId xmlns:a16="http://schemas.microsoft.com/office/drawing/2014/main" id="{CF21F9D3-586F-4BFE-885D-0137EED3A9F6}"/>
                    </a:ext>
                  </a:extLst>
                </p:cNvPr>
                <p:cNvSpPr txBox="1">
                  <a:spLocks noRot="1" noChangeAspect="1" noMove="1" noResize="1" noEditPoints="1" noAdjustHandles="1" noChangeArrowheads="1" noChangeShapeType="1" noTextEdit="1"/>
                </p:cNvSpPr>
                <p:nvPr/>
              </p:nvSpPr>
              <p:spPr>
                <a:xfrm>
                  <a:off x="1071421" y="5402656"/>
                  <a:ext cx="365420" cy="369332"/>
                </a:xfrm>
                <a:prstGeom prst="rect">
                  <a:avLst/>
                </a:prstGeom>
                <a:blipFill>
                  <a:blip r:embed="rId16"/>
                  <a:stretch>
                    <a:fillRect l="-20000" r="-8333" b="-14754"/>
                  </a:stretch>
                </a:blipFill>
              </p:spPr>
              <p:txBody>
                <a:bodyPr/>
                <a:lstStyle/>
                <a:p>
                  <a:r>
                    <a:rPr lang="en-GB">
                      <a:noFill/>
                    </a:rPr>
                    <a:t> </a:t>
                  </a:r>
                </a:p>
              </p:txBody>
            </p:sp>
          </mc:Fallback>
        </mc:AlternateContent>
      </p:grpSp>
      <p:grpSp>
        <p:nvGrpSpPr>
          <p:cNvPr id="46" name="Group 45">
            <a:extLst>
              <a:ext uri="{FF2B5EF4-FFF2-40B4-BE49-F238E27FC236}">
                <a16:creationId xmlns:a16="http://schemas.microsoft.com/office/drawing/2014/main" id="{7A38CFE7-112B-4964-A7B2-F2FBE024395C}"/>
              </a:ext>
            </a:extLst>
          </p:cNvPr>
          <p:cNvGrpSpPr/>
          <p:nvPr/>
        </p:nvGrpSpPr>
        <p:grpSpPr>
          <a:xfrm>
            <a:off x="8072583" y="3772185"/>
            <a:ext cx="923637" cy="2410691"/>
            <a:chOff x="785091" y="3500582"/>
            <a:chExt cx="923637" cy="2410691"/>
          </a:xfrm>
        </p:grpSpPr>
        <p:sp>
          <p:nvSpPr>
            <p:cNvPr id="47" name="Left Bracket 46">
              <a:extLst>
                <a:ext uri="{FF2B5EF4-FFF2-40B4-BE49-F238E27FC236}">
                  <a16:creationId xmlns:a16="http://schemas.microsoft.com/office/drawing/2014/main" id="{04EB0EE5-0F01-4AC3-B632-921C1A4CD819}"/>
                </a:ext>
              </a:extLst>
            </p:cNvPr>
            <p:cNvSpPr/>
            <p:nvPr/>
          </p:nvSpPr>
          <p:spPr>
            <a:xfrm>
              <a:off x="785091" y="3500582"/>
              <a:ext cx="378691" cy="241069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8" name="Left Bracket 47">
              <a:extLst>
                <a:ext uri="{FF2B5EF4-FFF2-40B4-BE49-F238E27FC236}">
                  <a16:creationId xmlns:a16="http://schemas.microsoft.com/office/drawing/2014/main" id="{A9855128-A09F-4437-ADF0-7AEDC40D9AB2}"/>
                </a:ext>
              </a:extLst>
            </p:cNvPr>
            <p:cNvSpPr/>
            <p:nvPr/>
          </p:nvSpPr>
          <p:spPr>
            <a:xfrm rot="10800000">
              <a:off x="1330037" y="3500582"/>
              <a:ext cx="378691" cy="241069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E6E037F-DCB5-4606-9CAA-7288522118A6}"/>
                    </a:ext>
                  </a:extLst>
                </p:cNvPr>
                <p:cNvSpPr txBox="1"/>
                <p:nvPr/>
              </p:nvSpPr>
              <p:spPr>
                <a:xfrm>
                  <a:off x="1067759" y="3639127"/>
                  <a:ext cx="3583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1</m:t>
                            </m:r>
                          </m:sub>
                        </m:sSub>
                      </m:oMath>
                    </m:oMathPara>
                  </a14:m>
                  <a:endParaRPr lang="en-GB" sz="2400" dirty="0"/>
                </a:p>
              </p:txBody>
            </p:sp>
          </mc:Choice>
          <mc:Fallback xmlns="">
            <p:sp>
              <p:nvSpPr>
                <p:cNvPr id="49" name="TextBox 48">
                  <a:extLst>
                    <a:ext uri="{FF2B5EF4-FFF2-40B4-BE49-F238E27FC236}">
                      <a16:creationId xmlns:a16="http://schemas.microsoft.com/office/drawing/2014/main" id="{DE6E037F-DCB5-4606-9CAA-7288522118A6}"/>
                    </a:ext>
                  </a:extLst>
                </p:cNvPr>
                <p:cNvSpPr txBox="1">
                  <a:spLocks noRot="1" noChangeAspect="1" noMove="1" noResize="1" noEditPoints="1" noAdjustHandles="1" noChangeArrowheads="1" noChangeShapeType="1" noTextEdit="1"/>
                </p:cNvSpPr>
                <p:nvPr/>
              </p:nvSpPr>
              <p:spPr>
                <a:xfrm>
                  <a:off x="1067759" y="3639127"/>
                  <a:ext cx="358303" cy="369332"/>
                </a:xfrm>
                <a:prstGeom prst="rect">
                  <a:avLst/>
                </a:prstGeom>
                <a:blipFill>
                  <a:blip r:embed="rId17"/>
                  <a:stretch>
                    <a:fillRect l="-20690" r="-10345"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F50049A-71E3-4528-8223-605F1AEA4F2C}"/>
                    </a:ext>
                  </a:extLst>
                </p:cNvPr>
                <p:cNvSpPr txBox="1"/>
                <p:nvPr/>
              </p:nvSpPr>
              <p:spPr>
                <a:xfrm>
                  <a:off x="1067758" y="4080040"/>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2</m:t>
                            </m:r>
                          </m:sub>
                        </m:sSub>
                      </m:oMath>
                    </m:oMathPara>
                  </a14:m>
                  <a:endParaRPr lang="en-GB" sz="2400" dirty="0"/>
                </a:p>
              </p:txBody>
            </p:sp>
          </mc:Choice>
          <mc:Fallback xmlns="">
            <p:sp>
              <p:nvSpPr>
                <p:cNvPr id="50" name="TextBox 49">
                  <a:extLst>
                    <a:ext uri="{FF2B5EF4-FFF2-40B4-BE49-F238E27FC236}">
                      <a16:creationId xmlns:a16="http://schemas.microsoft.com/office/drawing/2014/main" id="{CF50049A-71E3-4528-8223-605F1AEA4F2C}"/>
                    </a:ext>
                  </a:extLst>
                </p:cNvPr>
                <p:cNvSpPr txBox="1">
                  <a:spLocks noRot="1" noChangeAspect="1" noMove="1" noResize="1" noEditPoints="1" noAdjustHandles="1" noChangeArrowheads="1" noChangeShapeType="1" noTextEdit="1"/>
                </p:cNvSpPr>
                <p:nvPr/>
              </p:nvSpPr>
              <p:spPr>
                <a:xfrm>
                  <a:off x="1067758" y="4080040"/>
                  <a:ext cx="365420" cy="369332"/>
                </a:xfrm>
                <a:prstGeom prst="rect">
                  <a:avLst/>
                </a:prstGeom>
                <a:blipFill>
                  <a:blip r:embed="rId18"/>
                  <a:stretch>
                    <a:fillRect l="-20000" r="-8333"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D1F8F9F-8800-49DE-A0E0-1E3960F63D20}"/>
                    </a:ext>
                  </a:extLst>
                </p:cNvPr>
                <p:cNvSpPr txBox="1"/>
                <p:nvPr/>
              </p:nvSpPr>
              <p:spPr>
                <a:xfrm>
                  <a:off x="1066309" y="4520953"/>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3</m:t>
                            </m:r>
                          </m:sub>
                        </m:sSub>
                      </m:oMath>
                    </m:oMathPara>
                  </a14:m>
                  <a:endParaRPr lang="en-GB" sz="2400" dirty="0"/>
                </a:p>
              </p:txBody>
            </p:sp>
          </mc:Choice>
          <mc:Fallback xmlns="">
            <p:sp>
              <p:nvSpPr>
                <p:cNvPr id="51" name="TextBox 50">
                  <a:extLst>
                    <a:ext uri="{FF2B5EF4-FFF2-40B4-BE49-F238E27FC236}">
                      <a16:creationId xmlns:a16="http://schemas.microsoft.com/office/drawing/2014/main" id="{ED1F8F9F-8800-49DE-A0E0-1E3960F63D20}"/>
                    </a:ext>
                  </a:extLst>
                </p:cNvPr>
                <p:cNvSpPr txBox="1">
                  <a:spLocks noRot="1" noChangeAspect="1" noMove="1" noResize="1" noEditPoints="1" noAdjustHandles="1" noChangeArrowheads="1" noChangeShapeType="1" noTextEdit="1"/>
                </p:cNvSpPr>
                <p:nvPr/>
              </p:nvSpPr>
              <p:spPr>
                <a:xfrm>
                  <a:off x="1066309" y="4520953"/>
                  <a:ext cx="365420" cy="369332"/>
                </a:xfrm>
                <a:prstGeom prst="rect">
                  <a:avLst/>
                </a:prstGeom>
                <a:blipFill>
                  <a:blip r:embed="rId19"/>
                  <a:stretch>
                    <a:fillRect l="-18333" r="-8333"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5237C29-E4DE-45A6-A674-FA5B11D42FF8}"/>
                    </a:ext>
                  </a:extLst>
                </p:cNvPr>
                <p:cNvSpPr txBox="1"/>
                <p:nvPr/>
              </p:nvSpPr>
              <p:spPr>
                <a:xfrm>
                  <a:off x="1071421" y="4962235"/>
                  <a:ext cx="3522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4</m:t>
                            </m:r>
                          </m:sub>
                        </m:sSub>
                      </m:oMath>
                    </m:oMathPara>
                  </a14:m>
                  <a:endParaRPr lang="en-GB" sz="2400" dirty="0"/>
                </a:p>
              </p:txBody>
            </p:sp>
          </mc:Choice>
          <mc:Fallback xmlns="">
            <p:sp>
              <p:nvSpPr>
                <p:cNvPr id="52" name="TextBox 51">
                  <a:extLst>
                    <a:ext uri="{FF2B5EF4-FFF2-40B4-BE49-F238E27FC236}">
                      <a16:creationId xmlns:a16="http://schemas.microsoft.com/office/drawing/2014/main" id="{35237C29-E4DE-45A6-A674-FA5B11D42FF8}"/>
                    </a:ext>
                  </a:extLst>
                </p:cNvPr>
                <p:cNvSpPr txBox="1">
                  <a:spLocks noRot="1" noChangeAspect="1" noMove="1" noResize="1" noEditPoints="1" noAdjustHandles="1" noChangeArrowheads="1" noChangeShapeType="1" noTextEdit="1"/>
                </p:cNvSpPr>
                <p:nvPr/>
              </p:nvSpPr>
              <p:spPr>
                <a:xfrm>
                  <a:off x="1071421" y="4962235"/>
                  <a:ext cx="352276" cy="369332"/>
                </a:xfrm>
                <a:prstGeom prst="rect">
                  <a:avLst/>
                </a:prstGeom>
                <a:blipFill>
                  <a:blip r:embed="rId20"/>
                  <a:stretch>
                    <a:fillRect l="-18966" r="-8621"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10E4E65-E10C-4523-95D9-29633489D63E}"/>
                    </a:ext>
                  </a:extLst>
                </p:cNvPr>
                <p:cNvSpPr txBox="1"/>
                <p:nvPr/>
              </p:nvSpPr>
              <p:spPr>
                <a:xfrm>
                  <a:off x="1071421" y="5402656"/>
                  <a:ext cx="365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5</m:t>
                            </m:r>
                          </m:sub>
                        </m:sSub>
                      </m:oMath>
                    </m:oMathPara>
                  </a14:m>
                  <a:endParaRPr lang="en-GB" sz="2400" dirty="0"/>
                </a:p>
              </p:txBody>
            </p:sp>
          </mc:Choice>
          <mc:Fallback xmlns="">
            <p:sp>
              <p:nvSpPr>
                <p:cNvPr id="53" name="TextBox 52">
                  <a:extLst>
                    <a:ext uri="{FF2B5EF4-FFF2-40B4-BE49-F238E27FC236}">
                      <a16:creationId xmlns:a16="http://schemas.microsoft.com/office/drawing/2014/main" id="{010E4E65-E10C-4523-95D9-29633489D63E}"/>
                    </a:ext>
                  </a:extLst>
                </p:cNvPr>
                <p:cNvSpPr txBox="1">
                  <a:spLocks noRot="1" noChangeAspect="1" noMove="1" noResize="1" noEditPoints="1" noAdjustHandles="1" noChangeArrowheads="1" noChangeShapeType="1" noTextEdit="1"/>
                </p:cNvSpPr>
                <p:nvPr/>
              </p:nvSpPr>
              <p:spPr>
                <a:xfrm>
                  <a:off x="1071421" y="5402656"/>
                  <a:ext cx="365420" cy="369332"/>
                </a:xfrm>
                <a:prstGeom prst="rect">
                  <a:avLst/>
                </a:prstGeom>
                <a:blipFill>
                  <a:blip r:embed="rId21"/>
                  <a:stretch>
                    <a:fillRect l="-18333" r="-10000" b="-15000"/>
                  </a:stretch>
                </a:blipFill>
              </p:spPr>
              <p:txBody>
                <a:bodyPr/>
                <a:lstStyle/>
                <a:p>
                  <a:r>
                    <a:rPr lang="en-GB">
                      <a:noFill/>
                    </a:rPr>
                    <a:t> </a:t>
                  </a:r>
                </a:p>
              </p:txBody>
            </p:sp>
          </mc:Fallback>
        </mc:AlternateContent>
      </p:grpSp>
      <p:sp>
        <p:nvSpPr>
          <p:cNvPr id="54" name="TextBox 53">
            <a:extLst>
              <a:ext uri="{FF2B5EF4-FFF2-40B4-BE49-F238E27FC236}">
                <a16:creationId xmlns:a16="http://schemas.microsoft.com/office/drawing/2014/main" id="{1F75B0E0-4879-46C5-BD9E-AA0197D2B99F}"/>
              </a:ext>
            </a:extLst>
          </p:cNvPr>
          <p:cNvSpPr txBox="1"/>
          <p:nvPr/>
        </p:nvSpPr>
        <p:spPr>
          <a:xfrm>
            <a:off x="6195341" y="3315607"/>
            <a:ext cx="1196012" cy="369332"/>
          </a:xfrm>
          <a:prstGeom prst="rect">
            <a:avLst/>
          </a:prstGeom>
          <a:noFill/>
        </p:spPr>
        <p:txBody>
          <a:bodyPr wrap="square" rtlCol="0">
            <a:spAutoFit/>
          </a:bodyPr>
          <a:lstStyle/>
          <a:p>
            <a:pPr algn="ctr"/>
            <a:r>
              <a:rPr lang="en-GB" dirty="0"/>
              <a:t>Case 1</a:t>
            </a:r>
          </a:p>
        </p:txBody>
      </p:sp>
      <p:sp>
        <p:nvSpPr>
          <p:cNvPr id="55" name="TextBox 54">
            <a:extLst>
              <a:ext uri="{FF2B5EF4-FFF2-40B4-BE49-F238E27FC236}">
                <a16:creationId xmlns:a16="http://schemas.microsoft.com/office/drawing/2014/main" id="{BE416A16-9274-46A4-8995-7952B4AFBA1A}"/>
              </a:ext>
            </a:extLst>
          </p:cNvPr>
          <p:cNvSpPr txBox="1"/>
          <p:nvPr/>
        </p:nvSpPr>
        <p:spPr>
          <a:xfrm>
            <a:off x="7936396" y="3315607"/>
            <a:ext cx="1196012" cy="369332"/>
          </a:xfrm>
          <a:prstGeom prst="rect">
            <a:avLst/>
          </a:prstGeom>
          <a:noFill/>
        </p:spPr>
        <p:txBody>
          <a:bodyPr wrap="square" rtlCol="0">
            <a:spAutoFit/>
          </a:bodyPr>
          <a:lstStyle/>
          <a:p>
            <a:pPr algn="ctr"/>
            <a:r>
              <a:rPr lang="en-GB" dirty="0"/>
              <a:t>Case 2</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C013EA3-06EB-459D-8CDA-75095BD5B345}"/>
                  </a:ext>
                </a:extLst>
              </p:cNvPr>
              <p:cNvSpPr txBox="1"/>
              <p:nvPr/>
            </p:nvSpPr>
            <p:spPr>
              <a:xfrm>
                <a:off x="7499011" y="4638668"/>
                <a:ext cx="286938"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6" name="TextBox 55">
                <a:extLst>
                  <a:ext uri="{FF2B5EF4-FFF2-40B4-BE49-F238E27FC236}">
                    <a16:creationId xmlns:a16="http://schemas.microsoft.com/office/drawing/2014/main" id="{FC013EA3-06EB-459D-8CDA-75095BD5B345}"/>
                  </a:ext>
                </a:extLst>
              </p:cNvPr>
              <p:cNvSpPr txBox="1">
                <a:spLocks noRot="1" noChangeAspect="1" noMove="1" noResize="1" noEditPoints="1" noAdjustHandles="1" noChangeArrowheads="1" noChangeShapeType="1" noTextEdit="1"/>
              </p:cNvSpPr>
              <p:nvPr/>
            </p:nvSpPr>
            <p:spPr>
              <a:xfrm>
                <a:off x="7499011" y="4638668"/>
                <a:ext cx="286938" cy="677108"/>
              </a:xfrm>
              <a:prstGeom prst="rect">
                <a:avLst/>
              </a:prstGeom>
              <a:blipFill>
                <a:blip r:embed="rId22"/>
                <a:stretch>
                  <a:fillRect/>
                </a:stretch>
              </a:blipFill>
            </p:spPr>
            <p:txBody>
              <a:bodyPr/>
              <a:lstStyle/>
              <a:p>
                <a:r>
                  <a:rPr lang="en-GB">
                    <a:noFill/>
                  </a:rPr>
                  <a:t> </a:t>
                </a:r>
              </a:p>
            </p:txBody>
          </p:sp>
        </mc:Fallback>
      </mc:AlternateContent>
      <p:sp>
        <p:nvSpPr>
          <p:cNvPr id="57" name="Rectangle: Rounded Corners 56">
            <a:extLst>
              <a:ext uri="{FF2B5EF4-FFF2-40B4-BE49-F238E27FC236}">
                <a16:creationId xmlns:a16="http://schemas.microsoft.com/office/drawing/2014/main" id="{430976C5-D79E-4867-8F18-E720BFFB92E4}"/>
              </a:ext>
            </a:extLst>
          </p:cNvPr>
          <p:cNvSpPr/>
          <p:nvPr/>
        </p:nvSpPr>
        <p:spPr>
          <a:xfrm>
            <a:off x="648904" y="3895435"/>
            <a:ext cx="2937068" cy="369332"/>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00CF7520-0261-4667-BE88-7396258E0430}"/>
              </a:ext>
            </a:extLst>
          </p:cNvPr>
          <p:cNvSpPr/>
          <p:nvPr/>
        </p:nvSpPr>
        <p:spPr>
          <a:xfrm>
            <a:off x="648904" y="4351643"/>
            <a:ext cx="2937068" cy="794949"/>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3BEBE11F-D579-4522-9A63-B5076831C740}"/>
              </a:ext>
            </a:extLst>
          </p:cNvPr>
          <p:cNvSpPr/>
          <p:nvPr/>
        </p:nvSpPr>
        <p:spPr>
          <a:xfrm>
            <a:off x="648903" y="5230586"/>
            <a:ext cx="2937068" cy="341623"/>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0FC9BD88-6A9F-48CB-A2DF-AA018FED1C24}"/>
              </a:ext>
            </a:extLst>
          </p:cNvPr>
          <p:cNvSpPr/>
          <p:nvPr/>
        </p:nvSpPr>
        <p:spPr>
          <a:xfrm>
            <a:off x="648904" y="5667496"/>
            <a:ext cx="2937068" cy="360799"/>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6AA26B9-E148-4970-A891-D2C435582F85}"/>
                  </a:ext>
                </a:extLst>
              </p:cNvPr>
              <p:cNvSpPr txBox="1"/>
              <p:nvPr/>
            </p:nvSpPr>
            <p:spPr>
              <a:xfrm>
                <a:off x="3614059" y="3956896"/>
                <a:ext cx="1387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𝑙𝑜𝑐𝑎𝑙</m:t>
                      </m:r>
                      <m:r>
                        <a:rPr lang="en-GB" b="0" i="1" smtClean="0">
                          <a:latin typeface="Cambria Math" panose="02040503050406030204" pitchFamily="18" charset="0"/>
                        </a:rPr>
                        <m:t>_</m:t>
                      </m:r>
                      <m:r>
                        <a:rPr lang="en-GB" b="0" i="1" smtClean="0">
                          <a:latin typeface="Cambria Math" panose="02040503050406030204" pitchFamily="18" charset="0"/>
                        </a:rPr>
                        <m:t>𝑠𝑖𝑚</m:t>
                      </m:r>
                      <m:r>
                        <a:rPr lang="en-GB" b="0" i="1" smtClean="0">
                          <a:latin typeface="Cambria Math" panose="02040503050406030204" pitchFamily="18" charset="0"/>
                        </a:rPr>
                        <m:t>1</m:t>
                      </m:r>
                    </m:oMath>
                  </m:oMathPara>
                </a14:m>
                <a:endParaRPr lang="en-GB" dirty="0"/>
              </a:p>
            </p:txBody>
          </p:sp>
        </mc:Choice>
        <mc:Fallback xmlns="">
          <p:sp>
            <p:nvSpPr>
              <p:cNvPr id="61" name="TextBox 60">
                <a:extLst>
                  <a:ext uri="{FF2B5EF4-FFF2-40B4-BE49-F238E27FC236}">
                    <a16:creationId xmlns:a16="http://schemas.microsoft.com/office/drawing/2014/main" id="{66AA26B9-E148-4970-A891-D2C435582F85}"/>
                  </a:ext>
                </a:extLst>
              </p:cNvPr>
              <p:cNvSpPr txBox="1">
                <a:spLocks noRot="1" noChangeAspect="1" noMove="1" noResize="1" noEditPoints="1" noAdjustHandles="1" noChangeArrowheads="1" noChangeShapeType="1" noTextEdit="1"/>
              </p:cNvSpPr>
              <p:nvPr/>
            </p:nvSpPr>
            <p:spPr>
              <a:xfrm>
                <a:off x="3614059" y="3956896"/>
                <a:ext cx="1387496" cy="276999"/>
              </a:xfrm>
              <a:prstGeom prst="rect">
                <a:avLst/>
              </a:prstGeom>
              <a:blipFill>
                <a:blip r:embed="rId23"/>
                <a:stretch>
                  <a:fillRect l="-1762" r="-4405" b="-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8A2E9F6-7418-4DFE-A84A-010FFC3E63F9}"/>
                  </a:ext>
                </a:extLst>
              </p:cNvPr>
              <p:cNvSpPr txBox="1"/>
              <p:nvPr/>
            </p:nvSpPr>
            <p:spPr>
              <a:xfrm>
                <a:off x="3603835" y="4610617"/>
                <a:ext cx="1387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𝑙𝑜𝑐𝑎𝑙</m:t>
                      </m:r>
                      <m:r>
                        <a:rPr lang="en-GB" b="0" i="1" smtClean="0">
                          <a:latin typeface="Cambria Math" panose="02040503050406030204" pitchFamily="18" charset="0"/>
                        </a:rPr>
                        <m:t>_</m:t>
                      </m:r>
                      <m:r>
                        <a:rPr lang="en-GB" b="0" i="1" smtClean="0">
                          <a:latin typeface="Cambria Math" panose="02040503050406030204" pitchFamily="18" charset="0"/>
                        </a:rPr>
                        <m:t>𝑠𝑖𝑚</m:t>
                      </m:r>
                      <m:r>
                        <a:rPr lang="en-GB" b="0" i="1" smtClean="0">
                          <a:latin typeface="Cambria Math" panose="02040503050406030204" pitchFamily="18" charset="0"/>
                        </a:rPr>
                        <m:t>2</m:t>
                      </m:r>
                    </m:oMath>
                  </m:oMathPara>
                </a14:m>
                <a:endParaRPr lang="en-GB" dirty="0"/>
              </a:p>
            </p:txBody>
          </p:sp>
        </mc:Choice>
        <mc:Fallback xmlns="">
          <p:sp>
            <p:nvSpPr>
              <p:cNvPr id="62" name="TextBox 61">
                <a:extLst>
                  <a:ext uri="{FF2B5EF4-FFF2-40B4-BE49-F238E27FC236}">
                    <a16:creationId xmlns:a16="http://schemas.microsoft.com/office/drawing/2014/main" id="{48A2E9F6-7418-4DFE-A84A-010FFC3E63F9}"/>
                  </a:ext>
                </a:extLst>
              </p:cNvPr>
              <p:cNvSpPr txBox="1">
                <a:spLocks noRot="1" noChangeAspect="1" noMove="1" noResize="1" noEditPoints="1" noAdjustHandles="1" noChangeArrowheads="1" noChangeShapeType="1" noTextEdit="1"/>
              </p:cNvSpPr>
              <p:nvPr/>
            </p:nvSpPr>
            <p:spPr>
              <a:xfrm>
                <a:off x="3603835" y="4610617"/>
                <a:ext cx="1387496" cy="276999"/>
              </a:xfrm>
              <a:prstGeom prst="rect">
                <a:avLst/>
              </a:prstGeom>
              <a:blipFill>
                <a:blip r:embed="rId24"/>
                <a:stretch>
                  <a:fillRect l="-1316" r="-3947" b="-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10DD805-3807-4569-AEAD-9C7493957B08}"/>
                  </a:ext>
                </a:extLst>
              </p:cNvPr>
              <p:cNvSpPr txBox="1"/>
              <p:nvPr/>
            </p:nvSpPr>
            <p:spPr>
              <a:xfrm>
                <a:off x="3679939" y="5262897"/>
                <a:ext cx="1387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𝑙𝑜𝑐𝑎𝑙</m:t>
                      </m:r>
                      <m:r>
                        <a:rPr lang="en-GB" b="0" i="1" smtClean="0">
                          <a:latin typeface="Cambria Math" panose="02040503050406030204" pitchFamily="18" charset="0"/>
                        </a:rPr>
                        <m:t>_</m:t>
                      </m:r>
                      <m:r>
                        <a:rPr lang="en-GB" b="0" i="1" smtClean="0">
                          <a:latin typeface="Cambria Math" panose="02040503050406030204" pitchFamily="18" charset="0"/>
                        </a:rPr>
                        <m:t>𝑠𝑖𝑚</m:t>
                      </m:r>
                      <m:r>
                        <a:rPr lang="en-GB" b="0" i="1" smtClean="0">
                          <a:latin typeface="Cambria Math" panose="02040503050406030204" pitchFamily="18" charset="0"/>
                        </a:rPr>
                        <m:t>3</m:t>
                      </m:r>
                    </m:oMath>
                  </m:oMathPara>
                </a14:m>
                <a:endParaRPr lang="en-GB" dirty="0"/>
              </a:p>
            </p:txBody>
          </p:sp>
        </mc:Choice>
        <mc:Fallback xmlns="">
          <p:sp>
            <p:nvSpPr>
              <p:cNvPr id="63" name="TextBox 62">
                <a:extLst>
                  <a:ext uri="{FF2B5EF4-FFF2-40B4-BE49-F238E27FC236}">
                    <a16:creationId xmlns:a16="http://schemas.microsoft.com/office/drawing/2014/main" id="{810DD805-3807-4569-AEAD-9C7493957B08}"/>
                  </a:ext>
                </a:extLst>
              </p:cNvPr>
              <p:cNvSpPr txBox="1">
                <a:spLocks noRot="1" noChangeAspect="1" noMove="1" noResize="1" noEditPoints="1" noAdjustHandles="1" noChangeArrowheads="1" noChangeShapeType="1" noTextEdit="1"/>
              </p:cNvSpPr>
              <p:nvPr/>
            </p:nvSpPr>
            <p:spPr>
              <a:xfrm>
                <a:off x="3679939" y="5262897"/>
                <a:ext cx="1387496" cy="276999"/>
              </a:xfrm>
              <a:prstGeom prst="rect">
                <a:avLst/>
              </a:prstGeom>
              <a:blipFill>
                <a:blip r:embed="rId25"/>
                <a:stretch>
                  <a:fillRect l="-1762" r="-4405" b="-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1004F59-BF24-4AE3-9A8B-E3B097C635BE}"/>
                  </a:ext>
                </a:extLst>
              </p:cNvPr>
              <p:cNvSpPr txBox="1"/>
              <p:nvPr/>
            </p:nvSpPr>
            <p:spPr>
              <a:xfrm>
                <a:off x="3679939" y="5720425"/>
                <a:ext cx="1387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𝑙𝑜𝑐𝑎𝑙</m:t>
                      </m:r>
                      <m:r>
                        <a:rPr lang="en-GB" b="0" i="1" smtClean="0">
                          <a:latin typeface="Cambria Math" panose="02040503050406030204" pitchFamily="18" charset="0"/>
                        </a:rPr>
                        <m:t>_</m:t>
                      </m:r>
                      <m:r>
                        <a:rPr lang="en-GB" b="0" i="1" smtClean="0">
                          <a:latin typeface="Cambria Math" panose="02040503050406030204" pitchFamily="18" charset="0"/>
                        </a:rPr>
                        <m:t>𝑠𝑖𝑚</m:t>
                      </m:r>
                      <m:r>
                        <a:rPr lang="en-GB" b="0" i="1" smtClean="0">
                          <a:latin typeface="Cambria Math" panose="02040503050406030204" pitchFamily="18" charset="0"/>
                        </a:rPr>
                        <m:t>4</m:t>
                      </m:r>
                    </m:oMath>
                  </m:oMathPara>
                </a14:m>
                <a:endParaRPr lang="en-GB" dirty="0"/>
              </a:p>
            </p:txBody>
          </p:sp>
        </mc:Choice>
        <mc:Fallback xmlns="">
          <p:sp>
            <p:nvSpPr>
              <p:cNvPr id="64" name="TextBox 63">
                <a:extLst>
                  <a:ext uri="{FF2B5EF4-FFF2-40B4-BE49-F238E27FC236}">
                    <a16:creationId xmlns:a16="http://schemas.microsoft.com/office/drawing/2014/main" id="{41004F59-BF24-4AE3-9A8B-E3B097C635BE}"/>
                  </a:ext>
                </a:extLst>
              </p:cNvPr>
              <p:cNvSpPr txBox="1">
                <a:spLocks noRot="1" noChangeAspect="1" noMove="1" noResize="1" noEditPoints="1" noAdjustHandles="1" noChangeArrowheads="1" noChangeShapeType="1" noTextEdit="1"/>
              </p:cNvSpPr>
              <p:nvPr/>
            </p:nvSpPr>
            <p:spPr>
              <a:xfrm>
                <a:off x="3679939" y="5720425"/>
                <a:ext cx="1387496" cy="276999"/>
              </a:xfrm>
              <a:prstGeom prst="rect">
                <a:avLst/>
              </a:prstGeom>
              <a:blipFill>
                <a:blip r:embed="rId26"/>
                <a:stretch>
                  <a:fillRect l="-1762" r="-4405" b="-65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7D10596-DF4A-458A-B8A7-2BB2E26B119F}"/>
                  </a:ext>
                </a:extLst>
              </p:cNvPr>
              <p:cNvSpPr txBox="1"/>
              <p:nvPr/>
            </p:nvSpPr>
            <p:spPr>
              <a:xfrm>
                <a:off x="9119890" y="4838722"/>
                <a:ext cx="21039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𝑔𝑙𝑜𝑏𝑎𝑙</m:t>
                      </m:r>
                      <m:r>
                        <a:rPr lang="en-GB" b="0" i="1" smtClean="0">
                          <a:latin typeface="Cambria Math" panose="02040503050406030204" pitchFamily="18" charset="0"/>
                        </a:rPr>
                        <m:t>_</m:t>
                      </m:r>
                      <m:r>
                        <a:rPr lang="en-GB" b="0" i="1" smtClean="0">
                          <a:latin typeface="Cambria Math" panose="02040503050406030204" pitchFamily="18" charset="0"/>
                        </a:rPr>
                        <m:t>𝑠𝑖𝑚</m:t>
                      </m:r>
                      <m:r>
                        <a:rPr lang="en-GB" b="0" i="1" smtClean="0">
                          <a:latin typeface="Cambria Math" panose="02040503050406030204" pitchFamily="18" charset="0"/>
                        </a:rPr>
                        <m:t>=</m:t>
                      </m:r>
                      <m:r>
                        <a:rPr lang="en-GB" b="0" i="1" smtClean="0">
                          <a:latin typeface="Cambria Math" panose="02040503050406030204" pitchFamily="18" charset="0"/>
                        </a:rPr>
                        <m:t>𝑠𝑖𝑚</m:t>
                      </m:r>
                    </m:oMath>
                  </m:oMathPara>
                </a14:m>
                <a:endParaRPr lang="en-GB" dirty="0"/>
              </a:p>
            </p:txBody>
          </p:sp>
        </mc:Choice>
        <mc:Fallback xmlns="">
          <p:sp>
            <p:nvSpPr>
              <p:cNvPr id="65" name="TextBox 64">
                <a:extLst>
                  <a:ext uri="{FF2B5EF4-FFF2-40B4-BE49-F238E27FC236}">
                    <a16:creationId xmlns:a16="http://schemas.microsoft.com/office/drawing/2014/main" id="{A7D10596-DF4A-458A-B8A7-2BB2E26B119F}"/>
                  </a:ext>
                </a:extLst>
              </p:cNvPr>
              <p:cNvSpPr txBox="1">
                <a:spLocks noRot="1" noChangeAspect="1" noMove="1" noResize="1" noEditPoints="1" noAdjustHandles="1" noChangeArrowheads="1" noChangeShapeType="1" noTextEdit="1"/>
              </p:cNvSpPr>
              <p:nvPr/>
            </p:nvSpPr>
            <p:spPr>
              <a:xfrm>
                <a:off x="9119890" y="4838722"/>
                <a:ext cx="2103974" cy="276999"/>
              </a:xfrm>
              <a:prstGeom prst="rect">
                <a:avLst/>
              </a:prstGeom>
              <a:blipFill>
                <a:blip r:embed="rId27"/>
                <a:stretch>
                  <a:fillRect l="-580" t="-2222" r="-2319"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86DF7F3-44F6-4CEB-A0C8-823EC6E79C89}"/>
                  </a:ext>
                </a:extLst>
              </p:cNvPr>
              <p:cNvSpPr txBox="1"/>
              <p:nvPr/>
            </p:nvSpPr>
            <p:spPr>
              <a:xfrm>
                <a:off x="5030260" y="4858598"/>
                <a:ext cx="6692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𝑠𝑖𝑚</m:t>
                      </m:r>
                    </m:oMath>
                  </m:oMathPara>
                </a14:m>
                <a:endParaRPr lang="en-GB" dirty="0"/>
              </a:p>
            </p:txBody>
          </p:sp>
        </mc:Choice>
        <mc:Fallback xmlns="">
          <p:sp>
            <p:nvSpPr>
              <p:cNvPr id="66" name="TextBox 65">
                <a:extLst>
                  <a:ext uri="{FF2B5EF4-FFF2-40B4-BE49-F238E27FC236}">
                    <a16:creationId xmlns:a16="http://schemas.microsoft.com/office/drawing/2014/main" id="{F86DF7F3-44F6-4CEB-A0C8-823EC6E79C89}"/>
                  </a:ext>
                </a:extLst>
              </p:cNvPr>
              <p:cNvSpPr txBox="1">
                <a:spLocks noRot="1" noChangeAspect="1" noMove="1" noResize="1" noEditPoints="1" noAdjustHandles="1" noChangeArrowheads="1" noChangeShapeType="1" noTextEdit="1"/>
              </p:cNvSpPr>
              <p:nvPr/>
            </p:nvSpPr>
            <p:spPr>
              <a:xfrm>
                <a:off x="5030260" y="4858598"/>
                <a:ext cx="669221" cy="276999"/>
              </a:xfrm>
              <a:prstGeom prst="rect">
                <a:avLst/>
              </a:prstGeom>
              <a:blipFill>
                <a:blip r:embed="rId28"/>
                <a:stretch>
                  <a:fillRect l="-2727" r="-8182" b="-8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8A374E-949F-448A-852B-09630047B89D}"/>
                  </a:ext>
                </a:extLst>
              </p:cNvPr>
              <p:cNvSpPr txBox="1"/>
              <p:nvPr/>
            </p:nvSpPr>
            <p:spPr>
              <a:xfrm>
                <a:off x="4310573" y="429158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67" name="TextBox 66">
                <a:extLst>
                  <a:ext uri="{FF2B5EF4-FFF2-40B4-BE49-F238E27FC236}">
                    <a16:creationId xmlns:a16="http://schemas.microsoft.com/office/drawing/2014/main" id="{FE8A374E-949F-448A-852B-09630047B89D}"/>
                  </a:ext>
                </a:extLst>
              </p:cNvPr>
              <p:cNvSpPr txBox="1">
                <a:spLocks noRot="1" noChangeAspect="1" noMove="1" noResize="1" noEditPoints="1" noAdjustHandles="1" noChangeArrowheads="1" noChangeShapeType="1" noTextEdit="1"/>
              </p:cNvSpPr>
              <p:nvPr/>
            </p:nvSpPr>
            <p:spPr>
              <a:xfrm>
                <a:off x="4310573" y="4291588"/>
                <a:ext cx="226024" cy="276999"/>
              </a:xfrm>
              <a:prstGeom prst="rect">
                <a:avLst/>
              </a:prstGeom>
              <a:blipFill>
                <a:blip r:embed="rId29"/>
                <a:stretch>
                  <a:fillRect l="-21622" r="-21622"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F2BE60C-2A62-4B54-85FF-8FBB48FE0AAC}"/>
                  </a:ext>
                </a:extLst>
              </p:cNvPr>
              <p:cNvSpPr txBox="1"/>
              <p:nvPr/>
            </p:nvSpPr>
            <p:spPr>
              <a:xfrm>
                <a:off x="4310573" y="49367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68" name="TextBox 67">
                <a:extLst>
                  <a:ext uri="{FF2B5EF4-FFF2-40B4-BE49-F238E27FC236}">
                    <a16:creationId xmlns:a16="http://schemas.microsoft.com/office/drawing/2014/main" id="{9F2BE60C-2A62-4B54-85FF-8FBB48FE0AAC}"/>
                  </a:ext>
                </a:extLst>
              </p:cNvPr>
              <p:cNvSpPr txBox="1">
                <a:spLocks noRot="1" noChangeAspect="1" noMove="1" noResize="1" noEditPoints="1" noAdjustHandles="1" noChangeArrowheads="1" noChangeShapeType="1" noTextEdit="1"/>
              </p:cNvSpPr>
              <p:nvPr/>
            </p:nvSpPr>
            <p:spPr>
              <a:xfrm>
                <a:off x="4310573" y="4936757"/>
                <a:ext cx="226024" cy="276999"/>
              </a:xfrm>
              <a:prstGeom prst="rect">
                <a:avLst/>
              </a:prstGeom>
              <a:blipFill>
                <a:blip r:embed="rId30"/>
                <a:stretch>
                  <a:fillRect l="-21622" r="-21622"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D05898A-630F-417E-8B49-6023AD9325F8}"/>
                  </a:ext>
                </a:extLst>
              </p:cNvPr>
              <p:cNvSpPr txBox="1"/>
              <p:nvPr/>
            </p:nvSpPr>
            <p:spPr>
              <a:xfrm>
                <a:off x="4310573" y="5491661"/>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69" name="TextBox 68">
                <a:extLst>
                  <a:ext uri="{FF2B5EF4-FFF2-40B4-BE49-F238E27FC236}">
                    <a16:creationId xmlns:a16="http://schemas.microsoft.com/office/drawing/2014/main" id="{9D05898A-630F-417E-8B49-6023AD9325F8}"/>
                  </a:ext>
                </a:extLst>
              </p:cNvPr>
              <p:cNvSpPr txBox="1">
                <a:spLocks noRot="1" noChangeAspect="1" noMove="1" noResize="1" noEditPoints="1" noAdjustHandles="1" noChangeArrowheads="1" noChangeShapeType="1" noTextEdit="1"/>
              </p:cNvSpPr>
              <p:nvPr/>
            </p:nvSpPr>
            <p:spPr>
              <a:xfrm>
                <a:off x="4310573" y="5491661"/>
                <a:ext cx="226024" cy="276999"/>
              </a:xfrm>
              <a:prstGeom prst="rect">
                <a:avLst/>
              </a:prstGeom>
              <a:blipFill>
                <a:blip r:embed="rId31"/>
                <a:stretch>
                  <a:fillRect l="-21622" r="-21622" b="-6667"/>
                </a:stretch>
              </a:blipFill>
            </p:spPr>
            <p:txBody>
              <a:bodyPr/>
              <a:lstStyle/>
              <a:p>
                <a:r>
                  <a:rPr lang="en-GB">
                    <a:noFill/>
                  </a:rPr>
                  <a:t> </a:t>
                </a:r>
              </a:p>
            </p:txBody>
          </p:sp>
        </mc:Fallback>
      </mc:AlternateContent>
    </p:spTree>
    <p:extLst>
      <p:ext uri="{BB962C8B-B14F-4D97-AF65-F5344CB8AC3E}">
        <p14:creationId xmlns:p14="http://schemas.microsoft.com/office/powerpoint/2010/main" val="418915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lstStyle/>
          <a:p>
            <a:r>
              <a:rPr lang="en-GB"/>
              <a:t>Introduction</a:t>
            </a:r>
            <a:endParaRPr lang="en-GB" dirty="0"/>
          </a:p>
        </p:txBody>
      </p:sp>
      <p:sp>
        <p:nvSpPr>
          <p:cNvPr id="3" name="Content Placeholder 2"/>
          <p:cNvSpPr>
            <a:spLocks noGrp="1"/>
          </p:cNvSpPr>
          <p:nvPr>
            <p:ph idx="1"/>
          </p:nvPr>
        </p:nvSpPr>
        <p:spPr>
          <a:xfrm>
            <a:off x="595843" y="1757929"/>
            <a:ext cx="10515600" cy="929854"/>
          </a:xfrm>
        </p:spPr>
        <p:txBody>
          <a:bodyPr lIns="91440" tIns="45720" rIns="91440" bIns="45720" anchor="t">
            <a:normAutofit/>
          </a:bodyPr>
          <a:lstStyle/>
          <a:p>
            <a:endParaRPr lang="en-GB" dirty="0">
              <a:cs typeface="Calibri" panose="020F0502020204030204"/>
            </a:endParaRPr>
          </a:p>
          <a:p>
            <a:endParaRPr lang="en-GB" dirty="0">
              <a:cs typeface="Calibri" panose="020F0502020204030204"/>
            </a:endParaRPr>
          </a:p>
        </p:txBody>
      </p:sp>
      <p:sp>
        <p:nvSpPr>
          <p:cNvPr id="6" name="Content Placeholder 2">
            <a:extLst>
              <a:ext uri="{FF2B5EF4-FFF2-40B4-BE49-F238E27FC236}">
                <a16:creationId xmlns:a16="http://schemas.microsoft.com/office/drawing/2014/main" id="{C883F138-4A5B-4B72-90C0-9D5E6B8E6D1D}"/>
              </a:ext>
            </a:extLst>
          </p:cNvPr>
          <p:cNvSpPr txBox="1">
            <a:spLocks/>
          </p:cNvSpPr>
          <p:nvPr/>
        </p:nvSpPr>
        <p:spPr>
          <a:xfrm>
            <a:off x="748243" y="1910328"/>
            <a:ext cx="10515600" cy="40577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p:txBody>
      </p:sp>
      <p:sp>
        <p:nvSpPr>
          <p:cNvPr id="8" name="Content Placeholder 2">
            <a:extLst>
              <a:ext uri="{FF2B5EF4-FFF2-40B4-BE49-F238E27FC236}">
                <a16:creationId xmlns:a16="http://schemas.microsoft.com/office/drawing/2014/main" id="{0D4059C0-87DA-45F5-9316-EBD0C1BD5800}"/>
              </a:ext>
            </a:extLst>
          </p:cNvPr>
          <p:cNvSpPr txBox="1">
            <a:spLocks/>
          </p:cNvSpPr>
          <p:nvPr/>
        </p:nvSpPr>
        <p:spPr>
          <a:xfrm>
            <a:off x="593568" y="1755654"/>
            <a:ext cx="10515600" cy="10244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AI and ML algorithms are used to empower our everyday lives in many areas</a:t>
            </a:r>
          </a:p>
          <a:p>
            <a:endParaRPr lang="en-US" dirty="0">
              <a:cs typeface="Calibri"/>
            </a:endParaRPr>
          </a:p>
          <a:p>
            <a:endParaRPr lang="en-US" dirty="0">
              <a:cs typeface="Calibri"/>
            </a:endParaRPr>
          </a:p>
        </p:txBody>
      </p:sp>
      <p:sp>
        <p:nvSpPr>
          <p:cNvPr id="7" name="Content Placeholder 2">
            <a:extLst>
              <a:ext uri="{FF2B5EF4-FFF2-40B4-BE49-F238E27FC236}">
                <a16:creationId xmlns:a16="http://schemas.microsoft.com/office/drawing/2014/main" id="{A25041D8-C6A7-4B87-A439-B24AE1152ED5}"/>
              </a:ext>
            </a:extLst>
          </p:cNvPr>
          <p:cNvSpPr txBox="1">
            <a:spLocks/>
          </p:cNvSpPr>
          <p:nvPr/>
        </p:nvSpPr>
        <p:spPr>
          <a:xfrm>
            <a:off x="748243" y="3023016"/>
            <a:ext cx="5006012" cy="35198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Anomaly detection for cyber security</a:t>
            </a:r>
          </a:p>
        </p:txBody>
      </p:sp>
      <p:pic>
        <p:nvPicPr>
          <p:cNvPr id="5" name="Picture 4">
            <a:extLst>
              <a:ext uri="{FF2B5EF4-FFF2-40B4-BE49-F238E27FC236}">
                <a16:creationId xmlns:a16="http://schemas.microsoft.com/office/drawing/2014/main" id="{6E79867D-AB64-422E-96FE-06E8B7114EB9}"/>
              </a:ext>
            </a:extLst>
          </p:cNvPr>
          <p:cNvPicPr>
            <a:picLocks noChangeAspect="1"/>
          </p:cNvPicPr>
          <p:nvPr/>
        </p:nvPicPr>
        <p:blipFill>
          <a:blip r:embed="rId2"/>
          <a:stretch>
            <a:fillRect/>
          </a:stretch>
        </p:blipFill>
        <p:spPr>
          <a:xfrm>
            <a:off x="7227771" y="2222856"/>
            <a:ext cx="4368386" cy="4556090"/>
          </a:xfrm>
          <a:prstGeom prst="rect">
            <a:avLst/>
          </a:prstGeom>
        </p:spPr>
      </p:pic>
    </p:spTree>
    <p:extLst>
      <p:ext uri="{BB962C8B-B14F-4D97-AF65-F5344CB8AC3E}">
        <p14:creationId xmlns:p14="http://schemas.microsoft.com/office/powerpoint/2010/main" val="251166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9AD1-9925-4E91-9B2E-C789E4D3A7B3}"/>
              </a:ext>
            </a:extLst>
          </p:cNvPr>
          <p:cNvSpPr>
            <a:spLocks noGrp="1"/>
          </p:cNvSpPr>
          <p:nvPr>
            <p:ph type="title"/>
          </p:nvPr>
        </p:nvSpPr>
        <p:spPr/>
        <p:txBody>
          <a:bodyPr/>
          <a:lstStyle/>
          <a:p>
            <a:r>
              <a:rPr lang="en-GB" dirty="0"/>
              <a:t>Local Similarity Methods - Categorical</a:t>
            </a:r>
          </a:p>
        </p:txBody>
      </p:sp>
      <p:sp>
        <p:nvSpPr>
          <p:cNvPr id="3" name="Content Placeholder 2">
            <a:extLst>
              <a:ext uri="{FF2B5EF4-FFF2-40B4-BE49-F238E27FC236}">
                <a16:creationId xmlns:a16="http://schemas.microsoft.com/office/drawing/2014/main" id="{1032E588-F0A2-4FBE-9D46-E4D3D60E4711}"/>
              </a:ext>
            </a:extLst>
          </p:cNvPr>
          <p:cNvSpPr>
            <a:spLocks noGrp="1"/>
          </p:cNvSpPr>
          <p:nvPr>
            <p:ph idx="1"/>
          </p:nvPr>
        </p:nvSpPr>
        <p:spPr>
          <a:xfrm>
            <a:off x="595843" y="1757929"/>
            <a:ext cx="10515600" cy="757130"/>
          </a:xfrm>
        </p:spPr>
        <p:txBody>
          <a:bodyPr/>
          <a:lstStyle/>
          <a:p>
            <a:r>
              <a:rPr lang="en-GB" dirty="0"/>
              <a:t>Similarity Table (or Matrix)</a:t>
            </a:r>
          </a:p>
          <a:p>
            <a:endParaRPr lang="en-GB" dirty="0"/>
          </a:p>
          <a:p>
            <a:r>
              <a:rPr lang="en-GB" dirty="0"/>
              <a:t>Provided by an expert, or elicited following a method</a:t>
            </a:r>
          </a:p>
        </p:txBody>
      </p:sp>
      <p:pic>
        <p:nvPicPr>
          <p:cNvPr id="5" name="Picture 4">
            <a:extLst>
              <a:ext uri="{FF2B5EF4-FFF2-40B4-BE49-F238E27FC236}">
                <a16:creationId xmlns:a16="http://schemas.microsoft.com/office/drawing/2014/main" id="{9F6C0A12-57F7-435D-B0F5-85ED1F20B2C0}"/>
              </a:ext>
            </a:extLst>
          </p:cNvPr>
          <p:cNvPicPr>
            <a:picLocks noChangeAspect="1"/>
          </p:cNvPicPr>
          <p:nvPr/>
        </p:nvPicPr>
        <p:blipFill>
          <a:blip r:embed="rId2"/>
          <a:stretch>
            <a:fillRect/>
          </a:stretch>
        </p:blipFill>
        <p:spPr>
          <a:xfrm>
            <a:off x="721028" y="3332951"/>
            <a:ext cx="10265229" cy="2385627"/>
          </a:xfrm>
          <a:prstGeom prst="rect">
            <a:avLst/>
          </a:prstGeom>
        </p:spPr>
      </p:pic>
    </p:spTree>
    <p:extLst>
      <p:ext uri="{BB962C8B-B14F-4D97-AF65-F5344CB8AC3E}">
        <p14:creationId xmlns:p14="http://schemas.microsoft.com/office/powerpoint/2010/main" val="3178015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9AD1-9925-4E91-9B2E-C789E4D3A7B3}"/>
              </a:ext>
            </a:extLst>
          </p:cNvPr>
          <p:cNvSpPr>
            <a:spLocks noGrp="1"/>
          </p:cNvSpPr>
          <p:nvPr>
            <p:ph type="title"/>
          </p:nvPr>
        </p:nvSpPr>
        <p:spPr/>
        <p:txBody>
          <a:bodyPr/>
          <a:lstStyle/>
          <a:p>
            <a:r>
              <a:rPr lang="en-GB" dirty="0"/>
              <a:t>Local Similarity Methods - Categorical</a:t>
            </a:r>
          </a:p>
        </p:txBody>
      </p:sp>
      <p:sp>
        <p:nvSpPr>
          <p:cNvPr id="3" name="Content Placeholder 2">
            <a:extLst>
              <a:ext uri="{FF2B5EF4-FFF2-40B4-BE49-F238E27FC236}">
                <a16:creationId xmlns:a16="http://schemas.microsoft.com/office/drawing/2014/main" id="{1032E588-F0A2-4FBE-9D46-E4D3D60E4711}"/>
              </a:ext>
            </a:extLst>
          </p:cNvPr>
          <p:cNvSpPr>
            <a:spLocks noGrp="1"/>
          </p:cNvSpPr>
          <p:nvPr>
            <p:ph idx="1"/>
          </p:nvPr>
        </p:nvSpPr>
        <p:spPr>
          <a:xfrm>
            <a:off x="595843" y="1757929"/>
            <a:ext cx="10515600" cy="757130"/>
          </a:xfrm>
        </p:spPr>
        <p:txBody>
          <a:bodyPr/>
          <a:lstStyle/>
          <a:p>
            <a:r>
              <a:rPr lang="en-GB" dirty="0"/>
              <a:t>Symbolic Hierarchy</a:t>
            </a:r>
          </a:p>
          <a:p>
            <a:endParaRPr lang="en-GB" dirty="0"/>
          </a:p>
          <a:p>
            <a:r>
              <a:rPr lang="en-GB" dirty="0"/>
              <a:t>Similarity calculated by number of ‘steps’ between two end points</a:t>
            </a:r>
          </a:p>
        </p:txBody>
      </p:sp>
      <p:pic>
        <p:nvPicPr>
          <p:cNvPr id="6" name="Picture 5">
            <a:extLst>
              <a:ext uri="{FF2B5EF4-FFF2-40B4-BE49-F238E27FC236}">
                <a16:creationId xmlns:a16="http://schemas.microsoft.com/office/drawing/2014/main" id="{86D467A8-1FF9-4D8D-9D81-D2398362FFE4}"/>
              </a:ext>
            </a:extLst>
          </p:cNvPr>
          <p:cNvPicPr>
            <a:picLocks noChangeAspect="1"/>
          </p:cNvPicPr>
          <p:nvPr/>
        </p:nvPicPr>
        <p:blipFill>
          <a:blip r:embed="rId2"/>
          <a:stretch>
            <a:fillRect/>
          </a:stretch>
        </p:blipFill>
        <p:spPr>
          <a:xfrm>
            <a:off x="2675803" y="3429000"/>
            <a:ext cx="6536827" cy="2743200"/>
          </a:xfrm>
          <a:prstGeom prst="rect">
            <a:avLst/>
          </a:prstGeom>
        </p:spPr>
      </p:pic>
    </p:spTree>
    <p:extLst>
      <p:ext uri="{BB962C8B-B14F-4D97-AF65-F5344CB8AC3E}">
        <p14:creationId xmlns:p14="http://schemas.microsoft.com/office/powerpoint/2010/main" val="2875384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1472-C029-45C4-BC7E-7EB4105769BD}"/>
              </a:ext>
            </a:extLst>
          </p:cNvPr>
          <p:cNvSpPr>
            <a:spLocks noGrp="1"/>
          </p:cNvSpPr>
          <p:nvPr>
            <p:ph type="title"/>
          </p:nvPr>
        </p:nvSpPr>
        <p:spPr/>
        <p:txBody>
          <a:bodyPr/>
          <a:lstStyle/>
          <a:p>
            <a:r>
              <a:rPr lang="en-GB" dirty="0"/>
              <a:t>Local Similarity Methods - Categorical</a:t>
            </a:r>
          </a:p>
        </p:txBody>
      </p:sp>
      <p:sp>
        <p:nvSpPr>
          <p:cNvPr id="3" name="Content Placeholder 2">
            <a:extLst>
              <a:ext uri="{FF2B5EF4-FFF2-40B4-BE49-F238E27FC236}">
                <a16:creationId xmlns:a16="http://schemas.microsoft.com/office/drawing/2014/main" id="{1611CA48-F1E0-49CB-A3D3-2AC8A004FEF6}"/>
              </a:ext>
            </a:extLst>
          </p:cNvPr>
          <p:cNvSpPr>
            <a:spLocks noGrp="1"/>
          </p:cNvSpPr>
          <p:nvPr>
            <p:ph idx="1"/>
          </p:nvPr>
        </p:nvSpPr>
        <p:spPr>
          <a:xfrm>
            <a:off x="595843" y="1757928"/>
            <a:ext cx="5238900" cy="2454843"/>
          </a:xfrm>
        </p:spPr>
        <p:txBody>
          <a:bodyPr/>
          <a:lstStyle/>
          <a:p>
            <a:r>
              <a:rPr lang="en-GB" dirty="0"/>
              <a:t>Taxonomy</a:t>
            </a:r>
          </a:p>
          <a:p>
            <a:endParaRPr lang="en-GB" dirty="0"/>
          </a:p>
          <a:p>
            <a:r>
              <a:rPr lang="en-GB" dirty="0"/>
              <a:t>An expert annotated graph of the relationships between features/cases</a:t>
            </a:r>
          </a:p>
          <a:p>
            <a:endParaRPr lang="en-GB" dirty="0"/>
          </a:p>
          <a:p>
            <a:endParaRPr lang="en-GB" dirty="0"/>
          </a:p>
          <a:p>
            <a:endParaRPr lang="en-GB" dirty="0"/>
          </a:p>
        </p:txBody>
      </p:sp>
      <p:pic>
        <p:nvPicPr>
          <p:cNvPr id="7" name="Picture 6">
            <a:extLst>
              <a:ext uri="{FF2B5EF4-FFF2-40B4-BE49-F238E27FC236}">
                <a16:creationId xmlns:a16="http://schemas.microsoft.com/office/drawing/2014/main" id="{92C244C4-D021-4AFE-874C-63122020BD39}"/>
              </a:ext>
            </a:extLst>
          </p:cNvPr>
          <p:cNvPicPr>
            <a:picLocks noChangeAspect="1"/>
          </p:cNvPicPr>
          <p:nvPr/>
        </p:nvPicPr>
        <p:blipFill>
          <a:blip r:embed="rId2"/>
          <a:stretch>
            <a:fillRect/>
          </a:stretch>
        </p:blipFill>
        <p:spPr>
          <a:xfrm>
            <a:off x="187110" y="4529699"/>
            <a:ext cx="5321062" cy="1878022"/>
          </a:xfrm>
          <a:prstGeom prst="rect">
            <a:avLst/>
          </a:prstGeom>
        </p:spPr>
      </p:pic>
      <p:pic>
        <p:nvPicPr>
          <p:cNvPr id="9" name="Picture 8">
            <a:extLst>
              <a:ext uri="{FF2B5EF4-FFF2-40B4-BE49-F238E27FC236}">
                <a16:creationId xmlns:a16="http://schemas.microsoft.com/office/drawing/2014/main" id="{09D83FB1-24D0-4460-BB6A-3651ADC238A5}"/>
              </a:ext>
            </a:extLst>
          </p:cNvPr>
          <p:cNvPicPr>
            <a:picLocks noChangeAspect="1"/>
          </p:cNvPicPr>
          <p:nvPr/>
        </p:nvPicPr>
        <p:blipFill>
          <a:blip r:embed="rId3"/>
          <a:stretch>
            <a:fillRect/>
          </a:stretch>
        </p:blipFill>
        <p:spPr>
          <a:xfrm>
            <a:off x="5693619" y="1700892"/>
            <a:ext cx="6431014" cy="5023757"/>
          </a:xfrm>
          <a:prstGeom prst="rect">
            <a:avLst/>
          </a:prstGeom>
        </p:spPr>
      </p:pic>
    </p:spTree>
    <p:extLst>
      <p:ext uri="{BB962C8B-B14F-4D97-AF65-F5344CB8AC3E}">
        <p14:creationId xmlns:p14="http://schemas.microsoft.com/office/powerpoint/2010/main" val="22685729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0946-AA5E-46EF-86B1-9889E4E2F092}"/>
              </a:ext>
            </a:extLst>
          </p:cNvPr>
          <p:cNvSpPr>
            <a:spLocks noGrp="1"/>
          </p:cNvSpPr>
          <p:nvPr>
            <p:ph type="title"/>
          </p:nvPr>
        </p:nvSpPr>
        <p:spPr/>
        <p:txBody>
          <a:bodyPr/>
          <a:lstStyle/>
          <a:p>
            <a:r>
              <a:rPr lang="en-GB" dirty="0"/>
              <a:t>Local Similarity Methods - Numerical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DAC0FD-7F25-4DC9-A838-51559DA4ADAB}"/>
                  </a:ext>
                </a:extLst>
              </p:cNvPr>
              <p:cNvSpPr>
                <a:spLocks noGrp="1"/>
              </p:cNvSpPr>
              <p:nvPr>
                <p:ph idx="1"/>
              </p:nvPr>
            </p:nvSpPr>
            <p:spPr/>
            <p:txBody>
              <a:bodyPr/>
              <a:lstStyle/>
              <a:p>
                <a:r>
                  <a:rPr lang="en-GB" dirty="0"/>
                  <a:t>Difference</a:t>
                </a:r>
              </a:p>
              <a:p>
                <a:pPr lvl="1"/>
                <a:r>
                  <a:rPr lang="en-GB" dirty="0"/>
                  <a:t>Can be useful, but not bounded like other sim methods</a:t>
                </a:r>
              </a:p>
              <a:p>
                <a:r>
                  <a:rPr lang="en-GB" dirty="0"/>
                  <a:t>Step Count</a:t>
                </a:r>
              </a:p>
              <a:p>
                <a:pPr lvl="1"/>
                <a:r>
                  <a:rPr lang="en-GB" dirty="0"/>
                  <a:t>If the incremental difference is within a step count, sim = 1</a:t>
                </a:r>
              </a:p>
              <a:p>
                <a:pPr lvl="1"/>
                <a:r>
                  <a:rPr lang="en-GB" dirty="0"/>
                  <a:t>Else sim = 0</a:t>
                </a:r>
              </a:p>
              <a:p>
                <a:r>
                  <a:rPr lang="en-GB" dirty="0"/>
                  <a:t>Polynomial function</a:t>
                </a:r>
              </a:p>
              <a:p>
                <a:pPr lvl="1"/>
                <a:r>
                  <a:rPr lang="en-GB" dirty="0"/>
                  <a:t>Similarity bounded between 0 – 1</a:t>
                </a:r>
              </a:p>
              <a:p>
                <a:pPr lvl="1"/>
                <a:r>
                  <a:rPr lang="en-GB" dirty="0"/>
                  <a:t>For example: </a:t>
                </a:r>
                <a14:m>
                  <m:oMath xmlns:m="http://schemas.openxmlformats.org/officeDocument/2006/math">
                    <m:f>
                      <m:fPr>
                        <m:ctrlPr>
                          <a:rPr lang="en-GB" b="0" i="1" smtClean="0">
                            <a:latin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𝑛𝑢𝑚</m:t>
                                </m:r>
                                <m:r>
                                  <a:rPr lang="en-GB" b="0" i="1" smtClean="0">
                                    <a:latin typeface="Cambria Math" panose="02040503050406030204" pitchFamily="18" charset="0"/>
                                  </a:rPr>
                                  <m:t>1, </m:t>
                                </m:r>
                                <m:r>
                                  <a:rPr lang="en-GB" b="0" i="1" smtClean="0">
                                    <a:latin typeface="Cambria Math" panose="02040503050406030204" pitchFamily="18" charset="0"/>
                                  </a:rPr>
                                  <m:t>𝑛𝑢𝑚</m:t>
                                </m:r>
                                <m:r>
                                  <a:rPr lang="en-GB" b="0" i="1" smtClean="0">
                                    <a:latin typeface="Cambria Math" panose="02040503050406030204" pitchFamily="18" charset="0"/>
                                  </a:rPr>
                                  <m:t>2</m:t>
                                </m:r>
                              </m:e>
                            </m:d>
                          </m:e>
                        </m:func>
                      </m:num>
                      <m:den>
                        <m:r>
                          <m:rPr>
                            <m:sty m:val="p"/>
                          </m:rPr>
                          <a:rPr lang="en-GB" b="0" i="0" smtClean="0">
                            <a:latin typeface="Cambria Math" panose="02040503050406030204" pitchFamily="18" charset="0"/>
                          </a:rPr>
                          <m:t>max</m:t>
                        </m:r>
                        <m:r>
                          <a:rPr lang="en-GB" b="0" i="1" smtClean="0">
                            <a:latin typeface="Cambria Math" panose="02040503050406030204" pitchFamily="18" charset="0"/>
                          </a:rPr>
                          <m:t>⁡(</m:t>
                        </m:r>
                        <m:r>
                          <a:rPr lang="en-GB" b="0" i="1" smtClean="0">
                            <a:latin typeface="Cambria Math" panose="02040503050406030204" pitchFamily="18" charset="0"/>
                          </a:rPr>
                          <m:t>𝑛𝑢𝑚</m:t>
                        </m:r>
                        <m:r>
                          <a:rPr lang="en-GB" b="0" i="1" smtClean="0">
                            <a:latin typeface="Cambria Math" panose="02040503050406030204" pitchFamily="18" charset="0"/>
                          </a:rPr>
                          <m:t>1,</m:t>
                        </m:r>
                        <m:r>
                          <a:rPr lang="en-GB" b="0" i="1" smtClean="0">
                            <a:latin typeface="Cambria Math" panose="02040503050406030204" pitchFamily="18" charset="0"/>
                          </a:rPr>
                          <m:t>𝑛𝑢𝑚</m:t>
                        </m:r>
                        <m:r>
                          <a:rPr lang="en-GB" b="0" i="1" smtClean="0">
                            <a:latin typeface="Cambria Math" panose="02040503050406030204" pitchFamily="18" charset="0"/>
                          </a:rPr>
                          <m:t>2)</m:t>
                        </m:r>
                      </m:den>
                    </m:f>
                  </m:oMath>
                </a14:m>
                <a:endParaRPr lang="en-GB" dirty="0"/>
              </a:p>
            </p:txBody>
          </p:sp>
        </mc:Choice>
        <mc:Fallback xmlns="">
          <p:sp>
            <p:nvSpPr>
              <p:cNvPr id="3" name="Content Placeholder 2">
                <a:extLst>
                  <a:ext uri="{FF2B5EF4-FFF2-40B4-BE49-F238E27FC236}">
                    <a16:creationId xmlns:a16="http://schemas.microsoft.com/office/drawing/2014/main" id="{D5DAC0FD-7F25-4DC9-A838-51559DA4ADAB}"/>
                  </a:ext>
                </a:extLst>
              </p:cNvPr>
              <p:cNvSpPr>
                <a:spLocks noGrp="1" noRot="1" noChangeAspect="1" noMove="1" noResize="1" noEditPoints="1" noAdjustHandles="1" noChangeArrowheads="1" noChangeShapeType="1" noTextEdit="1"/>
              </p:cNvSpPr>
              <p:nvPr>
                <p:ph idx="1"/>
              </p:nvPr>
            </p:nvSpPr>
            <p:spPr>
              <a:blipFill>
                <a:blip r:embed="rId2"/>
                <a:stretch>
                  <a:fillRect l="-1043" t="-2402"/>
                </a:stretch>
              </a:blipFill>
            </p:spPr>
            <p:txBody>
              <a:bodyPr/>
              <a:lstStyle/>
              <a:p>
                <a:r>
                  <a:rPr lang="en-GB">
                    <a:noFill/>
                  </a:rPr>
                  <a:t> </a:t>
                </a:r>
              </a:p>
            </p:txBody>
          </p:sp>
        </mc:Fallback>
      </mc:AlternateContent>
    </p:spTree>
    <p:extLst>
      <p:ext uri="{BB962C8B-B14F-4D97-AF65-F5344CB8AC3E}">
        <p14:creationId xmlns:p14="http://schemas.microsoft.com/office/powerpoint/2010/main" val="2375437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C48D-EE6B-421C-A4D4-9EE68AB9659E}"/>
              </a:ext>
            </a:extLst>
          </p:cNvPr>
          <p:cNvSpPr>
            <a:spLocks noGrp="1"/>
          </p:cNvSpPr>
          <p:nvPr>
            <p:ph type="title"/>
          </p:nvPr>
        </p:nvSpPr>
        <p:spPr/>
        <p:txBody>
          <a:bodyPr/>
          <a:lstStyle/>
          <a:p>
            <a:r>
              <a:rPr lang="en-GB" dirty="0"/>
              <a:t>Local Similarity Methods - Numerical</a:t>
            </a:r>
          </a:p>
        </p:txBody>
      </p:sp>
      <p:sp>
        <p:nvSpPr>
          <p:cNvPr id="3" name="Content Placeholder 2">
            <a:extLst>
              <a:ext uri="{FF2B5EF4-FFF2-40B4-BE49-F238E27FC236}">
                <a16:creationId xmlns:a16="http://schemas.microsoft.com/office/drawing/2014/main" id="{AD93878D-ED5A-4453-9869-EDE288C4E77E}"/>
              </a:ext>
            </a:extLst>
          </p:cNvPr>
          <p:cNvSpPr>
            <a:spLocks noGrp="1"/>
          </p:cNvSpPr>
          <p:nvPr>
            <p:ph idx="1"/>
          </p:nvPr>
        </p:nvSpPr>
        <p:spPr>
          <a:xfrm>
            <a:off x="595843" y="1757928"/>
            <a:ext cx="10515600" cy="757129"/>
          </a:xfrm>
        </p:spPr>
        <p:txBody>
          <a:bodyPr/>
          <a:lstStyle/>
          <a:p>
            <a:r>
              <a:rPr lang="en-GB" dirty="0"/>
              <a:t>Less/More is Perfect</a:t>
            </a:r>
          </a:p>
        </p:txBody>
      </p:sp>
      <p:grpSp>
        <p:nvGrpSpPr>
          <p:cNvPr id="5" name="Group 4">
            <a:extLst>
              <a:ext uri="{FF2B5EF4-FFF2-40B4-BE49-F238E27FC236}">
                <a16:creationId xmlns:a16="http://schemas.microsoft.com/office/drawing/2014/main" id="{EB46BD55-950A-4B4E-B4D5-C4D3DD53C54F}"/>
              </a:ext>
            </a:extLst>
          </p:cNvPr>
          <p:cNvGrpSpPr/>
          <p:nvPr/>
        </p:nvGrpSpPr>
        <p:grpSpPr>
          <a:xfrm>
            <a:off x="3460821" y="2409514"/>
            <a:ext cx="8135336" cy="3866859"/>
            <a:chOff x="595843" y="2454612"/>
            <a:chExt cx="8135336" cy="3866859"/>
          </a:xfrm>
        </p:grpSpPr>
        <p:pic>
          <p:nvPicPr>
            <p:cNvPr id="1026" name="Picture 2" descr="Lamborghini Huracan VS 14' CBR 1000RR - YouTube">
              <a:extLst>
                <a:ext uri="{FF2B5EF4-FFF2-40B4-BE49-F238E27FC236}">
                  <a16:creationId xmlns:a16="http://schemas.microsoft.com/office/drawing/2014/main" id="{17ABC4C4-007B-4D6D-B5F9-ADF89E5CA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43" y="2454613"/>
              <a:ext cx="3766922" cy="21220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MW M8 Competition Review 2021 | Top Gear">
              <a:extLst>
                <a:ext uri="{FF2B5EF4-FFF2-40B4-BE49-F238E27FC236}">
                  <a16:creationId xmlns:a16="http://schemas.microsoft.com/office/drawing/2014/main" id="{DBB3F60A-B6E6-4FFD-B3DF-C08BC686B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813" y="2454612"/>
              <a:ext cx="3754366" cy="21220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B1130E-E164-42C6-9743-1B159830AFED}"/>
                </a:ext>
              </a:extLst>
            </p:cNvPr>
            <p:cNvSpPr txBox="1"/>
            <p:nvPr/>
          </p:nvSpPr>
          <p:spPr>
            <a:xfrm>
              <a:off x="595843" y="4844143"/>
              <a:ext cx="3344786" cy="1477328"/>
            </a:xfrm>
            <a:prstGeom prst="rect">
              <a:avLst/>
            </a:prstGeom>
            <a:noFill/>
          </p:spPr>
          <p:txBody>
            <a:bodyPr wrap="square" rtlCol="0">
              <a:spAutoFit/>
            </a:bodyPr>
            <a:lstStyle/>
            <a:p>
              <a:r>
                <a:rPr lang="en-GB" dirty="0"/>
                <a:t>Price: £100K</a:t>
              </a:r>
              <a:br>
                <a:rPr lang="en-GB" dirty="0"/>
              </a:br>
              <a:r>
                <a:rPr lang="en-GB" dirty="0"/>
                <a:t>Miles Per Gallon: 30</a:t>
              </a:r>
            </a:p>
            <a:p>
              <a:r>
                <a:rPr lang="en-GB" dirty="0"/>
                <a:t>Type: Sports</a:t>
              </a:r>
            </a:p>
            <a:p>
              <a:r>
                <a:rPr lang="en-GB" dirty="0"/>
                <a:t>Colour: Blue</a:t>
              </a:r>
            </a:p>
            <a:p>
              <a:endParaRPr lang="en-GB" dirty="0"/>
            </a:p>
          </p:txBody>
        </p:sp>
        <p:sp>
          <p:nvSpPr>
            <p:cNvPr id="7" name="TextBox 6">
              <a:extLst>
                <a:ext uri="{FF2B5EF4-FFF2-40B4-BE49-F238E27FC236}">
                  <a16:creationId xmlns:a16="http://schemas.microsoft.com/office/drawing/2014/main" id="{83D2B7AC-86C5-4E51-962E-8DAA1F6B8B22}"/>
                </a:ext>
              </a:extLst>
            </p:cNvPr>
            <p:cNvSpPr txBox="1"/>
            <p:nvPr/>
          </p:nvSpPr>
          <p:spPr>
            <a:xfrm>
              <a:off x="4906587" y="4844143"/>
              <a:ext cx="3344786" cy="1477328"/>
            </a:xfrm>
            <a:prstGeom prst="rect">
              <a:avLst/>
            </a:prstGeom>
            <a:noFill/>
          </p:spPr>
          <p:txBody>
            <a:bodyPr wrap="square" rtlCol="0">
              <a:spAutoFit/>
            </a:bodyPr>
            <a:lstStyle/>
            <a:p>
              <a:r>
                <a:rPr lang="en-GB" dirty="0"/>
                <a:t>Price: £80K</a:t>
              </a:r>
              <a:br>
                <a:rPr lang="en-GB" dirty="0"/>
              </a:br>
              <a:r>
                <a:rPr lang="en-GB" dirty="0"/>
                <a:t>Miles Per Gallon: 50</a:t>
              </a:r>
            </a:p>
            <a:p>
              <a:r>
                <a:rPr lang="en-GB" dirty="0"/>
                <a:t>Type: Sports</a:t>
              </a:r>
            </a:p>
            <a:p>
              <a:r>
                <a:rPr lang="en-GB" dirty="0"/>
                <a:t>Colour: Red</a:t>
              </a:r>
            </a:p>
            <a:p>
              <a:endParaRPr lang="en-GB" dirty="0"/>
            </a:p>
          </p:txBody>
        </p:sp>
      </p:grpSp>
      <p:sp>
        <p:nvSpPr>
          <p:cNvPr id="8" name="TextBox 7">
            <a:extLst>
              <a:ext uri="{FF2B5EF4-FFF2-40B4-BE49-F238E27FC236}">
                <a16:creationId xmlns:a16="http://schemas.microsoft.com/office/drawing/2014/main" id="{F76A3D7D-E48D-4354-877E-B5F03C1472CC}"/>
              </a:ext>
            </a:extLst>
          </p:cNvPr>
          <p:cNvSpPr txBox="1"/>
          <p:nvPr/>
        </p:nvSpPr>
        <p:spPr>
          <a:xfrm>
            <a:off x="325483" y="2777222"/>
            <a:ext cx="3344786" cy="1754326"/>
          </a:xfrm>
          <a:prstGeom prst="rect">
            <a:avLst/>
          </a:prstGeom>
          <a:noFill/>
        </p:spPr>
        <p:txBody>
          <a:bodyPr wrap="square" rtlCol="0">
            <a:spAutoFit/>
          </a:bodyPr>
          <a:lstStyle/>
          <a:p>
            <a:r>
              <a:rPr lang="en-GB" b="1" dirty="0"/>
              <a:t>Query</a:t>
            </a:r>
          </a:p>
          <a:p>
            <a:r>
              <a:rPr lang="en-GB" dirty="0"/>
              <a:t>Price: £95K</a:t>
            </a:r>
            <a:br>
              <a:rPr lang="en-GB" dirty="0"/>
            </a:br>
            <a:r>
              <a:rPr lang="en-GB" dirty="0"/>
              <a:t>Miles Per Gallon: 40</a:t>
            </a:r>
          </a:p>
          <a:p>
            <a:r>
              <a:rPr lang="en-GB" dirty="0"/>
              <a:t>Type: Sports</a:t>
            </a:r>
          </a:p>
          <a:p>
            <a:r>
              <a:rPr lang="en-GB" dirty="0"/>
              <a:t>Colour: Black</a:t>
            </a:r>
          </a:p>
          <a:p>
            <a:endParaRPr lang="en-GB" dirty="0"/>
          </a:p>
        </p:txBody>
      </p:sp>
    </p:spTree>
    <p:extLst>
      <p:ext uri="{BB962C8B-B14F-4D97-AF65-F5344CB8AC3E}">
        <p14:creationId xmlns:p14="http://schemas.microsoft.com/office/powerpoint/2010/main" val="1905706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4DBD-34C1-414E-A59C-0A2C31F0F665}"/>
              </a:ext>
            </a:extLst>
          </p:cNvPr>
          <p:cNvSpPr>
            <a:spLocks noGrp="1"/>
          </p:cNvSpPr>
          <p:nvPr>
            <p:ph type="title"/>
          </p:nvPr>
        </p:nvSpPr>
        <p:spPr/>
        <p:txBody>
          <a:bodyPr/>
          <a:lstStyle/>
          <a:p>
            <a:r>
              <a:rPr lang="en-GB" dirty="0"/>
              <a:t>Local Similarity Methods – Text </a:t>
            </a:r>
          </a:p>
        </p:txBody>
      </p:sp>
      <p:sp>
        <p:nvSpPr>
          <p:cNvPr id="3" name="Content Placeholder 2">
            <a:extLst>
              <a:ext uri="{FF2B5EF4-FFF2-40B4-BE49-F238E27FC236}">
                <a16:creationId xmlns:a16="http://schemas.microsoft.com/office/drawing/2014/main" id="{66C47EC9-A79C-4746-9E58-81CCA0EA62A3}"/>
              </a:ext>
            </a:extLst>
          </p:cNvPr>
          <p:cNvSpPr>
            <a:spLocks noGrp="1"/>
          </p:cNvSpPr>
          <p:nvPr>
            <p:ph idx="1"/>
          </p:nvPr>
        </p:nvSpPr>
        <p:spPr/>
        <p:txBody>
          <a:bodyPr/>
          <a:lstStyle/>
          <a:p>
            <a:r>
              <a:rPr lang="en-GB" dirty="0"/>
              <a:t>String Matching</a:t>
            </a:r>
          </a:p>
          <a:p>
            <a:pPr lvl="1"/>
            <a:r>
              <a:rPr lang="en-GB" dirty="0"/>
              <a:t>If str1 == str2, then sim = 1, else sim = 0</a:t>
            </a:r>
          </a:p>
          <a:p>
            <a:r>
              <a:rPr lang="en-GB" dirty="0"/>
              <a:t>Character/Word Count</a:t>
            </a:r>
          </a:p>
          <a:p>
            <a:pPr lvl="1"/>
            <a:r>
              <a:rPr lang="en-GB" dirty="0"/>
              <a:t>For comparing single/multi-word attributes respectively</a:t>
            </a:r>
          </a:p>
          <a:p>
            <a:endParaRPr lang="en-GB" dirty="0"/>
          </a:p>
          <a:p>
            <a:r>
              <a:rPr lang="en-GB" dirty="0"/>
              <a:t>Free-Text attributes</a:t>
            </a:r>
          </a:p>
          <a:p>
            <a:pPr lvl="1"/>
            <a:r>
              <a:rPr lang="en-GB" dirty="0"/>
              <a:t>Term frequency of a known vocabulary</a:t>
            </a:r>
          </a:p>
          <a:p>
            <a:pPr lvl="1"/>
            <a:r>
              <a:rPr lang="en-GB" dirty="0"/>
              <a:t>Named-Entity Recognition</a:t>
            </a:r>
          </a:p>
          <a:p>
            <a:pPr lvl="1"/>
            <a:r>
              <a:rPr lang="en-GB" dirty="0"/>
              <a:t>Statistical methods (</a:t>
            </a:r>
            <a:r>
              <a:rPr lang="en-GB" dirty="0" err="1"/>
              <a:t>tf-idf</a:t>
            </a:r>
            <a:r>
              <a:rPr lang="en-GB" dirty="0"/>
              <a:t>)</a:t>
            </a:r>
          </a:p>
          <a:p>
            <a:pPr lvl="1"/>
            <a:r>
              <a:rPr lang="en-GB" dirty="0"/>
              <a:t>Learned methods (word embeddings)</a:t>
            </a:r>
          </a:p>
        </p:txBody>
      </p:sp>
    </p:spTree>
    <p:extLst>
      <p:ext uri="{BB962C8B-B14F-4D97-AF65-F5344CB8AC3E}">
        <p14:creationId xmlns:p14="http://schemas.microsoft.com/office/powerpoint/2010/main" val="625178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8E0C-70A6-4126-B827-F066552539E9}"/>
              </a:ext>
            </a:extLst>
          </p:cNvPr>
          <p:cNvSpPr>
            <a:spLocks noGrp="1"/>
          </p:cNvSpPr>
          <p:nvPr>
            <p:ph type="title"/>
          </p:nvPr>
        </p:nvSpPr>
        <p:spPr/>
        <p:txBody>
          <a:bodyPr/>
          <a:lstStyle/>
          <a:p>
            <a:r>
              <a:rPr lang="en-GB" dirty="0"/>
              <a:t>Local Similarity Methods – Text</a:t>
            </a:r>
          </a:p>
        </p:txBody>
      </p:sp>
      <p:sp>
        <p:nvSpPr>
          <p:cNvPr id="3" name="Content Placeholder 2">
            <a:extLst>
              <a:ext uri="{FF2B5EF4-FFF2-40B4-BE49-F238E27FC236}">
                <a16:creationId xmlns:a16="http://schemas.microsoft.com/office/drawing/2014/main" id="{4309CD4D-C59D-4DEF-AD96-51D411158B06}"/>
              </a:ext>
            </a:extLst>
          </p:cNvPr>
          <p:cNvSpPr>
            <a:spLocks noGrp="1"/>
          </p:cNvSpPr>
          <p:nvPr>
            <p:ph idx="1"/>
          </p:nvPr>
        </p:nvSpPr>
        <p:spPr>
          <a:xfrm>
            <a:off x="595843" y="1757929"/>
            <a:ext cx="10515600" cy="1986758"/>
          </a:xfrm>
        </p:spPr>
        <p:txBody>
          <a:bodyPr/>
          <a:lstStyle/>
          <a:p>
            <a:r>
              <a:rPr lang="en-GB" dirty="0"/>
              <a:t>Term Frequency – Inverse Document Frequency </a:t>
            </a:r>
          </a:p>
          <a:p>
            <a:endParaRPr lang="en-GB" dirty="0"/>
          </a:p>
          <a:p>
            <a:r>
              <a:rPr lang="en-GB" dirty="0"/>
              <a:t>Balances the frequency of words with how rarely they appear</a:t>
            </a:r>
          </a:p>
          <a:p>
            <a:pPr lvl="1"/>
            <a:r>
              <a:rPr lang="en-GB" dirty="0"/>
              <a:t>Justification that rare words are important</a:t>
            </a:r>
          </a:p>
          <a:p>
            <a:endParaRPr lang="en-GB" dirty="0"/>
          </a:p>
        </p:txBody>
      </p:sp>
      <p:pic>
        <p:nvPicPr>
          <p:cNvPr id="5" name="Picture 4">
            <a:extLst>
              <a:ext uri="{FF2B5EF4-FFF2-40B4-BE49-F238E27FC236}">
                <a16:creationId xmlns:a16="http://schemas.microsoft.com/office/drawing/2014/main" id="{B7878253-8501-4C7B-B27C-FB483072D2B0}"/>
              </a:ext>
            </a:extLst>
          </p:cNvPr>
          <p:cNvPicPr>
            <a:picLocks noChangeAspect="1"/>
          </p:cNvPicPr>
          <p:nvPr/>
        </p:nvPicPr>
        <p:blipFill>
          <a:blip r:embed="rId2"/>
          <a:stretch>
            <a:fillRect/>
          </a:stretch>
        </p:blipFill>
        <p:spPr>
          <a:xfrm>
            <a:off x="3145050" y="3635276"/>
            <a:ext cx="5901900" cy="2686382"/>
          </a:xfrm>
          <a:prstGeom prst="rect">
            <a:avLst/>
          </a:prstGeom>
        </p:spPr>
      </p:pic>
    </p:spTree>
    <p:extLst>
      <p:ext uri="{BB962C8B-B14F-4D97-AF65-F5344CB8AC3E}">
        <p14:creationId xmlns:p14="http://schemas.microsoft.com/office/powerpoint/2010/main" val="21239630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2C8B-CFA9-4618-A2A1-2B9742A795F9}"/>
              </a:ext>
            </a:extLst>
          </p:cNvPr>
          <p:cNvSpPr>
            <a:spLocks noGrp="1"/>
          </p:cNvSpPr>
          <p:nvPr>
            <p:ph type="title"/>
          </p:nvPr>
        </p:nvSpPr>
        <p:spPr/>
        <p:txBody>
          <a:bodyPr/>
          <a:lstStyle/>
          <a:p>
            <a:r>
              <a:rPr lang="en-GB" dirty="0"/>
              <a:t>Local Similarity Methods – Images </a:t>
            </a:r>
          </a:p>
        </p:txBody>
      </p:sp>
      <p:sp>
        <p:nvSpPr>
          <p:cNvPr id="3" name="Content Placeholder 2">
            <a:extLst>
              <a:ext uri="{FF2B5EF4-FFF2-40B4-BE49-F238E27FC236}">
                <a16:creationId xmlns:a16="http://schemas.microsoft.com/office/drawing/2014/main" id="{ACDE3A1D-2476-4C33-92A8-10F847E103F5}"/>
              </a:ext>
            </a:extLst>
          </p:cNvPr>
          <p:cNvSpPr>
            <a:spLocks noGrp="1"/>
          </p:cNvSpPr>
          <p:nvPr>
            <p:ph idx="1"/>
          </p:nvPr>
        </p:nvSpPr>
        <p:spPr/>
        <p:txBody>
          <a:bodyPr/>
          <a:lstStyle/>
          <a:p>
            <a:r>
              <a:rPr lang="en-GB" dirty="0"/>
              <a:t>Template Matching</a:t>
            </a:r>
          </a:p>
          <a:p>
            <a:pPr lvl="1"/>
            <a:r>
              <a:rPr lang="en-GB" dirty="0"/>
              <a:t>Given a known aspect you are looking for in an image, how similar is another image to this template (i.e. using intersect over union)</a:t>
            </a:r>
          </a:p>
          <a:p>
            <a:r>
              <a:rPr lang="en-GB" dirty="0"/>
              <a:t>Image Features</a:t>
            </a:r>
          </a:p>
          <a:p>
            <a:pPr lvl="1"/>
            <a:r>
              <a:rPr lang="en-GB" dirty="0"/>
              <a:t>Features elicited from images and then stored in another data type</a:t>
            </a:r>
          </a:p>
          <a:p>
            <a:pPr lvl="1"/>
            <a:r>
              <a:rPr lang="en-GB" dirty="0"/>
              <a:t>For example – a count of how many faces, the colour distribution of the image, etc</a:t>
            </a:r>
          </a:p>
          <a:p>
            <a:r>
              <a:rPr lang="en-GB" dirty="0"/>
              <a:t>Learn similarity using deep learners</a:t>
            </a:r>
          </a:p>
          <a:p>
            <a:pPr lvl="1"/>
            <a:r>
              <a:rPr lang="en-GB" dirty="0"/>
              <a:t>Convolutional neural networks currently king</a:t>
            </a:r>
          </a:p>
          <a:p>
            <a:pPr lvl="1"/>
            <a:r>
              <a:rPr lang="en-GB" dirty="0"/>
              <a:t>Deep Metric Learners – specific deep learners for learning similarity (my research focus throughout my PhD)</a:t>
            </a:r>
          </a:p>
        </p:txBody>
      </p:sp>
    </p:spTree>
    <p:extLst>
      <p:ext uri="{BB962C8B-B14F-4D97-AF65-F5344CB8AC3E}">
        <p14:creationId xmlns:p14="http://schemas.microsoft.com/office/powerpoint/2010/main" val="88841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B5BA8-B74E-45D3-A5A2-9A008FA0B985}"/>
              </a:ext>
            </a:extLst>
          </p:cNvPr>
          <p:cNvSpPr>
            <a:spLocks noGrp="1"/>
          </p:cNvSpPr>
          <p:nvPr>
            <p:ph type="title"/>
          </p:nvPr>
        </p:nvSpPr>
        <p:spPr/>
        <p:txBody>
          <a:bodyPr/>
          <a:lstStyle/>
          <a:p>
            <a:r>
              <a:rPr lang="en-GB" dirty="0"/>
              <a:t>Local Similarity Methods – Time-Series</a:t>
            </a:r>
          </a:p>
        </p:txBody>
      </p:sp>
      <p:sp>
        <p:nvSpPr>
          <p:cNvPr id="3" name="Content Placeholder 2">
            <a:extLst>
              <a:ext uri="{FF2B5EF4-FFF2-40B4-BE49-F238E27FC236}">
                <a16:creationId xmlns:a16="http://schemas.microsoft.com/office/drawing/2014/main" id="{2F9661D5-548E-4508-9D6D-7FC52B4C79CE}"/>
              </a:ext>
            </a:extLst>
          </p:cNvPr>
          <p:cNvSpPr>
            <a:spLocks noGrp="1"/>
          </p:cNvSpPr>
          <p:nvPr>
            <p:ph idx="1"/>
          </p:nvPr>
        </p:nvSpPr>
        <p:spPr/>
        <p:txBody>
          <a:bodyPr/>
          <a:lstStyle/>
          <a:p>
            <a:r>
              <a:rPr lang="en-GB" dirty="0"/>
              <a:t>Whole Matching</a:t>
            </a:r>
          </a:p>
          <a:p>
            <a:pPr lvl="1"/>
            <a:r>
              <a:rPr lang="en-GB" dirty="0"/>
              <a:t>Calculate similarity for the entire length of time-series data</a:t>
            </a:r>
          </a:p>
          <a:p>
            <a:pPr lvl="1"/>
            <a:r>
              <a:rPr lang="en-GB" dirty="0"/>
              <a:t>Useful if entire time series is important (i.e. what made the price increase)</a:t>
            </a:r>
          </a:p>
          <a:p>
            <a:r>
              <a:rPr lang="en-GB" dirty="0"/>
              <a:t>Subsequence Matching</a:t>
            </a:r>
          </a:p>
          <a:p>
            <a:pPr lvl="1"/>
            <a:r>
              <a:rPr lang="en-GB" dirty="0"/>
              <a:t>Calculate similarity to specific sequences or windows within a piece of data</a:t>
            </a:r>
          </a:p>
          <a:p>
            <a:pPr lvl="1"/>
            <a:r>
              <a:rPr lang="en-GB" dirty="0"/>
              <a:t>Useful if specific parts of the time-series are important (i.e. did it rain or not)</a:t>
            </a:r>
          </a:p>
          <a:p>
            <a:r>
              <a:rPr lang="en-GB" dirty="0"/>
              <a:t>For each, we can use traditional similarity functions for each point in time-series data</a:t>
            </a:r>
          </a:p>
          <a:p>
            <a:r>
              <a:rPr lang="en-GB" dirty="0"/>
              <a:t>Dimension reduction techniques</a:t>
            </a:r>
          </a:p>
          <a:p>
            <a:pPr lvl="1"/>
            <a:r>
              <a:rPr lang="en-GB" dirty="0"/>
              <a:t>Transform example into numerical vector, allowing distance/similarity functions - for example, Discrete Cosine Transformation (DCT)</a:t>
            </a:r>
          </a:p>
          <a:p>
            <a:endParaRPr lang="en-GB" dirty="0"/>
          </a:p>
          <a:p>
            <a:endParaRPr lang="en-GB" dirty="0"/>
          </a:p>
          <a:p>
            <a:pPr lvl="1"/>
            <a:endParaRPr lang="en-GB" dirty="0"/>
          </a:p>
        </p:txBody>
      </p:sp>
    </p:spTree>
    <p:extLst>
      <p:ext uri="{BB962C8B-B14F-4D97-AF65-F5344CB8AC3E}">
        <p14:creationId xmlns:p14="http://schemas.microsoft.com/office/powerpoint/2010/main" val="38108510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1766-DC38-4CB9-9684-0BDF612A370F}"/>
              </a:ext>
            </a:extLst>
          </p:cNvPr>
          <p:cNvSpPr>
            <a:spLocks noGrp="1"/>
          </p:cNvSpPr>
          <p:nvPr>
            <p:ph type="title"/>
          </p:nvPr>
        </p:nvSpPr>
        <p:spPr/>
        <p:txBody>
          <a:bodyPr/>
          <a:lstStyle/>
          <a:p>
            <a:r>
              <a:rPr lang="en-GB" dirty="0"/>
              <a:t>Global Similarity Methods</a:t>
            </a:r>
          </a:p>
        </p:txBody>
      </p:sp>
      <p:sp>
        <p:nvSpPr>
          <p:cNvPr id="3" name="Content Placeholder 2">
            <a:extLst>
              <a:ext uri="{FF2B5EF4-FFF2-40B4-BE49-F238E27FC236}">
                <a16:creationId xmlns:a16="http://schemas.microsoft.com/office/drawing/2014/main" id="{DD0225FC-D9C4-45E2-8980-11B63AC47782}"/>
              </a:ext>
            </a:extLst>
          </p:cNvPr>
          <p:cNvSpPr>
            <a:spLocks noGrp="1"/>
          </p:cNvSpPr>
          <p:nvPr>
            <p:ph idx="1"/>
          </p:nvPr>
        </p:nvSpPr>
        <p:spPr/>
        <p:txBody>
          <a:bodyPr/>
          <a:lstStyle/>
          <a:p>
            <a:r>
              <a:rPr lang="en-GB" dirty="0"/>
              <a:t>Global similarity metrics are any metrics which consider the entire case</a:t>
            </a:r>
          </a:p>
          <a:p>
            <a:pPr lvl="1"/>
            <a:r>
              <a:rPr lang="en-GB" dirty="0"/>
              <a:t>Commonly used when a case is represented as:</a:t>
            </a:r>
          </a:p>
          <a:p>
            <a:pPr lvl="2"/>
            <a:r>
              <a:rPr lang="en-GB" dirty="0"/>
              <a:t>All features of same data type</a:t>
            </a:r>
          </a:p>
          <a:p>
            <a:pPr lvl="2"/>
            <a:r>
              <a:rPr lang="en-GB" dirty="0"/>
              <a:t>A single, unformatted feature (such as text, image or time-series)</a:t>
            </a:r>
          </a:p>
          <a:p>
            <a:pPr lvl="2"/>
            <a:endParaRPr lang="en-GB" dirty="0"/>
          </a:p>
          <a:p>
            <a:r>
              <a:rPr lang="en-GB" dirty="0"/>
              <a:t>This can include any local similarity methods, or can be vector-based methods discussed last week </a:t>
            </a:r>
          </a:p>
        </p:txBody>
      </p:sp>
    </p:spTree>
    <p:extLst>
      <p:ext uri="{BB962C8B-B14F-4D97-AF65-F5344CB8AC3E}">
        <p14:creationId xmlns:p14="http://schemas.microsoft.com/office/powerpoint/2010/main" val="3179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lstStyle/>
          <a:p>
            <a:r>
              <a:rPr lang="en-GB"/>
              <a:t>Introduction</a:t>
            </a:r>
            <a:endParaRPr lang="en-GB" dirty="0"/>
          </a:p>
        </p:txBody>
      </p:sp>
      <p:sp>
        <p:nvSpPr>
          <p:cNvPr id="3" name="Content Placeholder 2"/>
          <p:cNvSpPr>
            <a:spLocks noGrp="1"/>
          </p:cNvSpPr>
          <p:nvPr>
            <p:ph idx="1"/>
          </p:nvPr>
        </p:nvSpPr>
        <p:spPr>
          <a:xfrm>
            <a:off x="595843" y="1757928"/>
            <a:ext cx="10515600" cy="1064871"/>
          </a:xfrm>
        </p:spPr>
        <p:txBody>
          <a:bodyPr lIns="91440" tIns="45720" rIns="91440" bIns="45720" anchor="t">
            <a:normAutofit/>
          </a:bodyPr>
          <a:lstStyle/>
          <a:p>
            <a:endParaRPr lang="en-GB" dirty="0">
              <a:cs typeface="Calibri" panose="020F0502020204030204"/>
            </a:endParaRPr>
          </a:p>
          <a:p>
            <a:endParaRPr lang="en-GB" dirty="0">
              <a:cs typeface="Calibri" panose="020F0502020204030204"/>
            </a:endParaRPr>
          </a:p>
        </p:txBody>
      </p:sp>
      <p:sp>
        <p:nvSpPr>
          <p:cNvPr id="6" name="Content Placeholder 2">
            <a:extLst>
              <a:ext uri="{FF2B5EF4-FFF2-40B4-BE49-F238E27FC236}">
                <a16:creationId xmlns:a16="http://schemas.microsoft.com/office/drawing/2014/main" id="{C883F138-4A5B-4B72-90C0-9D5E6B8E6D1D}"/>
              </a:ext>
            </a:extLst>
          </p:cNvPr>
          <p:cNvSpPr txBox="1">
            <a:spLocks/>
          </p:cNvSpPr>
          <p:nvPr/>
        </p:nvSpPr>
        <p:spPr>
          <a:xfrm>
            <a:off x="748243" y="3023016"/>
            <a:ext cx="2992484" cy="35198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ASR, NLP and NLG for home assistants </a:t>
            </a:r>
          </a:p>
        </p:txBody>
      </p:sp>
      <p:sp>
        <p:nvSpPr>
          <p:cNvPr id="8" name="Content Placeholder 2">
            <a:extLst>
              <a:ext uri="{FF2B5EF4-FFF2-40B4-BE49-F238E27FC236}">
                <a16:creationId xmlns:a16="http://schemas.microsoft.com/office/drawing/2014/main" id="{0D4059C0-87DA-45F5-9316-EBD0C1BD5800}"/>
              </a:ext>
            </a:extLst>
          </p:cNvPr>
          <p:cNvSpPr txBox="1">
            <a:spLocks/>
          </p:cNvSpPr>
          <p:nvPr/>
        </p:nvSpPr>
        <p:spPr>
          <a:xfrm>
            <a:off x="593568" y="1755654"/>
            <a:ext cx="10515600" cy="106714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AI and ML algorithms are used to empower our everyday lives in many areas</a:t>
            </a:r>
          </a:p>
        </p:txBody>
      </p:sp>
      <p:pic>
        <p:nvPicPr>
          <p:cNvPr id="7" name="Google I_O 2018 Google Duplex Hair Salon Call">
            <a:hlinkClick r:id="" action="ppaction://media"/>
            <a:extLst>
              <a:ext uri="{FF2B5EF4-FFF2-40B4-BE49-F238E27FC236}">
                <a16:creationId xmlns:a16="http://schemas.microsoft.com/office/drawing/2014/main" id="{DD22D533-F3B9-4934-A3C7-F3DCDEA360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83926" y="2670400"/>
            <a:ext cx="5235712" cy="2945088"/>
          </a:xfrm>
          <a:prstGeom prst="rect">
            <a:avLst/>
          </a:prstGeom>
        </p:spPr>
      </p:pic>
      <p:sp>
        <p:nvSpPr>
          <p:cNvPr id="9" name="object 4">
            <a:extLst>
              <a:ext uri="{FF2B5EF4-FFF2-40B4-BE49-F238E27FC236}">
                <a16:creationId xmlns:a16="http://schemas.microsoft.com/office/drawing/2014/main" id="{D30C6547-BE58-4779-9D55-716DDF1AFD77}"/>
              </a:ext>
            </a:extLst>
          </p:cNvPr>
          <p:cNvSpPr/>
          <p:nvPr/>
        </p:nvSpPr>
        <p:spPr>
          <a:xfrm>
            <a:off x="4950549" y="3700211"/>
            <a:ext cx="1399352" cy="2600370"/>
          </a:xfrm>
          <a:prstGeom prst="rect">
            <a:avLst/>
          </a:prstGeom>
          <a:blipFill>
            <a:blip r:embed="rId5"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8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D70D-19D8-4C38-AF78-FCB0074059F4}"/>
              </a:ext>
            </a:extLst>
          </p:cNvPr>
          <p:cNvSpPr>
            <a:spLocks noGrp="1"/>
          </p:cNvSpPr>
          <p:nvPr>
            <p:ph type="title"/>
          </p:nvPr>
        </p:nvSpPr>
        <p:spPr/>
        <p:txBody>
          <a:bodyPr/>
          <a:lstStyle/>
          <a:p>
            <a:r>
              <a:rPr lang="en-GB" dirty="0"/>
              <a:t>The CBR Cycle – Reuse </a:t>
            </a:r>
          </a:p>
        </p:txBody>
      </p:sp>
      <p:sp>
        <p:nvSpPr>
          <p:cNvPr id="3" name="Content Placeholder 2">
            <a:extLst>
              <a:ext uri="{FF2B5EF4-FFF2-40B4-BE49-F238E27FC236}">
                <a16:creationId xmlns:a16="http://schemas.microsoft.com/office/drawing/2014/main" id="{D536BAF5-3E16-49F9-9B0C-933555B041B4}"/>
              </a:ext>
            </a:extLst>
          </p:cNvPr>
          <p:cNvSpPr>
            <a:spLocks noGrp="1"/>
          </p:cNvSpPr>
          <p:nvPr>
            <p:ph idx="1"/>
          </p:nvPr>
        </p:nvSpPr>
        <p:spPr/>
        <p:txBody>
          <a:bodyPr/>
          <a:lstStyle/>
          <a:p>
            <a:r>
              <a:rPr lang="en-GB" dirty="0"/>
              <a:t>If a single similar case has been retrieved:</a:t>
            </a:r>
          </a:p>
          <a:p>
            <a:pPr lvl="1"/>
            <a:r>
              <a:rPr lang="en-GB" dirty="0"/>
              <a:t>The solution can be reused</a:t>
            </a:r>
          </a:p>
          <a:p>
            <a:endParaRPr lang="en-GB" dirty="0"/>
          </a:p>
          <a:p>
            <a:r>
              <a:rPr lang="en-GB" dirty="0"/>
              <a:t>If multiple cases have been retrieved:</a:t>
            </a:r>
          </a:p>
          <a:p>
            <a:pPr lvl="1"/>
            <a:r>
              <a:rPr lang="en-GB" dirty="0"/>
              <a:t>The solutions can be aggregated for reuse</a:t>
            </a:r>
          </a:p>
          <a:p>
            <a:pPr lvl="1"/>
            <a:r>
              <a:rPr lang="en-GB" dirty="0"/>
              <a:t>Label  -&gt; Voting (like </a:t>
            </a:r>
            <a:r>
              <a:rPr lang="en-GB" dirty="0" err="1"/>
              <a:t>kNN</a:t>
            </a:r>
            <a:r>
              <a:rPr lang="en-GB" dirty="0"/>
              <a:t>)</a:t>
            </a:r>
          </a:p>
          <a:p>
            <a:pPr lvl="1"/>
            <a:r>
              <a:rPr lang="en-GB" dirty="0"/>
              <a:t>More complex outcome (i.e. pricing) -&gt; similar cases can be averaged, etc </a:t>
            </a:r>
          </a:p>
          <a:p>
            <a:endParaRPr lang="en-GB" dirty="0"/>
          </a:p>
          <a:p>
            <a:r>
              <a:rPr lang="en-GB" dirty="0"/>
              <a:t>However, what if the solution is not suitable for reuse?</a:t>
            </a:r>
          </a:p>
        </p:txBody>
      </p:sp>
    </p:spTree>
    <p:extLst>
      <p:ext uri="{BB962C8B-B14F-4D97-AF65-F5344CB8AC3E}">
        <p14:creationId xmlns:p14="http://schemas.microsoft.com/office/powerpoint/2010/main" val="25129344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8C53-18E7-4E14-84A8-57391E18FF77}"/>
              </a:ext>
            </a:extLst>
          </p:cNvPr>
          <p:cNvSpPr>
            <a:spLocks noGrp="1"/>
          </p:cNvSpPr>
          <p:nvPr>
            <p:ph type="title"/>
          </p:nvPr>
        </p:nvSpPr>
        <p:spPr/>
        <p:txBody>
          <a:bodyPr/>
          <a:lstStyle/>
          <a:p>
            <a:r>
              <a:rPr lang="en-GB" dirty="0"/>
              <a:t>The CBR Cycle – Revise </a:t>
            </a:r>
          </a:p>
        </p:txBody>
      </p:sp>
      <p:sp>
        <p:nvSpPr>
          <p:cNvPr id="3" name="Content Placeholder 2">
            <a:extLst>
              <a:ext uri="{FF2B5EF4-FFF2-40B4-BE49-F238E27FC236}">
                <a16:creationId xmlns:a16="http://schemas.microsoft.com/office/drawing/2014/main" id="{205A1FCB-41AA-465B-9958-00825AC87D1E}"/>
              </a:ext>
            </a:extLst>
          </p:cNvPr>
          <p:cNvSpPr>
            <a:spLocks noGrp="1"/>
          </p:cNvSpPr>
          <p:nvPr>
            <p:ph idx="1"/>
          </p:nvPr>
        </p:nvSpPr>
        <p:spPr/>
        <p:txBody>
          <a:bodyPr/>
          <a:lstStyle/>
          <a:p>
            <a:r>
              <a:rPr lang="en-GB" dirty="0"/>
              <a:t>During the revision stage, we adapt the retrieved solution so that it is more suitable for the new case</a:t>
            </a:r>
          </a:p>
          <a:p>
            <a:endParaRPr lang="en-GB" dirty="0"/>
          </a:p>
          <a:p>
            <a:r>
              <a:rPr lang="en-GB" dirty="0"/>
              <a:t>This is a key aspect of a CBR system</a:t>
            </a:r>
          </a:p>
          <a:p>
            <a:pPr lvl="1"/>
            <a:r>
              <a:rPr lang="en-GB" dirty="0"/>
              <a:t>Unique among many other AI algorithms</a:t>
            </a:r>
          </a:p>
          <a:p>
            <a:pPr lvl="1"/>
            <a:r>
              <a:rPr lang="en-GB" dirty="0"/>
              <a:t>Other AI have limited capacity to adapt</a:t>
            </a:r>
          </a:p>
          <a:p>
            <a:endParaRPr lang="en-GB" dirty="0"/>
          </a:p>
          <a:p>
            <a:endParaRPr lang="en-GB" dirty="0"/>
          </a:p>
        </p:txBody>
      </p:sp>
    </p:spTree>
    <p:extLst>
      <p:ext uri="{BB962C8B-B14F-4D97-AF65-F5344CB8AC3E}">
        <p14:creationId xmlns:p14="http://schemas.microsoft.com/office/powerpoint/2010/main" val="40437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FBCE-893B-42A7-A2AB-0C76C35C5059}"/>
              </a:ext>
            </a:extLst>
          </p:cNvPr>
          <p:cNvSpPr>
            <a:spLocks noGrp="1"/>
          </p:cNvSpPr>
          <p:nvPr>
            <p:ph type="title"/>
          </p:nvPr>
        </p:nvSpPr>
        <p:spPr/>
        <p:txBody>
          <a:bodyPr/>
          <a:lstStyle/>
          <a:p>
            <a:r>
              <a:rPr lang="en-GB" dirty="0"/>
              <a:t>Adaptation – Types </a:t>
            </a:r>
          </a:p>
        </p:txBody>
      </p:sp>
      <p:sp>
        <p:nvSpPr>
          <p:cNvPr id="3" name="Content Placeholder 2">
            <a:extLst>
              <a:ext uri="{FF2B5EF4-FFF2-40B4-BE49-F238E27FC236}">
                <a16:creationId xmlns:a16="http://schemas.microsoft.com/office/drawing/2014/main" id="{BD85C57C-8AEF-43F1-8E25-3AC73B7F00AE}"/>
              </a:ext>
            </a:extLst>
          </p:cNvPr>
          <p:cNvSpPr>
            <a:spLocks noGrp="1"/>
          </p:cNvSpPr>
          <p:nvPr>
            <p:ph idx="1"/>
          </p:nvPr>
        </p:nvSpPr>
        <p:spPr>
          <a:xfrm>
            <a:off x="595843" y="1757928"/>
            <a:ext cx="4716386" cy="4057777"/>
          </a:xfrm>
        </p:spPr>
        <p:txBody>
          <a:bodyPr/>
          <a:lstStyle/>
          <a:p>
            <a:r>
              <a:rPr lang="en-GB" dirty="0"/>
              <a:t>Null</a:t>
            </a:r>
          </a:p>
          <a:p>
            <a:pPr lvl="1"/>
            <a:r>
              <a:rPr lang="en-GB" dirty="0"/>
              <a:t>No adaptation</a:t>
            </a:r>
          </a:p>
          <a:p>
            <a:pPr lvl="1"/>
            <a:endParaRPr lang="en-GB" dirty="0"/>
          </a:p>
          <a:p>
            <a:r>
              <a:rPr lang="en-GB" dirty="0"/>
              <a:t>Transformation-Based</a:t>
            </a:r>
          </a:p>
          <a:p>
            <a:pPr lvl="1"/>
            <a:r>
              <a:rPr lang="en-GB" dirty="0"/>
              <a:t>Substitution Transformations</a:t>
            </a:r>
          </a:p>
          <a:p>
            <a:pPr lvl="1"/>
            <a:r>
              <a:rPr lang="en-GB" dirty="0"/>
              <a:t>Structural Transformations</a:t>
            </a:r>
          </a:p>
          <a:p>
            <a:endParaRPr lang="en-GB" dirty="0"/>
          </a:p>
          <a:p>
            <a:r>
              <a:rPr lang="en-GB" dirty="0"/>
              <a:t>Generative Adaptations</a:t>
            </a:r>
          </a:p>
        </p:txBody>
      </p:sp>
      <p:pic>
        <p:nvPicPr>
          <p:cNvPr id="5" name="Picture 4">
            <a:extLst>
              <a:ext uri="{FF2B5EF4-FFF2-40B4-BE49-F238E27FC236}">
                <a16:creationId xmlns:a16="http://schemas.microsoft.com/office/drawing/2014/main" id="{2CD69620-4336-44FA-A316-27A3949D204D}"/>
              </a:ext>
            </a:extLst>
          </p:cNvPr>
          <p:cNvPicPr>
            <a:picLocks noChangeAspect="1"/>
          </p:cNvPicPr>
          <p:nvPr/>
        </p:nvPicPr>
        <p:blipFill>
          <a:blip r:embed="rId2"/>
          <a:stretch>
            <a:fillRect/>
          </a:stretch>
        </p:blipFill>
        <p:spPr>
          <a:xfrm>
            <a:off x="5729876" y="2006350"/>
            <a:ext cx="5721195" cy="2845300"/>
          </a:xfrm>
          <a:prstGeom prst="rect">
            <a:avLst/>
          </a:prstGeom>
        </p:spPr>
      </p:pic>
    </p:spTree>
    <p:extLst>
      <p:ext uri="{BB962C8B-B14F-4D97-AF65-F5344CB8AC3E}">
        <p14:creationId xmlns:p14="http://schemas.microsoft.com/office/powerpoint/2010/main" val="230003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28F27-E120-4FB7-9772-83190353AB9C}"/>
              </a:ext>
            </a:extLst>
          </p:cNvPr>
          <p:cNvSpPr>
            <a:spLocks noGrp="1"/>
          </p:cNvSpPr>
          <p:nvPr>
            <p:ph type="title"/>
          </p:nvPr>
        </p:nvSpPr>
        <p:spPr/>
        <p:txBody>
          <a:bodyPr/>
          <a:lstStyle/>
          <a:p>
            <a:r>
              <a:rPr lang="en-GB" dirty="0"/>
              <a:t>Adaptation – Transformative </a:t>
            </a:r>
          </a:p>
        </p:txBody>
      </p:sp>
      <p:sp>
        <p:nvSpPr>
          <p:cNvPr id="3" name="Content Placeholder 2">
            <a:extLst>
              <a:ext uri="{FF2B5EF4-FFF2-40B4-BE49-F238E27FC236}">
                <a16:creationId xmlns:a16="http://schemas.microsoft.com/office/drawing/2014/main" id="{BCC06FE3-A447-47CA-AA15-C8841DE8884F}"/>
              </a:ext>
            </a:extLst>
          </p:cNvPr>
          <p:cNvSpPr>
            <a:spLocks noGrp="1"/>
          </p:cNvSpPr>
          <p:nvPr>
            <p:ph idx="1"/>
          </p:nvPr>
        </p:nvSpPr>
        <p:spPr/>
        <p:txBody>
          <a:bodyPr/>
          <a:lstStyle/>
          <a:p>
            <a:r>
              <a:rPr lang="en-GB" dirty="0"/>
              <a:t>Substitution</a:t>
            </a:r>
          </a:p>
          <a:p>
            <a:pPr lvl="1"/>
            <a:r>
              <a:rPr lang="en-GB" dirty="0"/>
              <a:t>Replace (or UPDATE) part of the retrieved solution with one (or more) parts from other solutions</a:t>
            </a:r>
          </a:p>
          <a:p>
            <a:pPr lvl="1"/>
            <a:r>
              <a:rPr lang="en-GB" dirty="0"/>
              <a:t>For example: update the colour of a made-to-order car</a:t>
            </a:r>
          </a:p>
          <a:p>
            <a:endParaRPr lang="en-GB" dirty="0"/>
          </a:p>
          <a:p>
            <a:r>
              <a:rPr lang="en-GB" dirty="0"/>
              <a:t>Structural</a:t>
            </a:r>
          </a:p>
          <a:p>
            <a:pPr lvl="1"/>
            <a:r>
              <a:rPr lang="en-GB" dirty="0"/>
              <a:t>Change the structure of the solution by INSERTING or DELETING objects</a:t>
            </a:r>
          </a:p>
          <a:p>
            <a:pPr lvl="1"/>
            <a:r>
              <a:rPr lang="en-GB" dirty="0"/>
              <a:t>For example: change a travel plan to going by train instead of car, as certain roads are closed/blocked</a:t>
            </a:r>
          </a:p>
        </p:txBody>
      </p:sp>
    </p:spTree>
    <p:extLst>
      <p:ext uri="{BB962C8B-B14F-4D97-AF65-F5344CB8AC3E}">
        <p14:creationId xmlns:p14="http://schemas.microsoft.com/office/powerpoint/2010/main" val="26092107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AE22-EDB5-4EA2-9A8B-CDD96E2BFD8F}"/>
              </a:ext>
            </a:extLst>
          </p:cNvPr>
          <p:cNvSpPr>
            <a:spLocks noGrp="1"/>
          </p:cNvSpPr>
          <p:nvPr>
            <p:ph type="title"/>
          </p:nvPr>
        </p:nvSpPr>
        <p:spPr/>
        <p:txBody>
          <a:bodyPr/>
          <a:lstStyle/>
          <a:p>
            <a:r>
              <a:rPr lang="en-GB" dirty="0"/>
              <a:t>Adaptation – Generative </a:t>
            </a:r>
          </a:p>
        </p:txBody>
      </p:sp>
      <p:sp>
        <p:nvSpPr>
          <p:cNvPr id="3" name="Content Placeholder 2">
            <a:extLst>
              <a:ext uri="{FF2B5EF4-FFF2-40B4-BE49-F238E27FC236}">
                <a16:creationId xmlns:a16="http://schemas.microsoft.com/office/drawing/2014/main" id="{1E2CCF15-EA71-4BA9-83C9-3DD61B5C60A7}"/>
              </a:ext>
            </a:extLst>
          </p:cNvPr>
          <p:cNvSpPr>
            <a:spLocks noGrp="1"/>
          </p:cNvSpPr>
          <p:nvPr>
            <p:ph idx="1"/>
          </p:nvPr>
        </p:nvSpPr>
        <p:spPr/>
        <p:txBody>
          <a:bodyPr/>
          <a:lstStyle/>
          <a:p>
            <a:r>
              <a:rPr lang="en-GB" dirty="0"/>
              <a:t>A new solution is generated </a:t>
            </a:r>
          </a:p>
          <a:p>
            <a:endParaRPr lang="en-GB" dirty="0"/>
          </a:p>
          <a:p>
            <a:r>
              <a:rPr lang="en-GB" dirty="0"/>
              <a:t>To enable this, knowledge is leveraged from the case-base and from why the retrieved  solution could not be reused</a:t>
            </a:r>
          </a:p>
          <a:p>
            <a:endParaRPr lang="en-GB" dirty="0"/>
          </a:p>
          <a:p>
            <a:r>
              <a:rPr lang="en-GB" dirty="0"/>
              <a:t>Complex and expensive to do</a:t>
            </a:r>
          </a:p>
          <a:p>
            <a:pPr lvl="1"/>
            <a:r>
              <a:rPr lang="en-GB" dirty="0"/>
              <a:t>Typically requires domain expertise to ensure suitability</a:t>
            </a:r>
          </a:p>
        </p:txBody>
      </p:sp>
    </p:spTree>
    <p:extLst>
      <p:ext uri="{BB962C8B-B14F-4D97-AF65-F5344CB8AC3E}">
        <p14:creationId xmlns:p14="http://schemas.microsoft.com/office/powerpoint/2010/main" val="265303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A8D9-1AD2-4EA5-AE2E-AB6E9274BAB6}"/>
              </a:ext>
            </a:extLst>
          </p:cNvPr>
          <p:cNvSpPr>
            <a:spLocks noGrp="1"/>
          </p:cNvSpPr>
          <p:nvPr>
            <p:ph type="title"/>
          </p:nvPr>
        </p:nvSpPr>
        <p:spPr/>
        <p:txBody>
          <a:bodyPr/>
          <a:lstStyle/>
          <a:p>
            <a:r>
              <a:rPr lang="en-GB" dirty="0"/>
              <a:t>Rules for When to Adapt</a:t>
            </a:r>
          </a:p>
        </p:txBody>
      </p:sp>
      <p:sp>
        <p:nvSpPr>
          <p:cNvPr id="3" name="Content Placeholder 2">
            <a:extLst>
              <a:ext uri="{FF2B5EF4-FFF2-40B4-BE49-F238E27FC236}">
                <a16:creationId xmlns:a16="http://schemas.microsoft.com/office/drawing/2014/main" id="{2025D3F3-667B-4AEA-BD5E-07214501B0CE}"/>
              </a:ext>
            </a:extLst>
          </p:cNvPr>
          <p:cNvSpPr>
            <a:spLocks noGrp="1"/>
          </p:cNvSpPr>
          <p:nvPr>
            <p:ph idx="1"/>
          </p:nvPr>
        </p:nvSpPr>
        <p:spPr/>
        <p:txBody>
          <a:bodyPr/>
          <a:lstStyle/>
          <a:p>
            <a:r>
              <a:rPr lang="en-GB" dirty="0"/>
              <a:t>A common way to empower adaptation is to design a simple rule-based algorithm</a:t>
            </a:r>
          </a:p>
          <a:p>
            <a:endParaRPr lang="en-GB" dirty="0"/>
          </a:p>
          <a:p>
            <a:r>
              <a:rPr lang="en-GB" dirty="0"/>
              <a:t>When rules are met, case is adapted, otherwise not</a:t>
            </a:r>
          </a:p>
          <a:p>
            <a:pPr lvl="1"/>
            <a:r>
              <a:rPr lang="en-GB" dirty="0"/>
              <a:t>Rules can be learned from the data</a:t>
            </a:r>
          </a:p>
          <a:p>
            <a:pPr lvl="1"/>
            <a:r>
              <a:rPr lang="en-GB" dirty="0"/>
              <a:t>Derived from statistics</a:t>
            </a:r>
          </a:p>
          <a:p>
            <a:pPr lvl="1"/>
            <a:r>
              <a:rPr lang="en-GB" dirty="0"/>
              <a:t>Or given by subject matter experts</a:t>
            </a:r>
          </a:p>
          <a:p>
            <a:endParaRPr lang="en-GB" dirty="0"/>
          </a:p>
          <a:p>
            <a:r>
              <a:rPr lang="en-GB" dirty="0"/>
              <a:t>Other methods for guiding adaptation are often domain-expert led</a:t>
            </a:r>
          </a:p>
          <a:p>
            <a:pPr lvl="1"/>
            <a:r>
              <a:rPr lang="en-GB" dirty="0"/>
              <a:t>Remember, the system should be fit for purpose</a:t>
            </a:r>
          </a:p>
        </p:txBody>
      </p:sp>
    </p:spTree>
    <p:extLst>
      <p:ext uri="{BB962C8B-B14F-4D97-AF65-F5344CB8AC3E}">
        <p14:creationId xmlns:p14="http://schemas.microsoft.com/office/powerpoint/2010/main" val="30338237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0E48-5F49-4940-85DB-5D80274E66D5}"/>
              </a:ext>
            </a:extLst>
          </p:cNvPr>
          <p:cNvSpPr>
            <a:spLocks noGrp="1"/>
          </p:cNvSpPr>
          <p:nvPr>
            <p:ph type="title"/>
          </p:nvPr>
        </p:nvSpPr>
        <p:spPr/>
        <p:txBody>
          <a:bodyPr/>
          <a:lstStyle/>
          <a:p>
            <a:r>
              <a:rPr lang="en-GB" dirty="0"/>
              <a:t>The CBR Cycle – Retain </a:t>
            </a:r>
          </a:p>
        </p:txBody>
      </p:sp>
      <p:sp>
        <p:nvSpPr>
          <p:cNvPr id="3" name="Content Placeholder 2">
            <a:extLst>
              <a:ext uri="{FF2B5EF4-FFF2-40B4-BE49-F238E27FC236}">
                <a16:creationId xmlns:a16="http://schemas.microsoft.com/office/drawing/2014/main" id="{B1158206-C3E2-45D2-83FD-A1CB55B7DE6F}"/>
              </a:ext>
            </a:extLst>
          </p:cNvPr>
          <p:cNvSpPr>
            <a:spLocks noGrp="1"/>
          </p:cNvSpPr>
          <p:nvPr>
            <p:ph idx="1"/>
          </p:nvPr>
        </p:nvSpPr>
        <p:spPr/>
        <p:txBody>
          <a:bodyPr/>
          <a:lstStyle/>
          <a:p>
            <a:r>
              <a:rPr lang="en-GB" dirty="0"/>
              <a:t>Finally, when a solution has been accepted, the case should be integrated into the case-base</a:t>
            </a:r>
          </a:p>
          <a:p>
            <a:pPr lvl="1"/>
            <a:r>
              <a:rPr lang="en-GB" dirty="0"/>
              <a:t>Outcome is evaluated at this step</a:t>
            </a:r>
          </a:p>
          <a:p>
            <a:endParaRPr lang="en-GB" dirty="0"/>
          </a:p>
          <a:p>
            <a:r>
              <a:rPr lang="en-GB" dirty="0"/>
              <a:t>Or should it?</a:t>
            </a:r>
          </a:p>
          <a:p>
            <a:pPr lvl="1"/>
            <a:r>
              <a:rPr lang="en-GB" dirty="0"/>
              <a:t>Pause for a moment and think – should every successful case be added to the case-base?</a:t>
            </a:r>
          </a:p>
          <a:p>
            <a:pPr lvl="1"/>
            <a:r>
              <a:rPr lang="en-GB" dirty="0"/>
              <a:t>Should every unsuccessful case be </a:t>
            </a:r>
            <a:r>
              <a:rPr lang="en-GB" b="1" dirty="0"/>
              <a:t>omitted </a:t>
            </a:r>
            <a:r>
              <a:rPr lang="en-GB" dirty="0"/>
              <a:t>from the case-base?</a:t>
            </a:r>
          </a:p>
          <a:p>
            <a:endParaRPr lang="en-GB" dirty="0"/>
          </a:p>
        </p:txBody>
      </p:sp>
    </p:spTree>
    <p:extLst>
      <p:ext uri="{BB962C8B-B14F-4D97-AF65-F5344CB8AC3E}">
        <p14:creationId xmlns:p14="http://schemas.microsoft.com/office/powerpoint/2010/main" val="41058094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CB4B-6566-4182-BF78-65E624EE9516}"/>
              </a:ext>
            </a:extLst>
          </p:cNvPr>
          <p:cNvSpPr>
            <a:spLocks noGrp="1"/>
          </p:cNvSpPr>
          <p:nvPr>
            <p:ph type="title"/>
          </p:nvPr>
        </p:nvSpPr>
        <p:spPr/>
        <p:txBody>
          <a:bodyPr/>
          <a:lstStyle/>
          <a:p>
            <a:r>
              <a:rPr lang="en-GB" dirty="0"/>
              <a:t>Retain – Case-Base Maintenance</a:t>
            </a:r>
          </a:p>
        </p:txBody>
      </p:sp>
      <p:sp>
        <p:nvSpPr>
          <p:cNvPr id="3" name="Content Placeholder 2">
            <a:extLst>
              <a:ext uri="{FF2B5EF4-FFF2-40B4-BE49-F238E27FC236}">
                <a16:creationId xmlns:a16="http://schemas.microsoft.com/office/drawing/2014/main" id="{C00F0350-484C-4212-BBF5-D963CB2D54D3}"/>
              </a:ext>
            </a:extLst>
          </p:cNvPr>
          <p:cNvSpPr>
            <a:spLocks noGrp="1"/>
          </p:cNvSpPr>
          <p:nvPr>
            <p:ph idx="1"/>
          </p:nvPr>
        </p:nvSpPr>
        <p:spPr>
          <a:xfrm>
            <a:off x="595843" y="1757928"/>
            <a:ext cx="8210700" cy="4057777"/>
          </a:xfrm>
        </p:spPr>
        <p:txBody>
          <a:bodyPr/>
          <a:lstStyle/>
          <a:p>
            <a:r>
              <a:rPr lang="en-GB" dirty="0"/>
              <a:t>Ideally we want the case-base to be representative of the problem we are trying to solve</a:t>
            </a:r>
          </a:p>
          <a:p>
            <a:endParaRPr lang="en-GB" dirty="0"/>
          </a:p>
          <a:p>
            <a:r>
              <a:rPr lang="en-GB" dirty="0"/>
              <a:t>However, we want to avoid the case-base becoming expensive to search</a:t>
            </a:r>
          </a:p>
          <a:p>
            <a:endParaRPr lang="en-GB" dirty="0"/>
          </a:p>
          <a:p>
            <a:r>
              <a:rPr lang="en-GB" dirty="0"/>
              <a:t>Additionally, sometimes having knowledge of failed cases is a good thing</a:t>
            </a:r>
          </a:p>
          <a:p>
            <a:pPr lvl="1"/>
            <a:r>
              <a:rPr lang="en-GB" dirty="0"/>
              <a:t>We can avoid them in future</a:t>
            </a:r>
          </a:p>
        </p:txBody>
      </p:sp>
      <p:pic>
        <p:nvPicPr>
          <p:cNvPr id="5" name="Picture 4">
            <a:extLst>
              <a:ext uri="{FF2B5EF4-FFF2-40B4-BE49-F238E27FC236}">
                <a16:creationId xmlns:a16="http://schemas.microsoft.com/office/drawing/2014/main" id="{939E6644-601C-43F9-B3EE-750490DD4E63}"/>
              </a:ext>
            </a:extLst>
          </p:cNvPr>
          <p:cNvPicPr>
            <a:picLocks noChangeAspect="1"/>
          </p:cNvPicPr>
          <p:nvPr/>
        </p:nvPicPr>
        <p:blipFill>
          <a:blip r:embed="rId2"/>
          <a:stretch>
            <a:fillRect/>
          </a:stretch>
        </p:blipFill>
        <p:spPr>
          <a:xfrm>
            <a:off x="8674100" y="2273300"/>
            <a:ext cx="3517900" cy="2311400"/>
          </a:xfrm>
          <a:prstGeom prst="rect">
            <a:avLst/>
          </a:prstGeom>
        </p:spPr>
      </p:pic>
    </p:spTree>
    <p:extLst>
      <p:ext uri="{BB962C8B-B14F-4D97-AF65-F5344CB8AC3E}">
        <p14:creationId xmlns:p14="http://schemas.microsoft.com/office/powerpoint/2010/main" val="1070042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8E0C-C17C-47C9-BD9F-34CDA98D4138}"/>
              </a:ext>
            </a:extLst>
          </p:cNvPr>
          <p:cNvSpPr>
            <a:spLocks noGrp="1"/>
          </p:cNvSpPr>
          <p:nvPr>
            <p:ph type="title"/>
          </p:nvPr>
        </p:nvSpPr>
        <p:spPr/>
        <p:txBody>
          <a:bodyPr/>
          <a:lstStyle/>
          <a:p>
            <a:r>
              <a:rPr lang="en-GB" dirty="0"/>
              <a:t>Retain – Case-Base Maintenance Techniques</a:t>
            </a:r>
          </a:p>
        </p:txBody>
      </p:sp>
      <p:sp>
        <p:nvSpPr>
          <p:cNvPr id="3" name="Content Placeholder 2">
            <a:extLst>
              <a:ext uri="{FF2B5EF4-FFF2-40B4-BE49-F238E27FC236}">
                <a16:creationId xmlns:a16="http://schemas.microsoft.com/office/drawing/2014/main" id="{FE4309B4-267C-4A95-9347-03B52E743F9A}"/>
              </a:ext>
            </a:extLst>
          </p:cNvPr>
          <p:cNvSpPr>
            <a:spLocks noGrp="1"/>
          </p:cNvSpPr>
          <p:nvPr>
            <p:ph idx="1"/>
          </p:nvPr>
        </p:nvSpPr>
        <p:spPr/>
        <p:txBody>
          <a:bodyPr/>
          <a:lstStyle/>
          <a:p>
            <a:r>
              <a:rPr lang="en-GB" dirty="0"/>
              <a:t>A common technique is to check distance between new case and existing cases </a:t>
            </a:r>
          </a:p>
          <a:p>
            <a:pPr lvl="1"/>
            <a:r>
              <a:rPr lang="en-GB" dirty="0"/>
              <a:t>Make sure we are adding knowledge to the case-base</a:t>
            </a:r>
          </a:p>
          <a:p>
            <a:endParaRPr lang="en-GB" dirty="0"/>
          </a:p>
          <a:p>
            <a:r>
              <a:rPr lang="en-GB" dirty="0"/>
              <a:t>Sometimes case-base maintenance is performed separately to the retain stage</a:t>
            </a:r>
          </a:p>
          <a:p>
            <a:pPr lvl="1"/>
            <a:r>
              <a:rPr lang="en-GB" dirty="0"/>
              <a:t>Run a separate algorithm to</a:t>
            </a:r>
          </a:p>
          <a:p>
            <a:pPr lvl="1"/>
            <a:r>
              <a:rPr lang="en-GB" dirty="0"/>
              <a:t>Check for outliers, anomalies or clusters</a:t>
            </a:r>
          </a:p>
          <a:p>
            <a:pPr lvl="1"/>
            <a:r>
              <a:rPr lang="en-GB" dirty="0"/>
              <a:t>Identify rarely used cases</a:t>
            </a:r>
          </a:p>
          <a:p>
            <a:pPr lvl="1"/>
            <a:r>
              <a:rPr lang="en-GB" dirty="0"/>
              <a:t>Identify how use of case-base changes over time</a:t>
            </a:r>
          </a:p>
        </p:txBody>
      </p:sp>
    </p:spTree>
    <p:extLst>
      <p:ext uri="{BB962C8B-B14F-4D97-AF65-F5344CB8AC3E}">
        <p14:creationId xmlns:p14="http://schemas.microsoft.com/office/powerpoint/2010/main" val="2008868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DBBA2D5-CE6A-43E2-BBE3-5C6AFFA6D130}"/>
              </a:ext>
            </a:extLst>
          </p:cNvPr>
          <p:cNvGrpSpPr/>
          <p:nvPr/>
        </p:nvGrpSpPr>
        <p:grpSpPr>
          <a:xfrm>
            <a:off x="2434120" y="455387"/>
            <a:ext cx="9541140" cy="6294152"/>
            <a:chOff x="2434117" y="543243"/>
            <a:chExt cx="9541140" cy="6294152"/>
          </a:xfrm>
        </p:grpSpPr>
        <p:sp>
          <p:nvSpPr>
            <p:cNvPr id="5" name="Oval 4">
              <a:extLst>
                <a:ext uri="{FF2B5EF4-FFF2-40B4-BE49-F238E27FC236}">
                  <a16:creationId xmlns:a16="http://schemas.microsoft.com/office/drawing/2014/main" id="{F64E0107-4F39-47E3-BFE8-3E6D8B32D100}"/>
                </a:ext>
              </a:extLst>
            </p:cNvPr>
            <p:cNvSpPr/>
            <p:nvPr/>
          </p:nvSpPr>
          <p:spPr>
            <a:xfrm>
              <a:off x="3468857" y="1026199"/>
              <a:ext cx="5254285" cy="5254285"/>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7199277-42EA-480E-9D4C-4A3E0873EC9F}"/>
                </a:ext>
              </a:extLst>
            </p:cNvPr>
            <p:cNvSpPr/>
            <p:nvPr/>
          </p:nvSpPr>
          <p:spPr>
            <a:xfrm>
              <a:off x="5377696" y="5961740"/>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Proposed Solution</a:t>
              </a:r>
            </a:p>
          </p:txBody>
        </p:sp>
        <p:sp>
          <p:nvSpPr>
            <p:cNvPr id="7" name="Flowchart: Document 6">
              <a:extLst>
                <a:ext uri="{FF2B5EF4-FFF2-40B4-BE49-F238E27FC236}">
                  <a16:creationId xmlns:a16="http://schemas.microsoft.com/office/drawing/2014/main" id="{E8E3E81C-5874-4440-9E20-E0CC3D68FB73}"/>
                </a:ext>
              </a:extLst>
            </p:cNvPr>
            <p:cNvSpPr/>
            <p:nvPr/>
          </p:nvSpPr>
          <p:spPr>
            <a:xfrm>
              <a:off x="5377695" y="820801"/>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8" name="TextBox 7">
              <a:extLst>
                <a:ext uri="{FF2B5EF4-FFF2-40B4-BE49-F238E27FC236}">
                  <a16:creationId xmlns:a16="http://schemas.microsoft.com/office/drawing/2014/main" id="{3F435CB3-BFA0-4F6F-B22C-27150B56D1B4}"/>
                </a:ext>
              </a:extLst>
            </p:cNvPr>
            <p:cNvSpPr txBox="1"/>
            <p:nvPr/>
          </p:nvSpPr>
          <p:spPr>
            <a:xfrm>
              <a:off x="5525862" y="4672025"/>
              <a:ext cx="1135247" cy="369332"/>
            </a:xfrm>
            <a:prstGeom prst="rect">
              <a:avLst/>
            </a:prstGeom>
            <a:noFill/>
          </p:spPr>
          <p:txBody>
            <a:bodyPr wrap="none" rtlCol="0">
              <a:spAutoFit/>
            </a:bodyPr>
            <a:lstStyle/>
            <a:p>
              <a:r>
                <a:rPr lang="en-GB" dirty="0"/>
                <a:t>Case-Base</a:t>
              </a:r>
            </a:p>
          </p:txBody>
        </p:sp>
        <p:sp>
          <p:nvSpPr>
            <p:cNvPr id="9" name="Flowchart: Document 8">
              <a:extLst>
                <a:ext uri="{FF2B5EF4-FFF2-40B4-BE49-F238E27FC236}">
                  <a16:creationId xmlns:a16="http://schemas.microsoft.com/office/drawing/2014/main" id="{F4225BD3-A62F-4B94-B940-845DB15C5A15}"/>
                </a:ext>
              </a:extLst>
            </p:cNvPr>
            <p:cNvSpPr/>
            <p:nvPr/>
          </p:nvSpPr>
          <p:spPr>
            <a:xfrm>
              <a:off x="10538650" y="3003630"/>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grpSp>
          <p:nvGrpSpPr>
            <p:cNvPr id="10" name="Group 9">
              <a:extLst>
                <a:ext uri="{FF2B5EF4-FFF2-40B4-BE49-F238E27FC236}">
                  <a16:creationId xmlns:a16="http://schemas.microsoft.com/office/drawing/2014/main" id="{425387FF-DC5B-462A-A958-C084473465F0}"/>
                </a:ext>
              </a:extLst>
            </p:cNvPr>
            <p:cNvGrpSpPr/>
            <p:nvPr/>
          </p:nvGrpSpPr>
          <p:grpSpPr>
            <a:xfrm>
              <a:off x="5113639" y="2522528"/>
              <a:ext cx="1959692" cy="2131936"/>
              <a:chOff x="5334226" y="2522528"/>
              <a:chExt cx="1959692" cy="2131936"/>
            </a:xfrm>
          </p:grpSpPr>
          <p:grpSp>
            <p:nvGrpSpPr>
              <p:cNvPr id="32" name="Group 31">
                <a:extLst>
                  <a:ext uri="{FF2B5EF4-FFF2-40B4-BE49-F238E27FC236}">
                    <a16:creationId xmlns:a16="http://schemas.microsoft.com/office/drawing/2014/main" id="{670084E9-5562-4DD3-A46C-0FB68BFE7EFA}"/>
                  </a:ext>
                </a:extLst>
              </p:cNvPr>
              <p:cNvGrpSpPr/>
              <p:nvPr/>
            </p:nvGrpSpPr>
            <p:grpSpPr>
              <a:xfrm>
                <a:off x="5334226" y="2522528"/>
                <a:ext cx="1623266" cy="1515833"/>
                <a:chOff x="5670652" y="3138631"/>
                <a:chExt cx="1623266" cy="1515833"/>
              </a:xfrm>
            </p:grpSpPr>
            <p:sp>
              <p:nvSpPr>
                <p:cNvPr id="43" name="Rectangle 42">
                  <a:extLst>
                    <a:ext uri="{FF2B5EF4-FFF2-40B4-BE49-F238E27FC236}">
                      <a16:creationId xmlns:a16="http://schemas.microsoft.com/office/drawing/2014/main" id="{7BC12105-4A0E-43A1-A7B8-5222DD13D486}"/>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4" name="Rectangle 43">
                  <a:extLst>
                    <a:ext uri="{FF2B5EF4-FFF2-40B4-BE49-F238E27FC236}">
                      <a16:creationId xmlns:a16="http://schemas.microsoft.com/office/drawing/2014/main" id="{A522E094-E879-4413-9057-71943487C2A5}"/>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5" name="Rectangle 44">
                  <a:extLst>
                    <a:ext uri="{FF2B5EF4-FFF2-40B4-BE49-F238E27FC236}">
                      <a16:creationId xmlns:a16="http://schemas.microsoft.com/office/drawing/2014/main" id="{5C54116D-EA25-4B3C-A468-B287F7AA7F29}"/>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6" name="Flowchart: Multidocument 45">
                  <a:extLst>
                    <a:ext uri="{FF2B5EF4-FFF2-40B4-BE49-F238E27FC236}">
                      <a16:creationId xmlns:a16="http://schemas.microsoft.com/office/drawing/2014/main" id="{DC4A6531-A685-4327-BF31-85C7B9075076}"/>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33" name="Group 32">
                <a:extLst>
                  <a:ext uri="{FF2B5EF4-FFF2-40B4-BE49-F238E27FC236}">
                    <a16:creationId xmlns:a16="http://schemas.microsoft.com/office/drawing/2014/main" id="{A61E3DE4-6DAD-4C6B-A6C5-A6C4101A2472}"/>
                  </a:ext>
                </a:extLst>
              </p:cNvPr>
              <p:cNvGrpSpPr/>
              <p:nvPr/>
            </p:nvGrpSpPr>
            <p:grpSpPr>
              <a:xfrm>
                <a:off x="5525862" y="2834065"/>
                <a:ext cx="1623266" cy="1515833"/>
                <a:chOff x="5670652" y="3138631"/>
                <a:chExt cx="1623266" cy="1515833"/>
              </a:xfrm>
            </p:grpSpPr>
            <p:sp>
              <p:nvSpPr>
                <p:cNvPr id="39" name="Rectangle 38">
                  <a:extLst>
                    <a:ext uri="{FF2B5EF4-FFF2-40B4-BE49-F238E27FC236}">
                      <a16:creationId xmlns:a16="http://schemas.microsoft.com/office/drawing/2014/main" id="{842EEA57-B2E5-4972-93F5-61B2D1C02273}"/>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0" name="Rectangle 39">
                  <a:extLst>
                    <a:ext uri="{FF2B5EF4-FFF2-40B4-BE49-F238E27FC236}">
                      <a16:creationId xmlns:a16="http://schemas.microsoft.com/office/drawing/2014/main" id="{A56E91C0-F69C-4667-996C-1D00A5A3ADBD}"/>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1" name="Rectangle 40">
                  <a:extLst>
                    <a:ext uri="{FF2B5EF4-FFF2-40B4-BE49-F238E27FC236}">
                      <a16:creationId xmlns:a16="http://schemas.microsoft.com/office/drawing/2014/main" id="{829424EC-F8BF-4C8D-B16E-FE46E77CCA5A}"/>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42" name="Flowchart: Multidocument 41">
                  <a:extLst>
                    <a:ext uri="{FF2B5EF4-FFF2-40B4-BE49-F238E27FC236}">
                      <a16:creationId xmlns:a16="http://schemas.microsoft.com/office/drawing/2014/main" id="{EEB43632-B1F6-47A6-A120-CD09E895DB30}"/>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34" name="Group 33">
                <a:extLst>
                  <a:ext uri="{FF2B5EF4-FFF2-40B4-BE49-F238E27FC236}">
                    <a16:creationId xmlns:a16="http://schemas.microsoft.com/office/drawing/2014/main" id="{309C0090-C8C0-4FD4-AE3D-BAC682A08209}"/>
                  </a:ext>
                </a:extLst>
              </p:cNvPr>
              <p:cNvGrpSpPr/>
              <p:nvPr/>
            </p:nvGrpSpPr>
            <p:grpSpPr>
              <a:xfrm>
                <a:off x="5670652" y="3138631"/>
                <a:ext cx="1623266" cy="1515833"/>
                <a:chOff x="5670652" y="3138631"/>
                <a:chExt cx="1623266" cy="1515833"/>
              </a:xfrm>
            </p:grpSpPr>
            <p:sp>
              <p:nvSpPr>
                <p:cNvPr id="35" name="Rectangle 34">
                  <a:extLst>
                    <a:ext uri="{FF2B5EF4-FFF2-40B4-BE49-F238E27FC236}">
                      <a16:creationId xmlns:a16="http://schemas.microsoft.com/office/drawing/2014/main" id="{6FB92D25-D706-457A-9CCF-4DFA82DA46CF}"/>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6" name="Rectangle 35">
                  <a:extLst>
                    <a:ext uri="{FF2B5EF4-FFF2-40B4-BE49-F238E27FC236}">
                      <a16:creationId xmlns:a16="http://schemas.microsoft.com/office/drawing/2014/main" id="{13B3FE31-46BF-46A1-8A26-E02852F5E114}"/>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7" name="Rectangle 36">
                  <a:extLst>
                    <a:ext uri="{FF2B5EF4-FFF2-40B4-BE49-F238E27FC236}">
                      <a16:creationId xmlns:a16="http://schemas.microsoft.com/office/drawing/2014/main" id="{E0F740E6-2A4B-4926-AA62-29094381DBB1}"/>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8" name="Flowchart: Multidocument 37">
                  <a:extLst>
                    <a:ext uri="{FF2B5EF4-FFF2-40B4-BE49-F238E27FC236}">
                      <a16:creationId xmlns:a16="http://schemas.microsoft.com/office/drawing/2014/main" id="{ACEAE630-3FD8-4E07-A3FD-1A246736E292}"/>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sp>
          <p:nvSpPr>
            <p:cNvPr id="11" name="TextBox 10">
              <a:extLst>
                <a:ext uri="{FF2B5EF4-FFF2-40B4-BE49-F238E27FC236}">
                  <a16:creationId xmlns:a16="http://schemas.microsoft.com/office/drawing/2014/main" id="{CC0CD7C6-ED2D-4C31-AFF5-41392A2B15B6}"/>
                </a:ext>
              </a:extLst>
            </p:cNvPr>
            <p:cNvSpPr txBox="1"/>
            <p:nvPr/>
          </p:nvSpPr>
          <p:spPr>
            <a:xfrm>
              <a:off x="9525800" y="2464606"/>
              <a:ext cx="1313180" cy="369332"/>
            </a:xfrm>
            <a:prstGeom prst="rect">
              <a:avLst/>
            </a:prstGeom>
            <a:noFill/>
          </p:spPr>
          <p:txBody>
            <a:bodyPr wrap="none" rtlCol="0">
              <a:spAutoFit/>
            </a:bodyPr>
            <a:lstStyle/>
            <a:p>
              <a:r>
                <a:rPr lang="en-GB" dirty="0"/>
                <a:t>Comparison</a:t>
              </a:r>
            </a:p>
          </p:txBody>
        </p:sp>
        <p:sp>
          <p:nvSpPr>
            <p:cNvPr id="12" name="TextBox 11">
              <a:extLst>
                <a:ext uri="{FF2B5EF4-FFF2-40B4-BE49-F238E27FC236}">
                  <a16:creationId xmlns:a16="http://schemas.microsoft.com/office/drawing/2014/main" id="{0F69E194-43BB-45C4-B711-DC539A666AAF}"/>
                </a:ext>
              </a:extLst>
            </p:cNvPr>
            <p:cNvSpPr txBox="1"/>
            <p:nvPr/>
          </p:nvSpPr>
          <p:spPr>
            <a:xfrm>
              <a:off x="10032497" y="3300226"/>
              <a:ext cx="304892" cy="369332"/>
            </a:xfrm>
            <a:prstGeom prst="rect">
              <a:avLst/>
            </a:prstGeom>
            <a:noFill/>
          </p:spPr>
          <p:txBody>
            <a:bodyPr wrap="none" rtlCol="0">
              <a:spAutoFit/>
            </a:bodyPr>
            <a:lstStyle/>
            <a:p>
              <a:r>
                <a:rPr lang="en-GB" dirty="0"/>
                <a:t>X</a:t>
              </a:r>
            </a:p>
          </p:txBody>
        </p:sp>
        <p:sp>
          <p:nvSpPr>
            <p:cNvPr id="13" name="TextBox 12">
              <a:extLst>
                <a:ext uri="{FF2B5EF4-FFF2-40B4-BE49-F238E27FC236}">
                  <a16:creationId xmlns:a16="http://schemas.microsoft.com/office/drawing/2014/main" id="{4CB6F3DC-107F-4595-930E-D648F07ED057}"/>
                </a:ext>
              </a:extLst>
            </p:cNvPr>
            <p:cNvSpPr txBox="1"/>
            <p:nvPr/>
          </p:nvSpPr>
          <p:spPr>
            <a:xfrm rot="2800982">
              <a:off x="7702306" y="1513373"/>
              <a:ext cx="959124" cy="369332"/>
            </a:xfrm>
            <a:prstGeom prst="rect">
              <a:avLst/>
            </a:prstGeom>
            <a:noFill/>
          </p:spPr>
          <p:txBody>
            <a:bodyPr wrap="square" rtlCol="0">
              <a:spAutoFit/>
            </a:bodyPr>
            <a:lstStyle/>
            <a:p>
              <a:pPr algn="ctr"/>
              <a:r>
                <a:rPr lang="en-GB" dirty="0"/>
                <a:t>Retrieve</a:t>
              </a:r>
            </a:p>
          </p:txBody>
        </p:sp>
        <p:grpSp>
          <p:nvGrpSpPr>
            <p:cNvPr id="14" name="Group 13">
              <a:extLst>
                <a:ext uri="{FF2B5EF4-FFF2-40B4-BE49-F238E27FC236}">
                  <a16:creationId xmlns:a16="http://schemas.microsoft.com/office/drawing/2014/main" id="{DCD97696-2A56-4D38-B273-C1D25B3592DA}"/>
                </a:ext>
              </a:extLst>
            </p:cNvPr>
            <p:cNvGrpSpPr/>
            <p:nvPr/>
          </p:nvGrpSpPr>
          <p:grpSpPr>
            <a:xfrm>
              <a:off x="8202864" y="2829133"/>
              <a:ext cx="1623266" cy="1515833"/>
              <a:chOff x="5670652" y="3138631"/>
              <a:chExt cx="1623266" cy="1515833"/>
            </a:xfrm>
          </p:grpSpPr>
          <p:sp>
            <p:nvSpPr>
              <p:cNvPr id="28" name="Rectangle 27">
                <a:extLst>
                  <a:ext uri="{FF2B5EF4-FFF2-40B4-BE49-F238E27FC236}">
                    <a16:creationId xmlns:a16="http://schemas.microsoft.com/office/drawing/2014/main" id="{F47A8B01-6D7E-4C4B-996C-835846240DB1}"/>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29" name="Rectangle 28">
                <a:extLst>
                  <a:ext uri="{FF2B5EF4-FFF2-40B4-BE49-F238E27FC236}">
                    <a16:creationId xmlns:a16="http://schemas.microsoft.com/office/drawing/2014/main" id="{45D12C84-3B08-4ADE-97CD-EFB5E063D19C}"/>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0" name="Rectangle 29">
                <a:extLst>
                  <a:ext uri="{FF2B5EF4-FFF2-40B4-BE49-F238E27FC236}">
                    <a16:creationId xmlns:a16="http://schemas.microsoft.com/office/drawing/2014/main" id="{BD9980AD-5B17-45C1-B7F3-6A6DC9DDACC1}"/>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31" name="Flowchart: Multidocument 30">
                <a:extLst>
                  <a:ext uri="{FF2B5EF4-FFF2-40B4-BE49-F238E27FC236}">
                    <a16:creationId xmlns:a16="http://schemas.microsoft.com/office/drawing/2014/main" id="{2638D51F-B102-42A2-9442-7B0447C978FD}"/>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sp>
          <p:nvSpPr>
            <p:cNvPr id="15" name="Isosceles Triangle 14">
              <a:extLst>
                <a:ext uri="{FF2B5EF4-FFF2-40B4-BE49-F238E27FC236}">
                  <a16:creationId xmlns:a16="http://schemas.microsoft.com/office/drawing/2014/main" id="{141332FD-85C7-4B51-8948-04ECB5BAB203}"/>
                </a:ext>
              </a:extLst>
            </p:cNvPr>
            <p:cNvSpPr/>
            <p:nvPr/>
          </p:nvSpPr>
          <p:spPr>
            <a:xfrm rot="9738422">
              <a:off x="8474720" y="2755291"/>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Document 15">
              <a:extLst>
                <a:ext uri="{FF2B5EF4-FFF2-40B4-BE49-F238E27FC236}">
                  <a16:creationId xmlns:a16="http://schemas.microsoft.com/office/drawing/2014/main" id="{EB0221BB-73D2-409F-AD50-013A0FA4CCC9}"/>
                </a:ext>
              </a:extLst>
            </p:cNvPr>
            <p:cNvSpPr/>
            <p:nvPr/>
          </p:nvSpPr>
          <p:spPr>
            <a:xfrm>
              <a:off x="5377693" y="5211376"/>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17" name="Isosceles Triangle 16">
              <a:extLst>
                <a:ext uri="{FF2B5EF4-FFF2-40B4-BE49-F238E27FC236}">
                  <a16:creationId xmlns:a16="http://schemas.microsoft.com/office/drawing/2014/main" id="{EF4334E3-223B-4A53-93BE-796937D7A754}"/>
                </a:ext>
              </a:extLst>
            </p:cNvPr>
            <p:cNvSpPr/>
            <p:nvPr/>
          </p:nvSpPr>
          <p:spPr>
            <a:xfrm rot="14842350">
              <a:off x="6715923" y="606871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3D0F161-64D2-46B8-AB82-B8F601B6054F}"/>
                </a:ext>
              </a:extLst>
            </p:cNvPr>
            <p:cNvSpPr txBox="1"/>
            <p:nvPr/>
          </p:nvSpPr>
          <p:spPr>
            <a:xfrm rot="7964021">
              <a:off x="7739737" y="5376962"/>
              <a:ext cx="959124" cy="369332"/>
            </a:xfrm>
            <a:prstGeom prst="rect">
              <a:avLst/>
            </a:prstGeom>
            <a:noFill/>
          </p:spPr>
          <p:txBody>
            <a:bodyPr wrap="square" rtlCol="0">
              <a:spAutoFit/>
            </a:bodyPr>
            <a:lstStyle/>
            <a:p>
              <a:pPr algn="ctr"/>
              <a:r>
                <a:rPr lang="en-GB" dirty="0"/>
                <a:t>Reuse</a:t>
              </a:r>
            </a:p>
          </p:txBody>
        </p:sp>
        <p:sp>
          <p:nvSpPr>
            <p:cNvPr id="19" name="Rectangle 18">
              <a:extLst>
                <a:ext uri="{FF2B5EF4-FFF2-40B4-BE49-F238E27FC236}">
                  <a16:creationId xmlns:a16="http://schemas.microsoft.com/office/drawing/2014/main" id="{C67E3B0B-DB03-48A6-BD90-9F39B29A3F2A}"/>
                </a:ext>
              </a:extLst>
            </p:cNvPr>
            <p:cNvSpPr/>
            <p:nvPr/>
          </p:nvSpPr>
          <p:spPr>
            <a:xfrm>
              <a:off x="2434120" y="3559876"/>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Accepted Solution</a:t>
              </a:r>
            </a:p>
          </p:txBody>
        </p:sp>
        <p:sp>
          <p:nvSpPr>
            <p:cNvPr id="20" name="Flowchart: Document 19">
              <a:extLst>
                <a:ext uri="{FF2B5EF4-FFF2-40B4-BE49-F238E27FC236}">
                  <a16:creationId xmlns:a16="http://schemas.microsoft.com/office/drawing/2014/main" id="{4848815C-F109-441C-9E8B-D4BDBC6632BB}"/>
                </a:ext>
              </a:extLst>
            </p:cNvPr>
            <p:cNvSpPr/>
            <p:nvPr/>
          </p:nvSpPr>
          <p:spPr>
            <a:xfrm>
              <a:off x="2434117" y="2809512"/>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21" name="TextBox 20">
              <a:extLst>
                <a:ext uri="{FF2B5EF4-FFF2-40B4-BE49-F238E27FC236}">
                  <a16:creationId xmlns:a16="http://schemas.microsoft.com/office/drawing/2014/main" id="{85FFF3F5-97B0-498A-878F-118CE9FE2C68}"/>
                </a:ext>
              </a:extLst>
            </p:cNvPr>
            <p:cNvSpPr txBox="1"/>
            <p:nvPr/>
          </p:nvSpPr>
          <p:spPr>
            <a:xfrm rot="13687915">
              <a:off x="3484009" y="5376963"/>
              <a:ext cx="959124" cy="369332"/>
            </a:xfrm>
            <a:prstGeom prst="rect">
              <a:avLst/>
            </a:prstGeom>
            <a:noFill/>
          </p:spPr>
          <p:txBody>
            <a:bodyPr wrap="square" rtlCol="0">
              <a:spAutoFit/>
            </a:bodyPr>
            <a:lstStyle/>
            <a:p>
              <a:pPr algn="ctr"/>
              <a:r>
                <a:rPr lang="en-GB" dirty="0"/>
                <a:t>Revise</a:t>
              </a:r>
            </a:p>
          </p:txBody>
        </p:sp>
        <p:sp>
          <p:nvSpPr>
            <p:cNvPr id="22" name="Isosceles Triangle 21">
              <a:extLst>
                <a:ext uri="{FF2B5EF4-FFF2-40B4-BE49-F238E27FC236}">
                  <a16:creationId xmlns:a16="http://schemas.microsoft.com/office/drawing/2014/main" id="{01CDBB31-AFF9-419D-A2C8-5B05FFAC5569}"/>
                </a:ext>
              </a:extLst>
            </p:cNvPr>
            <p:cNvSpPr/>
            <p:nvPr/>
          </p:nvSpPr>
          <p:spPr>
            <a:xfrm rot="20879736">
              <a:off x="3468526" y="431003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9CBA2C08-D2A3-47B3-9F77-21A568A3F6F2}"/>
                </a:ext>
              </a:extLst>
            </p:cNvPr>
            <p:cNvCxnSpPr>
              <a:cxnSpLocks/>
            </p:cNvCxnSpPr>
            <p:nvPr/>
          </p:nvCxnSpPr>
          <p:spPr>
            <a:xfrm>
              <a:off x="7073331" y="3635646"/>
              <a:ext cx="1193295"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3C94DB-9FC6-4F5A-972B-06DC8B6AE7B5}"/>
                </a:ext>
              </a:extLst>
            </p:cNvPr>
            <p:cNvCxnSpPr>
              <a:cxnSpLocks/>
            </p:cNvCxnSpPr>
            <p:nvPr/>
          </p:nvCxnSpPr>
          <p:spPr>
            <a:xfrm>
              <a:off x="3870724" y="3602463"/>
              <a:ext cx="1350758"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561232-747E-4DB8-BC8C-677CCB155D1E}"/>
                </a:ext>
              </a:extLst>
            </p:cNvPr>
            <p:cNvSpPr txBox="1"/>
            <p:nvPr/>
          </p:nvSpPr>
          <p:spPr>
            <a:xfrm>
              <a:off x="3963642" y="3180377"/>
              <a:ext cx="959124" cy="369332"/>
            </a:xfrm>
            <a:prstGeom prst="rect">
              <a:avLst/>
            </a:prstGeom>
            <a:noFill/>
          </p:spPr>
          <p:txBody>
            <a:bodyPr wrap="square" rtlCol="0">
              <a:spAutoFit/>
            </a:bodyPr>
            <a:lstStyle/>
            <a:p>
              <a:pPr algn="ctr"/>
              <a:r>
                <a:rPr lang="en-GB" dirty="0"/>
                <a:t>Retain</a:t>
              </a:r>
            </a:p>
          </p:txBody>
        </p:sp>
        <p:sp>
          <p:nvSpPr>
            <p:cNvPr id="26" name="Rectangle 25">
              <a:extLst>
                <a:ext uri="{FF2B5EF4-FFF2-40B4-BE49-F238E27FC236}">
                  <a16:creationId xmlns:a16="http://schemas.microsoft.com/office/drawing/2014/main" id="{67EE23FC-B5E8-4BBA-988A-BDB2CB4DA3D9}"/>
                </a:ext>
              </a:extLst>
            </p:cNvPr>
            <p:cNvSpPr/>
            <p:nvPr/>
          </p:nvSpPr>
          <p:spPr>
            <a:xfrm>
              <a:off x="3321031" y="924443"/>
              <a:ext cx="1453905" cy="1880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E5ECDA06-6549-4734-88E2-88CD7C434BBE}"/>
                </a:ext>
              </a:extLst>
            </p:cNvPr>
            <p:cNvSpPr/>
            <p:nvPr/>
          </p:nvSpPr>
          <p:spPr>
            <a:xfrm>
              <a:off x="3922800" y="543243"/>
              <a:ext cx="1453905" cy="1298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A60A6BD9-3F78-4A85-9D00-CB949A7BF731}"/>
              </a:ext>
            </a:extLst>
          </p:cNvPr>
          <p:cNvGrpSpPr/>
          <p:nvPr/>
        </p:nvGrpSpPr>
        <p:grpSpPr>
          <a:xfrm>
            <a:off x="2434117" y="459043"/>
            <a:ext cx="9541140" cy="6294152"/>
            <a:chOff x="2434117" y="543243"/>
            <a:chExt cx="9541140" cy="6294152"/>
          </a:xfrm>
        </p:grpSpPr>
        <p:sp>
          <p:nvSpPr>
            <p:cNvPr id="48" name="Oval 47">
              <a:extLst>
                <a:ext uri="{FF2B5EF4-FFF2-40B4-BE49-F238E27FC236}">
                  <a16:creationId xmlns:a16="http://schemas.microsoft.com/office/drawing/2014/main" id="{F0B34D9C-E113-44F4-9CD9-EEC9507C2AC1}"/>
                </a:ext>
              </a:extLst>
            </p:cNvPr>
            <p:cNvSpPr/>
            <p:nvPr/>
          </p:nvSpPr>
          <p:spPr>
            <a:xfrm>
              <a:off x="3468857" y="1026199"/>
              <a:ext cx="5254285" cy="5254285"/>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CBFC13C8-0049-49C8-AAB1-6AAA62B9B2E3}"/>
                </a:ext>
              </a:extLst>
            </p:cNvPr>
            <p:cNvSpPr/>
            <p:nvPr/>
          </p:nvSpPr>
          <p:spPr>
            <a:xfrm>
              <a:off x="5377696" y="5961740"/>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Proposed Solution</a:t>
              </a:r>
            </a:p>
          </p:txBody>
        </p:sp>
        <p:sp>
          <p:nvSpPr>
            <p:cNvPr id="50" name="Flowchart: Document 49">
              <a:extLst>
                <a:ext uri="{FF2B5EF4-FFF2-40B4-BE49-F238E27FC236}">
                  <a16:creationId xmlns:a16="http://schemas.microsoft.com/office/drawing/2014/main" id="{6E06E6DA-1689-4675-B1C2-BF82B2EABA96}"/>
                </a:ext>
              </a:extLst>
            </p:cNvPr>
            <p:cNvSpPr/>
            <p:nvPr/>
          </p:nvSpPr>
          <p:spPr>
            <a:xfrm>
              <a:off x="5377695" y="820801"/>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51" name="TextBox 50">
              <a:extLst>
                <a:ext uri="{FF2B5EF4-FFF2-40B4-BE49-F238E27FC236}">
                  <a16:creationId xmlns:a16="http://schemas.microsoft.com/office/drawing/2014/main" id="{C49AD25A-85DE-430D-B332-1106AA62EFD7}"/>
                </a:ext>
              </a:extLst>
            </p:cNvPr>
            <p:cNvSpPr txBox="1"/>
            <p:nvPr/>
          </p:nvSpPr>
          <p:spPr>
            <a:xfrm>
              <a:off x="5525862" y="4672025"/>
              <a:ext cx="1135247" cy="369332"/>
            </a:xfrm>
            <a:prstGeom prst="rect">
              <a:avLst/>
            </a:prstGeom>
            <a:noFill/>
          </p:spPr>
          <p:txBody>
            <a:bodyPr wrap="none" rtlCol="0">
              <a:spAutoFit/>
            </a:bodyPr>
            <a:lstStyle/>
            <a:p>
              <a:r>
                <a:rPr lang="en-GB" dirty="0"/>
                <a:t>Case-Base</a:t>
              </a:r>
            </a:p>
          </p:txBody>
        </p:sp>
        <p:sp>
          <p:nvSpPr>
            <p:cNvPr id="52" name="Flowchart: Document 51">
              <a:extLst>
                <a:ext uri="{FF2B5EF4-FFF2-40B4-BE49-F238E27FC236}">
                  <a16:creationId xmlns:a16="http://schemas.microsoft.com/office/drawing/2014/main" id="{9A36C439-FBEB-4DE6-89F0-65765C2F8F91}"/>
                </a:ext>
              </a:extLst>
            </p:cNvPr>
            <p:cNvSpPr/>
            <p:nvPr/>
          </p:nvSpPr>
          <p:spPr>
            <a:xfrm>
              <a:off x="10538650" y="3003630"/>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grpSp>
          <p:nvGrpSpPr>
            <p:cNvPr id="53" name="Group 52">
              <a:extLst>
                <a:ext uri="{FF2B5EF4-FFF2-40B4-BE49-F238E27FC236}">
                  <a16:creationId xmlns:a16="http://schemas.microsoft.com/office/drawing/2014/main" id="{CF85BE4A-11BC-4813-B35D-C0FB28D4FEDA}"/>
                </a:ext>
              </a:extLst>
            </p:cNvPr>
            <p:cNvGrpSpPr/>
            <p:nvPr/>
          </p:nvGrpSpPr>
          <p:grpSpPr>
            <a:xfrm>
              <a:off x="5113639" y="2522528"/>
              <a:ext cx="1959692" cy="2131936"/>
              <a:chOff x="5334226" y="2522528"/>
              <a:chExt cx="1959692" cy="2131936"/>
            </a:xfrm>
          </p:grpSpPr>
          <p:grpSp>
            <p:nvGrpSpPr>
              <p:cNvPr id="75" name="Group 74">
                <a:extLst>
                  <a:ext uri="{FF2B5EF4-FFF2-40B4-BE49-F238E27FC236}">
                    <a16:creationId xmlns:a16="http://schemas.microsoft.com/office/drawing/2014/main" id="{FF91CA7A-F793-48FF-A34D-C70EBC7DE61B}"/>
                  </a:ext>
                </a:extLst>
              </p:cNvPr>
              <p:cNvGrpSpPr/>
              <p:nvPr/>
            </p:nvGrpSpPr>
            <p:grpSpPr>
              <a:xfrm>
                <a:off x="5334226" y="2522528"/>
                <a:ext cx="1623266" cy="1515833"/>
                <a:chOff x="5670652" y="3138631"/>
                <a:chExt cx="1623266" cy="1515833"/>
              </a:xfrm>
            </p:grpSpPr>
            <p:sp>
              <p:nvSpPr>
                <p:cNvPr id="86" name="Rectangle 85">
                  <a:extLst>
                    <a:ext uri="{FF2B5EF4-FFF2-40B4-BE49-F238E27FC236}">
                      <a16:creationId xmlns:a16="http://schemas.microsoft.com/office/drawing/2014/main" id="{9B5DF2F0-3664-4B35-A19B-7C0B3D890B8A}"/>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7" name="Rectangle 86">
                  <a:extLst>
                    <a:ext uri="{FF2B5EF4-FFF2-40B4-BE49-F238E27FC236}">
                      <a16:creationId xmlns:a16="http://schemas.microsoft.com/office/drawing/2014/main" id="{FD6E572F-B98D-40AF-A28C-AC8AD6158E74}"/>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8" name="Rectangle 87">
                  <a:extLst>
                    <a:ext uri="{FF2B5EF4-FFF2-40B4-BE49-F238E27FC236}">
                      <a16:creationId xmlns:a16="http://schemas.microsoft.com/office/drawing/2014/main" id="{F4680E42-7658-4361-890D-3B5D6D526FA1}"/>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9" name="Flowchart: Multidocument 88">
                  <a:extLst>
                    <a:ext uri="{FF2B5EF4-FFF2-40B4-BE49-F238E27FC236}">
                      <a16:creationId xmlns:a16="http://schemas.microsoft.com/office/drawing/2014/main" id="{0F05022A-1C7F-4E3A-8096-BC09E57D380E}"/>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76" name="Group 75">
                <a:extLst>
                  <a:ext uri="{FF2B5EF4-FFF2-40B4-BE49-F238E27FC236}">
                    <a16:creationId xmlns:a16="http://schemas.microsoft.com/office/drawing/2014/main" id="{A0C70046-4B60-4E45-B0B2-3E7844DC73B4}"/>
                  </a:ext>
                </a:extLst>
              </p:cNvPr>
              <p:cNvGrpSpPr/>
              <p:nvPr/>
            </p:nvGrpSpPr>
            <p:grpSpPr>
              <a:xfrm>
                <a:off x="5525862" y="2834065"/>
                <a:ext cx="1623266" cy="1515833"/>
                <a:chOff x="5670652" y="3138631"/>
                <a:chExt cx="1623266" cy="1515833"/>
              </a:xfrm>
            </p:grpSpPr>
            <p:sp>
              <p:nvSpPr>
                <p:cNvPr id="82" name="Rectangle 81">
                  <a:extLst>
                    <a:ext uri="{FF2B5EF4-FFF2-40B4-BE49-F238E27FC236}">
                      <a16:creationId xmlns:a16="http://schemas.microsoft.com/office/drawing/2014/main" id="{B5E99A2F-D16F-476A-9AC2-80918853D0BF}"/>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3" name="Rectangle 82">
                  <a:extLst>
                    <a:ext uri="{FF2B5EF4-FFF2-40B4-BE49-F238E27FC236}">
                      <a16:creationId xmlns:a16="http://schemas.microsoft.com/office/drawing/2014/main" id="{5DB6C751-BCCE-4CFE-97B3-17FDF5E39BC6}"/>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4" name="Rectangle 83">
                  <a:extLst>
                    <a:ext uri="{FF2B5EF4-FFF2-40B4-BE49-F238E27FC236}">
                      <a16:creationId xmlns:a16="http://schemas.microsoft.com/office/drawing/2014/main" id="{5390F59C-6C84-4FE1-89E1-F5AD5ED7F7EF}"/>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5" name="Flowchart: Multidocument 84">
                  <a:extLst>
                    <a:ext uri="{FF2B5EF4-FFF2-40B4-BE49-F238E27FC236}">
                      <a16:creationId xmlns:a16="http://schemas.microsoft.com/office/drawing/2014/main" id="{B91DC02C-CDC3-44BE-B97C-35CA331A1BA7}"/>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nvGrpSpPr>
              <p:cNvPr id="77" name="Group 76">
                <a:extLst>
                  <a:ext uri="{FF2B5EF4-FFF2-40B4-BE49-F238E27FC236}">
                    <a16:creationId xmlns:a16="http://schemas.microsoft.com/office/drawing/2014/main" id="{CDF3ED9F-8F04-4724-8093-1CDB0B86E401}"/>
                  </a:ext>
                </a:extLst>
              </p:cNvPr>
              <p:cNvGrpSpPr/>
              <p:nvPr/>
            </p:nvGrpSpPr>
            <p:grpSpPr>
              <a:xfrm>
                <a:off x="5670652" y="3138631"/>
                <a:ext cx="1623266" cy="1515833"/>
                <a:chOff x="5670652" y="3138631"/>
                <a:chExt cx="1623266" cy="1515833"/>
              </a:xfrm>
            </p:grpSpPr>
            <p:sp>
              <p:nvSpPr>
                <p:cNvPr id="78" name="Rectangle 77">
                  <a:extLst>
                    <a:ext uri="{FF2B5EF4-FFF2-40B4-BE49-F238E27FC236}">
                      <a16:creationId xmlns:a16="http://schemas.microsoft.com/office/drawing/2014/main" id="{23DC2B77-7F1D-4607-860B-1805E1D767BE}"/>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79" name="Rectangle 78">
                  <a:extLst>
                    <a:ext uri="{FF2B5EF4-FFF2-40B4-BE49-F238E27FC236}">
                      <a16:creationId xmlns:a16="http://schemas.microsoft.com/office/drawing/2014/main" id="{FBC6D522-878A-418D-8FB6-A00B3014B4DF}"/>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0" name="Rectangle 79">
                  <a:extLst>
                    <a:ext uri="{FF2B5EF4-FFF2-40B4-BE49-F238E27FC236}">
                      <a16:creationId xmlns:a16="http://schemas.microsoft.com/office/drawing/2014/main" id="{496B588A-617E-45B3-A8B9-57B10F0BF9E3}"/>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81" name="Flowchart: Multidocument 80">
                  <a:extLst>
                    <a:ext uri="{FF2B5EF4-FFF2-40B4-BE49-F238E27FC236}">
                      <a16:creationId xmlns:a16="http://schemas.microsoft.com/office/drawing/2014/main" id="{6149D3EA-00F1-4EEC-B371-F2863A090638}"/>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grpSp>
        <p:sp>
          <p:nvSpPr>
            <p:cNvPr id="54" name="TextBox 53">
              <a:extLst>
                <a:ext uri="{FF2B5EF4-FFF2-40B4-BE49-F238E27FC236}">
                  <a16:creationId xmlns:a16="http://schemas.microsoft.com/office/drawing/2014/main" id="{6DAC35F4-5DED-4630-B0C9-CEA9E37E2D53}"/>
                </a:ext>
              </a:extLst>
            </p:cNvPr>
            <p:cNvSpPr txBox="1"/>
            <p:nvPr/>
          </p:nvSpPr>
          <p:spPr>
            <a:xfrm>
              <a:off x="9525800" y="2464606"/>
              <a:ext cx="1313180" cy="369332"/>
            </a:xfrm>
            <a:prstGeom prst="rect">
              <a:avLst/>
            </a:prstGeom>
            <a:noFill/>
          </p:spPr>
          <p:txBody>
            <a:bodyPr wrap="none" rtlCol="0">
              <a:spAutoFit/>
            </a:bodyPr>
            <a:lstStyle/>
            <a:p>
              <a:r>
                <a:rPr lang="en-GB" dirty="0"/>
                <a:t>Comparison</a:t>
              </a:r>
            </a:p>
          </p:txBody>
        </p:sp>
        <p:sp>
          <p:nvSpPr>
            <p:cNvPr id="55" name="TextBox 54">
              <a:extLst>
                <a:ext uri="{FF2B5EF4-FFF2-40B4-BE49-F238E27FC236}">
                  <a16:creationId xmlns:a16="http://schemas.microsoft.com/office/drawing/2014/main" id="{F6EDCFB3-13DA-4F36-B182-12C0A4F5312A}"/>
                </a:ext>
              </a:extLst>
            </p:cNvPr>
            <p:cNvSpPr txBox="1"/>
            <p:nvPr/>
          </p:nvSpPr>
          <p:spPr>
            <a:xfrm>
              <a:off x="10032497" y="3300226"/>
              <a:ext cx="304892" cy="369332"/>
            </a:xfrm>
            <a:prstGeom prst="rect">
              <a:avLst/>
            </a:prstGeom>
            <a:noFill/>
          </p:spPr>
          <p:txBody>
            <a:bodyPr wrap="none" rtlCol="0">
              <a:spAutoFit/>
            </a:bodyPr>
            <a:lstStyle/>
            <a:p>
              <a:r>
                <a:rPr lang="en-GB" dirty="0"/>
                <a:t>X</a:t>
              </a:r>
            </a:p>
          </p:txBody>
        </p:sp>
        <p:sp>
          <p:nvSpPr>
            <p:cNvPr id="56" name="TextBox 55">
              <a:extLst>
                <a:ext uri="{FF2B5EF4-FFF2-40B4-BE49-F238E27FC236}">
                  <a16:creationId xmlns:a16="http://schemas.microsoft.com/office/drawing/2014/main" id="{7304946B-0488-4095-BD31-54C895517135}"/>
                </a:ext>
              </a:extLst>
            </p:cNvPr>
            <p:cNvSpPr txBox="1"/>
            <p:nvPr/>
          </p:nvSpPr>
          <p:spPr>
            <a:xfrm rot="2800982">
              <a:off x="7702306" y="1513373"/>
              <a:ext cx="959124" cy="369332"/>
            </a:xfrm>
            <a:prstGeom prst="rect">
              <a:avLst/>
            </a:prstGeom>
            <a:noFill/>
          </p:spPr>
          <p:txBody>
            <a:bodyPr wrap="square" rtlCol="0">
              <a:spAutoFit/>
            </a:bodyPr>
            <a:lstStyle/>
            <a:p>
              <a:pPr algn="ctr"/>
              <a:r>
                <a:rPr lang="en-GB" dirty="0"/>
                <a:t>Retrieve</a:t>
              </a:r>
            </a:p>
          </p:txBody>
        </p:sp>
        <p:grpSp>
          <p:nvGrpSpPr>
            <p:cNvPr id="57" name="Group 56">
              <a:extLst>
                <a:ext uri="{FF2B5EF4-FFF2-40B4-BE49-F238E27FC236}">
                  <a16:creationId xmlns:a16="http://schemas.microsoft.com/office/drawing/2014/main" id="{C627D11C-64C1-44E4-8893-EB152C20E455}"/>
                </a:ext>
              </a:extLst>
            </p:cNvPr>
            <p:cNvGrpSpPr/>
            <p:nvPr/>
          </p:nvGrpSpPr>
          <p:grpSpPr>
            <a:xfrm>
              <a:off x="8202864" y="2829133"/>
              <a:ext cx="1623266" cy="1515833"/>
              <a:chOff x="5670652" y="3138631"/>
              <a:chExt cx="1623266" cy="1515833"/>
            </a:xfrm>
          </p:grpSpPr>
          <p:sp>
            <p:nvSpPr>
              <p:cNvPr id="71" name="Rectangle 70">
                <a:extLst>
                  <a:ext uri="{FF2B5EF4-FFF2-40B4-BE49-F238E27FC236}">
                    <a16:creationId xmlns:a16="http://schemas.microsoft.com/office/drawing/2014/main" id="{D5F7A001-BEA2-49A3-8286-251CC0C02487}"/>
                  </a:ext>
                </a:extLst>
              </p:cNvPr>
              <p:cNvSpPr/>
              <p:nvPr/>
            </p:nvSpPr>
            <p:spPr>
              <a:xfrm>
                <a:off x="5895432" y="3700972"/>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72" name="Rectangle 71">
                <a:extLst>
                  <a:ext uri="{FF2B5EF4-FFF2-40B4-BE49-F238E27FC236}">
                    <a16:creationId xmlns:a16="http://schemas.microsoft.com/office/drawing/2014/main" id="{6618BCD1-7452-4CF5-A00A-C83DC3FA72BA}"/>
                  </a:ext>
                </a:extLst>
              </p:cNvPr>
              <p:cNvSpPr/>
              <p:nvPr/>
            </p:nvSpPr>
            <p:spPr>
              <a:xfrm>
                <a:off x="5778495" y="3837365"/>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73" name="Rectangle 72">
                <a:extLst>
                  <a:ext uri="{FF2B5EF4-FFF2-40B4-BE49-F238E27FC236}">
                    <a16:creationId xmlns:a16="http://schemas.microsoft.com/office/drawing/2014/main" id="{D6281ADB-B18E-49DB-A244-BBD34C5305CF}"/>
                  </a:ext>
                </a:extLst>
              </p:cNvPr>
              <p:cNvSpPr/>
              <p:nvPr/>
            </p:nvSpPr>
            <p:spPr>
              <a:xfrm>
                <a:off x="5670652" y="4103687"/>
                <a:ext cx="1398486" cy="550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Solution</a:t>
                </a:r>
              </a:p>
            </p:txBody>
          </p:sp>
          <p:sp>
            <p:nvSpPr>
              <p:cNvPr id="74" name="Flowchart: Multidocument 73">
                <a:extLst>
                  <a:ext uri="{FF2B5EF4-FFF2-40B4-BE49-F238E27FC236}">
                    <a16:creationId xmlns:a16="http://schemas.microsoft.com/office/drawing/2014/main" id="{85D2F467-FF5E-451F-BEDB-069583346AE1}"/>
                  </a:ext>
                </a:extLst>
              </p:cNvPr>
              <p:cNvSpPr/>
              <p:nvPr/>
            </p:nvSpPr>
            <p:spPr>
              <a:xfrm>
                <a:off x="5670652" y="3138631"/>
                <a:ext cx="1623266" cy="1161475"/>
              </a:xfrm>
              <a:prstGeom prst="flowChartMulti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Previous Cases</a:t>
                </a:r>
              </a:p>
            </p:txBody>
          </p:sp>
        </p:grpSp>
        <p:sp>
          <p:nvSpPr>
            <p:cNvPr id="58" name="Isosceles Triangle 57">
              <a:extLst>
                <a:ext uri="{FF2B5EF4-FFF2-40B4-BE49-F238E27FC236}">
                  <a16:creationId xmlns:a16="http://schemas.microsoft.com/office/drawing/2014/main" id="{CEC2653F-0B15-4FE0-8ECD-176F2DFC4B51}"/>
                </a:ext>
              </a:extLst>
            </p:cNvPr>
            <p:cNvSpPr/>
            <p:nvPr/>
          </p:nvSpPr>
          <p:spPr>
            <a:xfrm rot="9738422">
              <a:off x="8474720" y="2755291"/>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Document 58">
              <a:extLst>
                <a:ext uri="{FF2B5EF4-FFF2-40B4-BE49-F238E27FC236}">
                  <a16:creationId xmlns:a16="http://schemas.microsoft.com/office/drawing/2014/main" id="{9E97CFD5-6DE9-4192-BD2B-CAAC45C00F3D}"/>
                </a:ext>
              </a:extLst>
            </p:cNvPr>
            <p:cNvSpPr/>
            <p:nvPr/>
          </p:nvSpPr>
          <p:spPr>
            <a:xfrm>
              <a:off x="5377693" y="5211376"/>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60" name="Isosceles Triangle 59">
              <a:extLst>
                <a:ext uri="{FF2B5EF4-FFF2-40B4-BE49-F238E27FC236}">
                  <a16:creationId xmlns:a16="http://schemas.microsoft.com/office/drawing/2014/main" id="{14807E49-C613-421A-8ECC-F3E4790D4D95}"/>
                </a:ext>
              </a:extLst>
            </p:cNvPr>
            <p:cNvSpPr/>
            <p:nvPr/>
          </p:nvSpPr>
          <p:spPr>
            <a:xfrm rot="14842350">
              <a:off x="6715923" y="606871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41B9DB6F-8528-4ABA-A8E8-AF265BFFBDF5}"/>
                </a:ext>
              </a:extLst>
            </p:cNvPr>
            <p:cNvSpPr txBox="1"/>
            <p:nvPr/>
          </p:nvSpPr>
          <p:spPr>
            <a:xfrm rot="7964021">
              <a:off x="7739737" y="5376962"/>
              <a:ext cx="959124" cy="369332"/>
            </a:xfrm>
            <a:prstGeom prst="rect">
              <a:avLst/>
            </a:prstGeom>
            <a:noFill/>
          </p:spPr>
          <p:txBody>
            <a:bodyPr wrap="square" rtlCol="0">
              <a:spAutoFit/>
            </a:bodyPr>
            <a:lstStyle/>
            <a:p>
              <a:pPr algn="ctr"/>
              <a:r>
                <a:rPr lang="en-GB" dirty="0"/>
                <a:t>Reuse</a:t>
              </a:r>
            </a:p>
          </p:txBody>
        </p:sp>
        <p:sp>
          <p:nvSpPr>
            <p:cNvPr id="62" name="Rectangle 61">
              <a:extLst>
                <a:ext uri="{FF2B5EF4-FFF2-40B4-BE49-F238E27FC236}">
                  <a16:creationId xmlns:a16="http://schemas.microsoft.com/office/drawing/2014/main" id="{96FA4B01-78ED-44BE-B2D6-F75CD8D2E355}"/>
                </a:ext>
              </a:extLst>
            </p:cNvPr>
            <p:cNvSpPr/>
            <p:nvPr/>
          </p:nvSpPr>
          <p:spPr>
            <a:xfrm>
              <a:off x="2434120" y="3559876"/>
              <a:ext cx="1436604" cy="875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Accepted Solution</a:t>
              </a:r>
            </a:p>
          </p:txBody>
        </p:sp>
        <p:sp>
          <p:nvSpPr>
            <p:cNvPr id="63" name="Flowchart: Document 62">
              <a:extLst>
                <a:ext uri="{FF2B5EF4-FFF2-40B4-BE49-F238E27FC236}">
                  <a16:creationId xmlns:a16="http://schemas.microsoft.com/office/drawing/2014/main" id="{8EC12E88-FC50-4182-83B4-FB692597A3F6}"/>
                </a:ext>
              </a:extLst>
            </p:cNvPr>
            <p:cNvSpPr/>
            <p:nvPr/>
          </p:nvSpPr>
          <p:spPr>
            <a:xfrm>
              <a:off x="2434117" y="2809512"/>
              <a:ext cx="1436607" cy="962527"/>
            </a:xfrm>
            <a:prstGeom prst="flowChartDocument">
              <a:avLst/>
            </a:prstGeom>
            <a:solidFill>
              <a:srgbClr val="BDA1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Query Case</a:t>
              </a:r>
            </a:p>
          </p:txBody>
        </p:sp>
        <p:sp>
          <p:nvSpPr>
            <p:cNvPr id="64" name="TextBox 63">
              <a:extLst>
                <a:ext uri="{FF2B5EF4-FFF2-40B4-BE49-F238E27FC236}">
                  <a16:creationId xmlns:a16="http://schemas.microsoft.com/office/drawing/2014/main" id="{B988828F-7B91-4345-A617-1923AC3030DA}"/>
                </a:ext>
              </a:extLst>
            </p:cNvPr>
            <p:cNvSpPr txBox="1"/>
            <p:nvPr/>
          </p:nvSpPr>
          <p:spPr>
            <a:xfrm rot="13687915">
              <a:off x="3484009" y="5376963"/>
              <a:ext cx="959124" cy="369332"/>
            </a:xfrm>
            <a:prstGeom prst="rect">
              <a:avLst/>
            </a:prstGeom>
            <a:noFill/>
          </p:spPr>
          <p:txBody>
            <a:bodyPr wrap="square" rtlCol="0">
              <a:spAutoFit/>
            </a:bodyPr>
            <a:lstStyle/>
            <a:p>
              <a:pPr algn="ctr"/>
              <a:r>
                <a:rPr lang="en-GB" dirty="0"/>
                <a:t>Revise</a:t>
              </a:r>
            </a:p>
          </p:txBody>
        </p:sp>
        <p:sp>
          <p:nvSpPr>
            <p:cNvPr id="65" name="Isosceles Triangle 64">
              <a:extLst>
                <a:ext uri="{FF2B5EF4-FFF2-40B4-BE49-F238E27FC236}">
                  <a16:creationId xmlns:a16="http://schemas.microsoft.com/office/drawing/2014/main" id="{6C7619B8-7532-4255-8237-5D1281745E6D}"/>
                </a:ext>
              </a:extLst>
            </p:cNvPr>
            <p:cNvSpPr/>
            <p:nvPr/>
          </p:nvSpPr>
          <p:spPr>
            <a:xfrm rot="20879736">
              <a:off x="3468526" y="4310037"/>
              <a:ext cx="249929" cy="215456"/>
            </a:xfrm>
            <a:prstGeom prst="triangle">
              <a:avLst/>
            </a:prstGeom>
            <a:solidFill>
              <a:srgbClr val="4B15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6" name="Straight Arrow Connector 65">
              <a:extLst>
                <a:ext uri="{FF2B5EF4-FFF2-40B4-BE49-F238E27FC236}">
                  <a16:creationId xmlns:a16="http://schemas.microsoft.com/office/drawing/2014/main" id="{90142975-3969-4983-89D5-4B9422551982}"/>
                </a:ext>
              </a:extLst>
            </p:cNvPr>
            <p:cNvCxnSpPr>
              <a:cxnSpLocks/>
            </p:cNvCxnSpPr>
            <p:nvPr/>
          </p:nvCxnSpPr>
          <p:spPr>
            <a:xfrm>
              <a:off x="7073331" y="3635646"/>
              <a:ext cx="1193295"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7B43A88-0A8C-4C17-9A16-41C6EF6B9072}"/>
                </a:ext>
              </a:extLst>
            </p:cNvPr>
            <p:cNvCxnSpPr>
              <a:cxnSpLocks/>
            </p:cNvCxnSpPr>
            <p:nvPr/>
          </p:nvCxnSpPr>
          <p:spPr>
            <a:xfrm>
              <a:off x="3870724" y="3602463"/>
              <a:ext cx="1350758" cy="0"/>
            </a:xfrm>
            <a:prstGeom prst="straightConnector1">
              <a:avLst/>
            </a:prstGeom>
            <a:ln w="76200">
              <a:solidFill>
                <a:srgbClr val="4B154C"/>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ED62EE1-3888-4341-B3D4-14DFDA6A2B09}"/>
                </a:ext>
              </a:extLst>
            </p:cNvPr>
            <p:cNvSpPr txBox="1"/>
            <p:nvPr/>
          </p:nvSpPr>
          <p:spPr>
            <a:xfrm>
              <a:off x="3963642" y="3180377"/>
              <a:ext cx="959124" cy="369332"/>
            </a:xfrm>
            <a:prstGeom prst="rect">
              <a:avLst/>
            </a:prstGeom>
            <a:noFill/>
          </p:spPr>
          <p:txBody>
            <a:bodyPr wrap="square" rtlCol="0">
              <a:spAutoFit/>
            </a:bodyPr>
            <a:lstStyle/>
            <a:p>
              <a:pPr algn="ctr"/>
              <a:r>
                <a:rPr lang="en-GB" dirty="0"/>
                <a:t>Retain</a:t>
              </a:r>
            </a:p>
          </p:txBody>
        </p:sp>
        <p:sp>
          <p:nvSpPr>
            <p:cNvPr id="69" name="Rectangle 68">
              <a:extLst>
                <a:ext uri="{FF2B5EF4-FFF2-40B4-BE49-F238E27FC236}">
                  <a16:creationId xmlns:a16="http://schemas.microsoft.com/office/drawing/2014/main" id="{ED1ECD22-AA32-4D90-872A-C5EA5D68E56F}"/>
                </a:ext>
              </a:extLst>
            </p:cNvPr>
            <p:cNvSpPr/>
            <p:nvPr/>
          </p:nvSpPr>
          <p:spPr>
            <a:xfrm>
              <a:off x="3321031" y="924443"/>
              <a:ext cx="1453905" cy="1880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32EEF49E-CB1B-4021-A32C-BB11F7F6D08E}"/>
                </a:ext>
              </a:extLst>
            </p:cNvPr>
            <p:cNvSpPr/>
            <p:nvPr/>
          </p:nvSpPr>
          <p:spPr>
            <a:xfrm>
              <a:off x="3922800" y="543243"/>
              <a:ext cx="1453905" cy="1298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0" name="Rectangle: Rounded Corners 89">
            <a:extLst>
              <a:ext uri="{FF2B5EF4-FFF2-40B4-BE49-F238E27FC236}">
                <a16:creationId xmlns:a16="http://schemas.microsoft.com/office/drawing/2014/main" id="{2A7F9A14-8E84-4642-93B8-A943A853CB67}"/>
              </a:ext>
            </a:extLst>
          </p:cNvPr>
          <p:cNvSpPr/>
          <p:nvPr/>
        </p:nvSpPr>
        <p:spPr>
          <a:xfrm>
            <a:off x="4976197" y="1893151"/>
            <a:ext cx="2452346" cy="3039145"/>
          </a:xfrm>
          <a:prstGeom prst="round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dirty="0">
                <a:solidFill>
                  <a:schemeClr val="tx1"/>
                </a:solidFill>
              </a:rPr>
              <a:t>Case-Base</a:t>
            </a:r>
          </a:p>
          <a:p>
            <a:pPr algn="ctr"/>
            <a:endParaRPr lang="en-GB" sz="2400" dirty="0">
              <a:solidFill>
                <a:schemeClr val="tx1"/>
              </a:solidFill>
            </a:endParaRPr>
          </a:p>
          <a:p>
            <a:pPr algn="ctr"/>
            <a:endParaRPr lang="en-GB" sz="2400" dirty="0">
              <a:solidFill>
                <a:schemeClr val="tx1"/>
              </a:solidFill>
            </a:endParaRPr>
          </a:p>
          <a:p>
            <a:pPr algn="ctr"/>
            <a:endParaRPr lang="en-GB" dirty="0">
              <a:solidFill>
                <a:schemeClr val="tx1"/>
              </a:solidFill>
            </a:endParaRP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91" name="Rectangle: Rounded Corners 90">
            <a:extLst>
              <a:ext uri="{FF2B5EF4-FFF2-40B4-BE49-F238E27FC236}">
                <a16:creationId xmlns:a16="http://schemas.microsoft.com/office/drawing/2014/main" id="{318378BB-CC94-422C-B065-45FC849AE0BD}"/>
              </a:ext>
            </a:extLst>
          </p:cNvPr>
          <p:cNvSpPr/>
          <p:nvPr/>
        </p:nvSpPr>
        <p:spPr>
          <a:xfrm>
            <a:off x="8193912" y="2185519"/>
            <a:ext cx="3976956" cy="2516295"/>
          </a:xfrm>
          <a:prstGeom prst="round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solidFill>
                  <a:schemeClr val="tx1"/>
                </a:solidFill>
              </a:rPr>
              <a:t>Similarity</a:t>
            </a:r>
            <a:endParaRPr lang="en-GB" dirty="0">
              <a:solidFill>
                <a:schemeClr val="tx1"/>
              </a:solidFill>
            </a:endParaRP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92" name="Rectangle: Rounded Corners 91">
            <a:extLst>
              <a:ext uri="{FF2B5EF4-FFF2-40B4-BE49-F238E27FC236}">
                <a16:creationId xmlns:a16="http://schemas.microsoft.com/office/drawing/2014/main" id="{4435FC31-2747-4054-963B-D54AF37742B7}"/>
              </a:ext>
            </a:extLst>
          </p:cNvPr>
          <p:cNvSpPr/>
          <p:nvPr/>
        </p:nvSpPr>
        <p:spPr>
          <a:xfrm>
            <a:off x="5151358" y="385088"/>
            <a:ext cx="1921973" cy="1386626"/>
          </a:xfrm>
          <a:prstGeom prst="roundRect">
            <a:avLst/>
          </a:prstGeom>
          <a:solidFill>
            <a:schemeClr val="accent2">
              <a:alpha val="4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400" dirty="0">
                <a:solidFill>
                  <a:schemeClr val="tx1"/>
                </a:solidFill>
              </a:rPr>
              <a:t>Vocabulary</a:t>
            </a:r>
            <a:endParaRPr lang="en-GB" dirty="0"/>
          </a:p>
          <a:p>
            <a:pPr algn="ctr"/>
            <a:endParaRPr lang="en-GB" dirty="0"/>
          </a:p>
          <a:p>
            <a:pPr algn="ctr"/>
            <a:endParaRPr lang="en-GB" dirty="0"/>
          </a:p>
          <a:p>
            <a:pPr algn="ctr"/>
            <a:endParaRPr lang="en-GB" dirty="0"/>
          </a:p>
          <a:p>
            <a:pPr algn="ctr"/>
            <a:endParaRPr lang="en-GB" dirty="0"/>
          </a:p>
        </p:txBody>
      </p:sp>
      <p:sp>
        <p:nvSpPr>
          <p:cNvPr id="93" name="Rectangle: Rounded Corners 92">
            <a:extLst>
              <a:ext uri="{FF2B5EF4-FFF2-40B4-BE49-F238E27FC236}">
                <a16:creationId xmlns:a16="http://schemas.microsoft.com/office/drawing/2014/main" id="{122F6E69-63E7-4792-855A-3AE0EB0657F7}"/>
              </a:ext>
            </a:extLst>
          </p:cNvPr>
          <p:cNvSpPr/>
          <p:nvPr/>
        </p:nvSpPr>
        <p:spPr>
          <a:xfrm>
            <a:off x="2078136" y="2240258"/>
            <a:ext cx="2110319" cy="3998544"/>
          </a:xfrm>
          <a:prstGeom prst="round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400" dirty="0">
                <a:solidFill>
                  <a:schemeClr val="tx1"/>
                </a:solidFill>
              </a:rPr>
              <a:t>Adaptation</a:t>
            </a: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sz="2400" dirty="0">
              <a:solidFill>
                <a:schemeClr val="tx1"/>
              </a:solidFill>
            </a:endParaRPr>
          </a:p>
          <a:p>
            <a:pPr algn="ctr"/>
            <a:endParaRPr lang="en-GB" dirty="0"/>
          </a:p>
        </p:txBody>
      </p:sp>
      <p:sp>
        <p:nvSpPr>
          <p:cNvPr id="3" name="TextBox 2">
            <a:extLst>
              <a:ext uri="{FF2B5EF4-FFF2-40B4-BE49-F238E27FC236}">
                <a16:creationId xmlns:a16="http://schemas.microsoft.com/office/drawing/2014/main" id="{42F46EC8-AE97-48F3-9B11-846AE32CB1F7}"/>
              </a:ext>
            </a:extLst>
          </p:cNvPr>
          <p:cNvSpPr txBox="1"/>
          <p:nvPr/>
        </p:nvSpPr>
        <p:spPr>
          <a:xfrm>
            <a:off x="7374900" y="388744"/>
            <a:ext cx="4299430" cy="923330"/>
          </a:xfrm>
          <a:prstGeom prst="rect">
            <a:avLst/>
          </a:prstGeom>
          <a:noFill/>
        </p:spPr>
        <p:txBody>
          <a:bodyPr wrap="square" rtlCol="0">
            <a:spAutoFit/>
          </a:bodyPr>
          <a:lstStyle/>
          <a:p>
            <a:r>
              <a:rPr lang="en-GB" dirty="0"/>
              <a:t>How data is represented:</a:t>
            </a:r>
          </a:p>
          <a:p>
            <a:r>
              <a:rPr lang="en-GB" dirty="0"/>
              <a:t>- What are the features and data types</a:t>
            </a:r>
            <a:br>
              <a:rPr lang="en-GB" dirty="0"/>
            </a:br>
            <a:r>
              <a:rPr lang="en-GB" dirty="0"/>
              <a:t>- Text, image, tabular, time-series, etc</a:t>
            </a:r>
          </a:p>
        </p:txBody>
      </p:sp>
      <p:sp>
        <p:nvSpPr>
          <p:cNvPr id="94" name="TextBox 93">
            <a:extLst>
              <a:ext uri="{FF2B5EF4-FFF2-40B4-BE49-F238E27FC236}">
                <a16:creationId xmlns:a16="http://schemas.microsoft.com/office/drawing/2014/main" id="{118CD070-8E57-4E54-BAEC-55A7E5754679}"/>
              </a:ext>
            </a:extLst>
          </p:cNvPr>
          <p:cNvSpPr txBox="1"/>
          <p:nvPr/>
        </p:nvSpPr>
        <p:spPr>
          <a:xfrm>
            <a:off x="8466411" y="4736410"/>
            <a:ext cx="4299430" cy="923330"/>
          </a:xfrm>
          <a:prstGeom prst="rect">
            <a:avLst/>
          </a:prstGeom>
          <a:noFill/>
        </p:spPr>
        <p:txBody>
          <a:bodyPr wrap="square" rtlCol="0">
            <a:spAutoFit/>
          </a:bodyPr>
          <a:lstStyle/>
          <a:p>
            <a:r>
              <a:rPr lang="en-GB" dirty="0"/>
              <a:t>How data is compared:</a:t>
            </a:r>
          </a:p>
          <a:p>
            <a:r>
              <a:rPr lang="en-GB" dirty="0"/>
              <a:t>- How to compare features (local)</a:t>
            </a:r>
            <a:br>
              <a:rPr lang="en-GB" dirty="0"/>
            </a:br>
            <a:r>
              <a:rPr lang="en-GB" dirty="0"/>
              <a:t>- How to compare cases (global)</a:t>
            </a:r>
          </a:p>
        </p:txBody>
      </p:sp>
      <p:sp>
        <p:nvSpPr>
          <p:cNvPr id="95" name="TextBox 94">
            <a:extLst>
              <a:ext uri="{FF2B5EF4-FFF2-40B4-BE49-F238E27FC236}">
                <a16:creationId xmlns:a16="http://schemas.microsoft.com/office/drawing/2014/main" id="{830DB735-DF22-4D16-BA1B-9E904DF6A743}"/>
              </a:ext>
            </a:extLst>
          </p:cNvPr>
          <p:cNvSpPr txBox="1"/>
          <p:nvPr/>
        </p:nvSpPr>
        <p:spPr>
          <a:xfrm>
            <a:off x="21132" y="3429000"/>
            <a:ext cx="2044289" cy="2031325"/>
          </a:xfrm>
          <a:prstGeom prst="rect">
            <a:avLst/>
          </a:prstGeom>
          <a:noFill/>
        </p:spPr>
        <p:txBody>
          <a:bodyPr wrap="square" rtlCol="0">
            <a:spAutoFit/>
          </a:bodyPr>
          <a:lstStyle/>
          <a:p>
            <a:r>
              <a:rPr lang="en-GB" dirty="0"/>
              <a:t>How cases can be revised:</a:t>
            </a:r>
          </a:p>
          <a:p>
            <a:pPr marL="285750" indent="-285750">
              <a:buFontTx/>
              <a:buChar char="-"/>
            </a:pPr>
            <a:r>
              <a:rPr lang="en-GB" dirty="0"/>
              <a:t>In what circumstances to revise a decision</a:t>
            </a:r>
          </a:p>
          <a:p>
            <a:pPr marL="285750" indent="-285750">
              <a:buFontTx/>
              <a:buChar char="-"/>
            </a:pPr>
            <a:r>
              <a:rPr lang="en-GB" dirty="0"/>
              <a:t>How much to revise</a:t>
            </a:r>
          </a:p>
        </p:txBody>
      </p:sp>
      <p:sp>
        <p:nvSpPr>
          <p:cNvPr id="96" name="TextBox 95">
            <a:extLst>
              <a:ext uri="{FF2B5EF4-FFF2-40B4-BE49-F238E27FC236}">
                <a16:creationId xmlns:a16="http://schemas.microsoft.com/office/drawing/2014/main" id="{5CA2611A-167B-4A90-938C-A607029444A6}"/>
              </a:ext>
            </a:extLst>
          </p:cNvPr>
          <p:cNvSpPr txBox="1"/>
          <p:nvPr/>
        </p:nvSpPr>
        <p:spPr>
          <a:xfrm>
            <a:off x="4225399" y="4129585"/>
            <a:ext cx="1135247" cy="1200329"/>
          </a:xfrm>
          <a:prstGeom prst="rect">
            <a:avLst/>
          </a:prstGeom>
          <a:noFill/>
        </p:spPr>
        <p:txBody>
          <a:bodyPr wrap="square" rtlCol="0">
            <a:spAutoFit/>
          </a:bodyPr>
          <a:lstStyle/>
          <a:p>
            <a:r>
              <a:rPr lang="en-GB" dirty="0"/>
              <a:t>The cases stored in the case base</a:t>
            </a:r>
          </a:p>
        </p:txBody>
      </p:sp>
      <p:sp>
        <p:nvSpPr>
          <p:cNvPr id="99" name="Title 1">
            <a:extLst>
              <a:ext uri="{FF2B5EF4-FFF2-40B4-BE49-F238E27FC236}">
                <a16:creationId xmlns:a16="http://schemas.microsoft.com/office/drawing/2014/main" id="{FB9D198C-C385-456F-88A4-8C39BADDED74}"/>
              </a:ext>
            </a:extLst>
          </p:cNvPr>
          <p:cNvSpPr>
            <a:spLocks noGrp="1"/>
          </p:cNvSpPr>
          <p:nvPr>
            <p:ph type="title"/>
          </p:nvPr>
        </p:nvSpPr>
        <p:spPr>
          <a:xfrm>
            <a:off x="488789" y="968767"/>
            <a:ext cx="4303351" cy="757129"/>
          </a:xfrm>
        </p:spPr>
        <p:txBody>
          <a:bodyPr/>
          <a:lstStyle/>
          <a:p>
            <a:r>
              <a:rPr lang="en-GB" dirty="0"/>
              <a:t>The CBR Cycle – </a:t>
            </a:r>
            <a:br>
              <a:rPr lang="en-GB" dirty="0"/>
            </a:br>
            <a:r>
              <a:rPr lang="en-GB" dirty="0"/>
              <a:t>Recap</a:t>
            </a:r>
          </a:p>
        </p:txBody>
      </p:sp>
    </p:spTree>
    <p:extLst>
      <p:ext uri="{BB962C8B-B14F-4D97-AF65-F5344CB8AC3E}">
        <p14:creationId xmlns:p14="http://schemas.microsoft.com/office/powerpoint/2010/main" val="187678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97F2-2AFD-41B2-923F-BBA41DD57606}"/>
              </a:ext>
            </a:extLst>
          </p:cNvPr>
          <p:cNvSpPr>
            <a:spLocks noGrp="1"/>
          </p:cNvSpPr>
          <p:nvPr>
            <p:ph type="title"/>
          </p:nvPr>
        </p:nvSpPr>
        <p:spPr/>
        <p:txBody>
          <a:bodyPr/>
          <a:lstStyle/>
          <a:p>
            <a:r>
              <a:rPr lang="en-GB" dirty="0"/>
              <a:t>AI in Industry</a:t>
            </a:r>
          </a:p>
        </p:txBody>
      </p:sp>
      <p:sp>
        <p:nvSpPr>
          <p:cNvPr id="3" name="Content Placeholder 2">
            <a:extLst>
              <a:ext uri="{FF2B5EF4-FFF2-40B4-BE49-F238E27FC236}">
                <a16:creationId xmlns:a16="http://schemas.microsoft.com/office/drawing/2014/main" id="{43D40BD6-4CE5-49CE-BD24-7E778508751D}"/>
              </a:ext>
            </a:extLst>
          </p:cNvPr>
          <p:cNvSpPr>
            <a:spLocks noGrp="1"/>
          </p:cNvSpPr>
          <p:nvPr>
            <p:ph idx="1"/>
          </p:nvPr>
        </p:nvSpPr>
        <p:spPr/>
        <p:txBody>
          <a:bodyPr/>
          <a:lstStyle/>
          <a:p>
            <a:r>
              <a:rPr lang="en-GB" dirty="0"/>
              <a:t>AI is also at the heart of advancements in industry</a:t>
            </a:r>
          </a:p>
          <a:p>
            <a:endParaRPr lang="en-GB" dirty="0"/>
          </a:p>
          <a:p>
            <a:r>
              <a:rPr lang="en-GB" dirty="0"/>
              <a:t>A key part of the Third Industrial Revolution </a:t>
            </a:r>
          </a:p>
          <a:p>
            <a:pPr lvl="1"/>
            <a:r>
              <a:rPr lang="en-GB" dirty="0"/>
              <a:t>Or Digital Revolution as it is sometimes called</a:t>
            </a:r>
          </a:p>
          <a:p>
            <a:endParaRPr lang="en-GB" dirty="0"/>
          </a:p>
          <a:p>
            <a:r>
              <a:rPr lang="en-GB" dirty="0"/>
              <a:t>By 2025, the AI industry is expected to be worth approx. $200 billion</a:t>
            </a:r>
          </a:p>
        </p:txBody>
      </p:sp>
    </p:spTree>
    <p:extLst>
      <p:ext uri="{BB962C8B-B14F-4D97-AF65-F5344CB8AC3E}">
        <p14:creationId xmlns:p14="http://schemas.microsoft.com/office/powerpoint/2010/main" val="19161318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DE90-13E6-412E-8060-391CD4AA2A07}"/>
              </a:ext>
            </a:extLst>
          </p:cNvPr>
          <p:cNvSpPr>
            <a:spLocks noGrp="1"/>
          </p:cNvSpPr>
          <p:nvPr>
            <p:ph type="title"/>
          </p:nvPr>
        </p:nvSpPr>
        <p:spPr/>
        <p:txBody>
          <a:bodyPr/>
          <a:lstStyle/>
          <a:p>
            <a:r>
              <a:rPr lang="en-GB" dirty="0"/>
              <a:t>CBR – Advantages and Disadvantages </a:t>
            </a:r>
          </a:p>
        </p:txBody>
      </p:sp>
      <p:sp>
        <p:nvSpPr>
          <p:cNvPr id="3" name="Content Placeholder 2">
            <a:extLst>
              <a:ext uri="{FF2B5EF4-FFF2-40B4-BE49-F238E27FC236}">
                <a16:creationId xmlns:a16="http://schemas.microsoft.com/office/drawing/2014/main" id="{A4377ED3-2153-4649-8E24-E89D69CD50F5}"/>
              </a:ext>
            </a:extLst>
          </p:cNvPr>
          <p:cNvSpPr>
            <a:spLocks noGrp="1"/>
          </p:cNvSpPr>
          <p:nvPr>
            <p:ph idx="1"/>
          </p:nvPr>
        </p:nvSpPr>
        <p:spPr/>
        <p:txBody>
          <a:bodyPr/>
          <a:lstStyle/>
          <a:p>
            <a:r>
              <a:rPr lang="en-GB" dirty="0"/>
              <a:t>Advantages</a:t>
            </a:r>
          </a:p>
          <a:p>
            <a:pPr lvl="1"/>
            <a:r>
              <a:rPr lang="en-GB" dirty="0"/>
              <a:t>Adapt to new data very quickly (maintenance is easy)</a:t>
            </a:r>
          </a:p>
          <a:p>
            <a:pPr lvl="1"/>
            <a:r>
              <a:rPr lang="en-GB" dirty="0"/>
              <a:t>Easily explainable methodology (features can be linked to decisions)</a:t>
            </a:r>
          </a:p>
          <a:p>
            <a:pPr lvl="1"/>
            <a:r>
              <a:rPr lang="en-GB" dirty="0"/>
              <a:t>Intuitive (reminiscent of human expertise)</a:t>
            </a:r>
          </a:p>
          <a:p>
            <a:pPr lvl="1"/>
            <a:r>
              <a:rPr lang="en-GB" dirty="0"/>
              <a:t>Solutions are always plausible within the domain</a:t>
            </a:r>
          </a:p>
          <a:p>
            <a:endParaRPr lang="en-GB" dirty="0"/>
          </a:p>
          <a:p>
            <a:r>
              <a:rPr lang="en-GB" dirty="0"/>
              <a:t>Disadvantages</a:t>
            </a:r>
          </a:p>
          <a:p>
            <a:pPr lvl="1"/>
            <a:r>
              <a:rPr lang="en-GB" dirty="0"/>
              <a:t>Ever increasing computational complexity (for larger case-bases)</a:t>
            </a:r>
          </a:p>
          <a:p>
            <a:pPr lvl="1"/>
            <a:r>
              <a:rPr lang="en-GB" dirty="0"/>
              <a:t>Resource intensive to run</a:t>
            </a:r>
          </a:p>
          <a:p>
            <a:pPr lvl="1"/>
            <a:r>
              <a:rPr lang="en-GB" dirty="0"/>
              <a:t>Adaptation is really complex, meaning it is not always developed </a:t>
            </a:r>
          </a:p>
        </p:txBody>
      </p:sp>
    </p:spTree>
    <p:extLst>
      <p:ext uri="{BB962C8B-B14F-4D97-AF65-F5344CB8AC3E}">
        <p14:creationId xmlns:p14="http://schemas.microsoft.com/office/powerpoint/2010/main" val="3065235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BEDE9-2F76-47C3-B211-D1B2CDDE0430}"/>
              </a:ext>
            </a:extLst>
          </p:cNvPr>
          <p:cNvSpPr>
            <a:spLocks noGrp="1"/>
          </p:cNvSpPr>
          <p:nvPr>
            <p:ph type="title"/>
          </p:nvPr>
        </p:nvSpPr>
        <p:spPr/>
        <p:txBody>
          <a:bodyPr/>
          <a:lstStyle/>
          <a:p>
            <a:r>
              <a:rPr lang="en-GB" dirty="0"/>
              <a:t>Model-Based Learning</a:t>
            </a:r>
          </a:p>
        </p:txBody>
      </p:sp>
      <p:sp>
        <p:nvSpPr>
          <p:cNvPr id="5" name="Text Placeholder 4">
            <a:extLst>
              <a:ext uri="{FF2B5EF4-FFF2-40B4-BE49-F238E27FC236}">
                <a16:creationId xmlns:a16="http://schemas.microsoft.com/office/drawing/2014/main" id="{FB9D689C-3154-49F5-AAB2-7464FE66D08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700606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5843" y="1026199"/>
            <a:ext cx="10515600" cy="690574"/>
          </a:xfrm>
          <a:prstGeom prst="rect">
            <a:avLst/>
          </a:prstGeom>
        </p:spPr>
        <p:txBody>
          <a:bodyPr vert="horz" wrap="square" lIns="0" tIns="13335" rIns="0" bIns="0" rtlCol="0" anchor="t">
            <a:spAutoFit/>
          </a:bodyPr>
          <a:lstStyle/>
          <a:p>
            <a:pPr marL="12700">
              <a:lnSpc>
                <a:spcPct val="100000"/>
              </a:lnSpc>
              <a:spcBef>
                <a:spcPts val="105"/>
              </a:spcBef>
            </a:pPr>
            <a:r>
              <a:rPr lang="en-GB" dirty="0"/>
              <a:t>Model-Based Learning</a:t>
            </a:r>
            <a:endParaRPr spc="-15" dirty="0"/>
          </a:p>
        </p:txBody>
      </p:sp>
      <p:sp>
        <p:nvSpPr>
          <p:cNvPr id="6" name="Content Placeholder 5">
            <a:extLst>
              <a:ext uri="{FF2B5EF4-FFF2-40B4-BE49-F238E27FC236}">
                <a16:creationId xmlns:a16="http://schemas.microsoft.com/office/drawing/2014/main" id="{8E984C21-0586-4689-AF2E-2155FBBD6293}"/>
              </a:ext>
            </a:extLst>
          </p:cNvPr>
          <p:cNvSpPr>
            <a:spLocks noGrp="1"/>
          </p:cNvSpPr>
          <p:nvPr>
            <p:ph idx="1"/>
          </p:nvPr>
        </p:nvSpPr>
        <p:spPr>
          <a:xfrm>
            <a:off x="595843" y="1757928"/>
            <a:ext cx="5064728" cy="4057777"/>
          </a:xfrm>
        </p:spPr>
        <p:txBody>
          <a:bodyPr/>
          <a:lstStyle/>
          <a:p>
            <a:r>
              <a:rPr lang="en-GB" dirty="0"/>
              <a:t>Data is used to build a conceptual model of a problem</a:t>
            </a:r>
          </a:p>
          <a:p>
            <a:pPr lvl="1"/>
            <a:r>
              <a:rPr lang="en-GB" dirty="0"/>
              <a:t>Typically mathematical – i.e. a function</a:t>
            </a:r>
          </a:p>
          <a:p>
            <a:endParaRPr lang="en-GB" dirty="0"/>
          </a:p>
          <a:p>
            <a:r>
              <a:rPr lang="en-GB" dirty="0"/>
              <a:t>This model is then used to solve new examples of the problem</a:t>
            </a:r>
          </a:p>
          <a:p>
            <a:endParaRPr lang="en-GB" dirty="0"/>
          </a:p>
          <a:p>
            <a:r>
              <a:rPr lang="en-GB" dirty="0"/>
              <a:t>Decision-Trees, Deep Learning, etc</a:t>
            </a:r>
          </a:p>
        </p:txBody>
      </p:sp>
      <p:sp>
        <p:nvSpPr>
          <p:cNvPr id="4" name="object 4"/>
          <p:cNvSpPr/>
          <p:nvPr/>
        </p:nvSpPr>
        <p:spPr>
          <a:xfrm>
            <a:off x="5853643" y="1898253"/>
            <a:ext cx="6213347" cy="336346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9447645" y="6420099"/>
            <a:ext cx="2675255"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(Image </a:t>
            </a:r>
            <a:r>
              <a:rPr spc="-15" dirty="0">
                <a:latin typeface="Calibri"/>
                <a:cs typeface="Calibri"/>
              </a:rPr>
              <a:t>courtesy </a:t>
            </a:r>
            <a:r>
              <a:rPr spc="-5" dirty="0">
                <a:latin typeface="Calibri"/>
                <a:cs typeface="Calibri"/>
              </a:rPr>
              <a:t>of</a:t>
            </a:r>
            <a:r>
              <a:rPr dirty="0">
                <a:latin typeface="Calibri"/>
                <a:cs typeface="Calibri"/>
              </a:rPr>
              <a:t> </a:t>
            </a:r>
            <a:r>
              <a:rPr spc="-5" dirty="0">
                <a:latin typeface="Calibri"/>
                <a:cs typeface="Calibri"/>
              </a:rPr>
              <a:t>OpenNN)</a:t>
            </a:r>
            <a:endParaRPr dirty="0">
              <a:latin typeface="Calibri"/>
              <a:cs typeface="Calibri"/>
            </a:endParaRPr>
          </a:p>
        </p:txBody>
      </p:sp>
    </p:spTree>
    <p:extLst>
      <p:ext uri="{BB962C8B-B14F-4D97-AF65-F5344CB8AC3E}">
        <p14:creationId xmlns:p14="http://schemas.microsoft.com/office/powerpoint/2010/main" val="3524463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9463-6173-4FA2-9AF7-BE6853163C63}"/>
              </a:ext>
            </a:extLst>
          </p:cNvPr>
          <p:cNvSpPr>
            <a:spLocks noGrp="1"/>
          </p:cNvSpPr>
          <p:nvPr>
            <p:ph type="title"/>
          </p:nvPr>
        </p:nvSpPr>
        <p:spPr/>
        <p:txBody>
          <a:bodyPr/>
          <a:lstStyle/>
          <a:p>
            <a:r>
              <a:rPr lang="en-GB" dirty="0"/>
              <a:t>Representing Data to Make Decisions</a:t>
            </a:r>
          </a:p>
        </p:txBody>
      </p:sp>
      <p:sp>
        <p:nvSpPr>
          <p:cNvPr id="3" name="Content Placeholder 2">
            <a:extLst>
              <a:ext uri="{FF2B5EF4-FFF2-40B4-BE49-F238E27FC236}">
                <a16:creationId xmlns:a16="http://schemas.microsoft.com/office/drawing/2014/main" id="{BE7872C2-6ABD-472C-932B-498F78314287}"/>
              </a:ext>
            </a:extLst>
          </p:cNvPr>
          <p:cNvSpPr>
            <a:spLocks noGrp="1"/>
          </p:cNvSpPr>
          <p:nvPr>
            <p:ph idx="1"/>
          </p:nvPr>
        </p:nvSpPr>
        <p:spPr/>
        <p:txBody>
          <a:bodyPr/>
          <a:lstStyle/>
          <a:p>
            <a:r>
              <a:rPr lang="en-GB" dirty="0"/>
              <a:t>Previously we looked at methods of making judgements about data by leveraging knowledge of similarity</a:t>
            </a:r>
          </a:p>
          <a:p>
            <a:pPr lvl="1"/>
            <a:r>
              <a:rPr lang="en-GB" dirty="0"/>
              <a:t>What if this was very difficult?</a:t>
            </a:r>
          </a:p>
          <a:p>
            <a:pPr lvl="1"/>
            <a:r>
              <a:rPr lang="en-GB" dirty="0"/>
              <a:t>Or rather, what if similarity was unsuitable but we just wanted to separate?</a:t>
            </a:r>
          </a:p>
          <a:p>
            <a:endParaRPr lang="en-GB" dirty="0"/>
          </a:p>
          <a:p>
            <a:endParaRPr lang="en-GB" dirty="0"/>
          </a:p>
          <a:p>
            <a:endParaRPr lang="en-GB" dirty="0"/>
          </a:p>
        </p:txBody>
      </p:sp>
      <p:grpSp>
        <p:nvGrpSpPr>
          <p:cNvPr id="10" name="object 3" descr="Different data distribution examples">
            <a:extLst>
              <a:ext uri="{FF2B5EF4-FFF2-40B4-BE49-F238E27FC236}">
                <a16:creationId xmlns:a16="http://schemas.microsoft.com/office/drawing/2014/main" id="{D31C45A9-E85F-49EB-9C04-F7034433AB12}"/>
              </a:ext>
            </a:extLst>
          </p:cNvPr>
          <p:cNvGrpSpPr/>
          <p:nvPr/>
        </p:nvGrpSpPr>
        <p:grpSpPr>
          <a:xfrm>
            <a:off x="375526" y="3947053"/>
            <a:ext cx="10956234" cy="2521435"/>
            <a:chOff x="617883" y="3429000"/>
            <a:chExt cx="10956234" cy="2521435"/>
          </a:xfrm>
        </p:grpSpPr>
        <p:pic>
          <p:nvPicPr>
            <p:cNvPr id="11" name="object 6">
              <a:extLst>
                <a:ext uri="{FF2B5EF4-FFF2-40B4-BE49-F238E27FC236}">
                  <a16:creationId xmlns:a16="http://schemas.microsoft.com/office/drawing/2014/main" id="{018E6BB0-C121-46F6-A8DF-E2A853976BA2}"/>
                </a:ext>
              </a:extLst>
            </p:cNvPr>
            <p:cNvPicPr/>
            <p:nvPr/>
          </p:nvPicPr>
          <p:blipFill>
            <a:blip r:embed="rId2" cstate="print"/>
            <a:stretch>
              <a:fillRect/>
            </a:stretch>
          </p:blipFill>
          <p:spPr>
            <a:xfrm>
              <a:off x="617883" y="3545210"/>
              <a:ext cx="3436035" cy="2405225"/>
            </a:xfrm>
            <a:prstGeom prst="rect">
              <a:avLst/>
            </a:prstGeom>
          </p:spPr>
        </p:pic>
        <p:pic>
          <p:nvPicPr>
            <p:cNvPr id="12" name="object 7">
              <a:extLst>
                <a:ext uri="{FF2B5EF4-FFF2-40B4-BE49-F238E27FC236}">
                  <a16:creationId xmlns:a16="http://schemas.microsoft.com/office/drawing/2014/main" id="{3A3DA148-DAE6-41C3-BF8A-0DB520ED75DB}"/>
                </a:ext>
              </a:extLst>
            </p:cNvPr>
            <p:cNvPicPr/>
            <p:nvPr/>
          </p:nvPicPr>
          <p:blipFill>
            <a:blip r:embed="rId3" cstate="print"/>
            <a:stretch>
              <a:fillRect/>
            </a:stretch>
          </p:blipFill>
          <p:spPr>
            <a:xfrm>
              <a:off x="4628179" y="3545210"/>
              <a:ext cx="2935641" cy="2219721"/>
            </a:xfrm>
            <a:prstGeom prst="rect">
              <a:avLst/>
            </a:prstGeom>
          </p:spPr>
        </p:pic>
        <p:pic>
          <p:nvPicPr>
            <p:cNvPr id="13" name="object 8">
              <a:extLst>
                <a:ext uri="{FF2B5EF4-FFF2-40B4-BE49-F238E27FC236}">
                  <a16:creationId xmlns:a16="http://schemas.microsoft.com/office/drawing/2014/main" id="{C7CDE65A-6344-4BAA-8C23-4D06DF751425}"/>
                </a:ext>
              </a:extLst>
            </p:cNvPr>
            <p:cNvPicPr/>
            <p:nvPr/>
          </p:nvPicPr>
          <p:blipFill>
            <a:blip r:embed="rId4" cstate="print"/>
            <a:stretch>
              <a:fillRect/>
            </a:stretch>
          </p:blipFill>
          <p:spPr>
            <a:xfrm>
              <a:off x="8333235" y="3429000"/>
              <a:ext cx="3240882" cy="2131923"/>
            </a:xfrm>
            <a:prstGeom prst="rect">
              <a:avLst/>
            </a:prstGeom>
          </p:spPr>
        </p:pic>
      </p:grpSp>
    </p:spTree>
    <p:extLst>
      <p:ext uri="{BB962C8B-B14F-4D97-AF65-F5344CB8AC3E}">
        <p14:creationId xmlns:p14="http://schemas.microsoft.com/office/powerpoint/2010/main" val="1707985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descr="Data separability example looking at judging risk based on age and BMI"/>
          <p:cNvPicPr/>
          <p:nvPr/>
        </p:nvPicPr>
        <p:blipFill>
          <a:blip r:embed="rId2" cstate="print"/>
          <a:stretch>
            <a:fillRect/>
          </a:stretch>
        </p:blipFill>
        <p:spPr>
          <a:xfrm>
            <a:off x="5807542" y="1726925"/>
            <a:ext cx="5003139" cy="4584973"/>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Data</a:t>
            </a:r>
            <a:r>
              <a:rPr spc="-20" dirty="0"/>
              <a:t> </a:t>
            </a:r>
            <a:r>
              <a:rPr dirty="0"/>
              <a:t>and</a:t>
            </a:r>
            <a:r>
              <a:rPr spc="-20" dirty="0"/>
              <a:t> </a:t>
            </a:r>
            <a:r>
              <a:rPr spc="-10" dirty="0"/>
              <a:t>Separability</a:t>
            </a:r>
          </a:p>
        </p:txBody>
      </p:sp>
      <p:sp>
        <p:nvSpPr>
          <p:cNvPr id="5" name="object 5"/>
          <p:cNvSpPr txBox="1"/>
          <p:nvPr/>
        </p:nvSpPr>
        <p:spPr>
          <a:xfrm>
            <a:off x="916939" y="1795779"/>
            <a:ext cx="204025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95" dirty="0">
                <a:latin typeface="Calibri"/>
                <a:cs typeface="Calibri"/>
              </a:rPr>
              <a:t>Toy</a:t>
            </a:r>
            <a:r>
              <a:rPr sz="2800" spc="-65" dirty="0">
                <a:latin typeface="Calibri"/>
                <a:cs typeface="Calibri"/>
              </a:rPr>
              <a:t> </a:t>
            </a:r>
            <a:r>
              <a:rPr sz="2800" spc="-20" dirty="0">
                <a:latin typeface="Calibri"/>
                <a:cs typeface="Calibri"/>
              </a:rPr>
              <a:t>example</a:t>
            </a:r>
            <a:endParaRPr sz="2800">
              <a:latin typeface="Calibri"/>
              <a:cs typeface="Calibri"/>
            </a:endParaRPr>
          </a:p>
        </p:txBody>
      </p:sp>
      <p:sp>
        <p:nvSpPr>
          <p:cNvPr id="6" name="object 6"/>
          <p:cNvSpPr txBox="1"/>
          <p:nvPr/>
        </p:nvSpPr>
        <p:spPr>
          <a:xfrm>
            <a:off x="10226390" y="6147308"/>
            <a:ext cx="3549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r>
              <a:rPr sz="1800" spc="-15" dirty="0">
                <a:latin typeface="Calibri"/>
                <a:cs typeface="Calibri"/>
              </a:rPr>
              <a:t>g</a:t>
            </a:r>
            <a:r>
              <a:rPr sz="1800" dirty="0">
                <a:latin typeface="Calibri"/>
                <a:cs typeface="Calibri"/>
              </a:rPr>
              <a:t>e</a:t>
            </a:r>
            <a:endParaRPr sz="1800">
              <a:latin typeface="Calibri"/>
              <a:cs typeface="Calibri"/>
            </a:endParaRPr>
          </a:p>
        </p:txBody>
      </p:sp>
      <p:sp>
        <p:nvSpPr>
          <p:cNvPr id="7" name="object 7"/>
          <p:cNvSpPr txBox="1"/>
          <p:nvPr/>
        </p:nvSpPr>
        <p:spPr>
          <a:xfrm>
            <a:off x="5582996" y="2035555"/>
            <a:ext cx="4025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BM</a:t>
            </a:r>
            <a:r>
              <a:rPr sz="1800" dirty="0">
                <a:latin typeface="Calibri"/>
                <a:cs typeface="Calibri"/>
              </a:rPr>
              <a:t>I</a:t>
            </a:r>
            <a:endParaRPr sz="1800">
              <a:latin typeface="Calibri"/>
              <a:cs typeface="Calibri"/>
            </a:endParaRPr>
          </a:p>
        </p:txBody>
      </p:sp>
      <p:sp>
        <p:nvSpPr>
          <p:cNvPr id="8" name="object 8"/>
          <p:cNvSpPr txBox="1"/>
          <p:nvPr/>
        </p:nvSpPr>
        <p:spPr>
          <a:xfrm>
            <a:off x="9800102" y="1828291"/>
            <a:ext cx="803910" cy="565150"/>
          </a:xfrm>
          <a:prstGeom prst="rect">
            <a:avLst/>
          </a:prstGeom>
        </p:spPr>
        <p:txBody>
          <a:bodyPr vert="horz" wrap="square" lIns="0" tIns="28575" rIns="0" bIns="0" rtlCol="0">
            <a:spAutoFit/>
          </a:bodyPr>
          <a:lstStyle/>
          <a:p>
            <a:pPr marL="12700" marR="5080">
              <a:lnSpc>
                <a:spcPts val="2090"/>
              </a:lnSpc>
              <a:spcBef>
                <a:spcPts val="225"/>
              </a:spcBef>
            </a:pPr>
            <a:r>
              <a:rPr sz="1800" spc="-5" dirty="0">
                <a:latin typeface="Calibri"/>
                <a:cs typeface="Calibri"/>
              </a:rPr>
              <a:t>high</a:t>
            </a:r>
            <a:r>
              <a:rPr sz="1800" spc="-70" dirty="0">
                <a:latin typeface="Calibri"/>
                <a:cs typeface="Calibri"/>
              </a:rPr>
              <a:t> </a:t>
            </a:r>
            <a:r>
              <a:rPr sz="1800" spc="-5" dirty="0">
                <a:latin typeface="Calibri"/>
                <a:cs typeface="Calibri"/>
              </a:rPr>
              <a:t>risk </a:t>
            </a:r>
            <a:r>
              <a:rPr sz="1800" spc="-395" dirty="0">
                <a:latin typeface="Calibri"/>
                <a:cs typeface="Calibri"/>
              </a:rPr>
              <a:t> </a:t>
            </a:r>
            <a:r>
              <a:rPr sz="1800" spc="-5" dirty="0">
                <a:latin typeface="Calibri"/>
                <a:cs typeface="Calibri"/>
              </a:rPr>
              <a:t>low</a:t>
            </a:r>
            <a:r>
              <a:rPr sz="1800" spc="-40" dirty="0">
                <a:latin typeface="Calibri"/>
                <a:cs typeface="Calibri"/>
              </a:rPr>
              <a:t> </a:t>
            </a:r>
            <a:r>
              <a:rPr sz="1800" spc="-5" dirty="0">
                <a:latin typeface="Calibri"/>
                <a:cs typeface="Calibri"/>
              </a:rPr>
              <a:t>risk</a:t>
            </a:r>
            <a:endParaRPr sz="1800">
              <a:latin typeface="Calibri"/>
              <a:cs typeface="Calibri"/>
            </a:endParaRPr>
          </a:p>
        </p:txBody>
      </p:sp>
      <p:grpSp>
        <p:nvGrpSpPr>
          <p:cNvPr id="9" name="object 9"/>
          <p:cNvGrpSpPr/>
          <p:nvPr/>
        </p:nvGrpSpPr>
        <p:grpSpPr>
          <a:xfrm>
            <a:off x="6381750" y="1898435"/>
            <a:ext cx="3785235" cy="3928745"/>
            <a:chOff x="6381750" y="1898435"/>
            <a:chExt cx="3785235" cy="3928745"/>
          </a:xfrm>
        </p:grpSpPr>
        <p:pic>
          <p:nvPicPr>
            <p:cNvPr id="10" name="object 10"/>
            <p:cNvPicPr/>
            <p:nvPr/>
          </p:nvPicPr>
          <p:blipFill>
            <a:blip r:embed="rId3" cstate="print"/>
            <a:stretch>
              <a:fillRect/>
            </a:stretch>
          </p:blipFill>
          <p:spPr>
            <a:xfrm>
              <a:off x="9524709" y="1898435"/>
              <a:ext cx="161667" cy="160427"/>
            </a:xfrm>
            <a:prstGeom prst="rect">
              <a:avLst/>
            </a:prstGeom>
          </p:spPr>
        </p:pic>
        <p:pic>
          <p:nvPicPr>
            <p:cNvPr id="11" name="object 11"/>
            <p:cNvPicPr/>
            <p:nvPr/>
          </p:nvPicPr>
          <p:blipFill>
            <a:blip r:embed="rId4" cstate="print"/>
            <a:stretch>
              <a:fillRect/>
            </a:stretch>
          </p:blipFill>
          <p:spPr>
            <a:xfrm>
              <a:off x="9524709" y="2219651"/>
              <a:ext cx="161667" cy="160427"/>
            </a:xfrm>
            <a:prstGeom prst="rect">
              <a:avLst/>
            </a:prstGeom>
          </p:spPr>
        </p:pic>
        <p:sp>
          <p:nvSpPr>
            <p:cNvPr id="12" name="object 12"/>
            <p:cNvSpPr/>
            <p:nvPr/>
          </p:nvSpPr>
          <p:spPr>
            <a:xfrm>
              <a:off x="6400800" y="3177900"/>
              <a:ext cx="3747135" cy="2630170"/>
            </a:xfrm>
            <a:custGeom>
              <a:avLst/>
              <a:gdLst/>
              <a:ahLst/>
              <a:cxnLst/>
              <a:rect l="l" t="t" r="r" b="b"/>
              <a:pathLst>
                <a:path w="3747134" h="2630170">
                  <a:moveTo>
                    <a:pt x="0" y="0"/>
                  </a:moveTo>
                  <a:lnTo>
                    <a:pt x="3746851" y="2629730"/>
                  </a:lnTo>
                </a:path>
              </a:pathLst>
            </a:custGeom>
            <a:ln w="38100">
              <a:solidFill>
                <a:srgbClr val="86C0D7"/>
              </a:solidFill>
            </a:ln>
          </p:spPr>
          <p:txBody>
            <a:bodyPr wrap="square" lIns="0" tIns="0" rIns="0" bIns="0" rtlCol="0"/>
            <a:lstStyle/>
            <a:p>
              <a:endParaRPr/>
            </a:p>
          </p:txBody>
        </p:sp>
      </p:grpSp>
      <p:graphicFrame>
        <p:nvGraphicFramePr>
          <p:cNvPr id="26" name="object 26" descr="Data separability example looking at judging risk based on age and BMI"/>
          <p:cNvGraphicFramePr>
            <a:graphicFrameLocks noGrp="1"/>
          </p:cNvGraphicFramePr>
          <p:nvPr/>
        </p:nvGraphicFramePr>
        <p:xfrm>
          <a:off x="916939" y="2228857"/>
          <a:ext cx="3825874" cy="4088130"/>
        </p:xfrm>
        <a:graphic>
          <a:graphicData uri="http://schemas.openxmlformats.org/drawingml/2006/table">
            <a:tbl>
              <a:tblPr firstRow="1" bandRow="1">
                <a:tableStyleId>{2D5ABB26-0587-4C30-8999-92F81FD0307C}</a:tableStyleId>
              </a:tblPr>
              <a:tblGrid>
                <a:gridCol w="415925">
                  <a:extLst>
                    <a:ext uri="{9D8B030D-6E8A-4147-A177-3AD203B41FA5}">
                      <a16:colId xmlns:a16="http://schemas.microsoft.com/office/drawing/2014/main" val="20000"/>
                    </a:ext>
                  </a:extLst>
                </a:gridCol>
                <a:gridCol w="384175">
                  <a:extLst>
                    <a:ext uri="{9D8B030D-6E8A-4147-A177-3AD203B41FA5}">
                      <a16:colId xmlns:a16="http://schemas.microsoft.com/office/drawing/2014/main" val="20001"/>
                    </a:ext>
                  </a:extLst>
                </a:gridCol>
                <a:gridCol w="88265">
                  <a:extLst>
                    <a:ext uri="{9D8B030D-6E8A-4147-A177-3AD203B41FA5}">
                      <a16:colId xmlns:a16="http://schemas.microsoft.com/office/drawing/2014/main" val="20002"/>
                    </a:ext>
                  </a:extLst>
                </a:gridCol>
                <a:gridCol w="899795">
                  <a:extLst>
                    <a:ext uri="{9D8B030D-6E8A-4147-A177-3AD203B41FA5}">
                      <a16:colId xmlns:a16="http://schemas.microsoft.com/office/drawing/2014/main" val="20003"/>
                    </a:ext>
                  </a:extLst>
                </a:gridCol>
                <a:gridCol w="755650">
                  <a:extLst>
                    <a:ext uri="{9D8B030D-6E8A-4147-A177-3AD203B41FA5}">
                      <a16:colId xmlns:a16="http://schemas.microsoft.com/office/drawing/2014/main" val="20004"/>
                    </a:ext>
                  </a:extLst>
                </a:gridCol>
                <a:gridCol w="1282064">
                  <a:extLst>
                    <a:ext uri="{9D8B030D-6E8A-4147-A177-3AD203B41FA5}">
                      <a16:colId xmlns:a16="http://schemas.microsoft.com/office/drawing/2014/main" val="20005"/>
                    </a:ext>
                  </a:extLst>
                </a:gridCol>
              </a:tblGrid>
              <a:tr h="499745">
                <a:tc rowSpan="2" gridSpan="3">
                  <a:txBody>
                    <a:bodyPr/>
                    <a:lstStyle/>
                    <a:p>
                      <a:pPr>
                        <a:lnSpc>
                          <a:spcPct val="100000"/>
                        </a:lnSpc>
                      </a:pPr>
                      <a:endParaRPr sz="2200" dirty="0">
                        <a:solidFill>
                          <a:schemeClr val="tx1"/>
                        </a:solidFill>
                        <a:latin typeface="Times New Roman"/>
                        <a:cs typeface="Times New Roman"/>
                      </a:endParaRPr>
                    </a:p>
                  </a:txBody>
                  <a:tcPr marL="0" marR="0" marT="0" marB="0">
                    <a:solidFill>
                      <a:srgbClr val="FFFFFF"/>
                    </a:solidFill>
                  </a:tcPr>
                </a:tc>
                <a:tc rowSpan="2" hMerge="1">
                  <a:txBody>
                    <a:bodyPr/>
                    <a:lstStyle/>
                    <a:p>
                      <a:endParaRPr/>
                    </a:p>
                  </a:txBody>
                  <a:tcPr marL="0" marR="0" marT="0" marB="0"/>
                </a:tc>
                <a:tc rowSpan="2" hMerge="1">
                  <a:txBody>
                    <a:bodyPr/>
                    <a:lstStyle/>
                    <a:p>
                      <a:endParaRPr/>
                    </a:p>
                  </a:txBody>
                  <a:tcPr marL="0" marR="0" marT="0" marB="0"/>
                </a:tc>
                <a:tc>
                  <a:txBody>
                    <a:bodyPr/>
                    <a:lstStyle/>
                    <a:p>
                      <a:pPr>
                        <a:lnSpc>
                          <a:spcPct val="100000"/>
                        </a:lnSpc>
                      </a:pPr>
                      <a:endParaRPr sz="2200">
                        <a:solidFill>
                          <a:schemeClr val="tx1"/>
                        </a:solidFill>
                        <a:latin typeface="Times New Roman"/>
                        <a:cs typeface="Times New Roman"/>
                      </a:endParaRPr>
                    </a:p>
                  </a:txBody>
                  <a:tcPr marL="0" marR="0" marT="0" marB="0">
                    <a:solidFill>
                      <a:srgbClr val="FFFFFF"/>
                    </a:solidFill>
                  </a:tcPr>
                </a:tc>
                <a:tc>
                  <a:txBody>
                    <a:bodyPr/>
                    <a:lstStyle/>
                    <a:p>
                      <a:pPr>
                        <a:lnSpc>
                          <a:spcPct val="100000"/>
                        </a:lnSpc>
                      </a:pPr>
                      <a:endParaRPr sz="2200">
                        <a:solidFill>
                          <a:schemeClr val="tx1"/>
                        </a:solidFill>
                        <a:latin typeface="Times New Roman"/>
                        <a:cs typeface="Times New Roman"/>
                      </a:endParaRPr>
                    </a:p>
                  </a:txBody>
                  <a:tcPr marL="0" marR="0" marT="0" marB="0">
                    <a:solidFill>
                      <a:srgbClr val="FFFFFF"/>
                    </a:solidFill>
                  </a:tcPr>
                </a:tc>
                <a:tc>
                  <a:txBody>
                    <a:bodyPr/>
                    <a:lstStyle/>
                    <a:p>
                      <a:pPr>
                        <a:lnSpc>
                          <a:spcPct val="100000"/>
                        </a:lnSpc>
                      </a:pPr>
                      <a:endParaRPr sz="2200">
                        <a:latin typeface="Times New Roman"/>
                        <a:cs typeface="Times New Roman"/>
                      </a:endParaRPr>
                    </a:p>
                  </a:txBody>
                  <a:tcPr marL="0" marR="0" marT="0" marB="0">
                    <a:solidFill>
                      <a:srgbClr val="FDF5F0"/>
                    </a:solidFill>
                  </a:tcPr>
                </a:tc>
                <a:extLst>
                  <a:ext uri="{0D108BD9-81ED-4DB2-BD59-A6C34878D82A}">
                    <a16:rowId xmlns:a16="http://schemas.microsoft.com/office/drawing/2014/main" val="10000"/>
                  </a:ext>
                </a:extLst>
              </a:tr>
              <a:tr h="370840">
                <a:tc gridSpan="3" vMerge="1">
                  <a:txBody>
                    <a:bodyPr/>
                    <a:lstStyle/>
                    <a:p>
                      <a:endParaRPr/>
                    </a:p>
                  </a:txBody>
                  <a:tcPr marL="0" marR="0" marT="0" marB="0">
                    <a:solidFill>
                      <a:srgbClr val="FFFFFF"/>
                    </a:solidFill>
                  </a:tcPr>
                </a:tc>
                <a:tc hMerge="1" vMerge="1">
                  <a:txBody>
                    <a:bodyPr/>
                    <a:lstStyle/>
                    <a:p>
                      <a:endParaRPr/>
                    </a:p>
                  </a:txBody>
                  <a:tcPr marL="0" marR="0" marT="0" marB="0"/>
                </a:tc>
                <a:tc hMerge="1" vMerge="1">
                  <a:txBody>
                    <a:bodyPr/>
                    <a:lstStyle/>
                    <a:p>
                      <a:endParaRPr/>
                    </a:p>
                  </a:txBody>
                  <a:tcPr marL="0" marR="0" marT="0" marB="0"/>
                </a:tc>
                <a:tc>
                  <a:txBody>
                    <a:bodyPr/>
                    <a:lstStyle/>
                    <a:p>
                      <a:pPr marL="322580">
                        <a:lnSpc>
                          <a:spcPct val="100000"/>
                        </a:lnSpc>
                        <a:spcBef>
                          <a:spcPts val="270"/>
                        </a:spcBef>
                      </a:pPr>
                      <a:r>
                        <a:rPr sz="1800" b="1" dirty="0">
                          <a:solidFill>
                            <a:schemeClr val="tx1"/>
                          </a:solidFill>
                          <a:latin typeface="Calibri"/>
                          <a:cs typeface="Calibri"/>
                        </a:rPr>
                        <a:t>BMI</a:t>
                      </a:r>
                      <a:endParaRPr sz="1800" dirty="0">
                        <a:solidFill>
                          <a:schemeClr val="tx1"/>
                        </a:solidFill>
                        <a:latin typeface="Calibri"/>
                        <a:cs typeface="Calibri"/>
                      </a:endParaRPr>
                    </a:p>
                  </a:txBody>
                  <a:tcPr marL="0" marR="0" marT="34290" marB="0">
                    <a:solidFill>
                      <a:srgbClr val="FFFFFF"/>
                    </a:solidFill>
                  </a:tcPr>
                </a:tc>
                <a:tc>
                  <a:txBody>
                    <a:bodyPr/>
                    <a:lstStyle/>
                    <a:p>
                      <a:pPr marL="127000">
                        <a:lnSpc>
                          <a:spcPct val="100000"/>
                        </a:lnSpc>
                        <a:spcBef>
                          <a:spcPts val="270"/>
                        </a:spcBef>
                      </a:pPr>
                      <a:r>
                        <a:rPr sz="1800" b="1" spc="-10" dirty="0">
                          <a:solidFill>
                            <a:schemeClr val="tx1"/>
                          </a:solidFill>
                          <a:latin typeface="Calibri"/>
                          <a:cs typeface="Calibri"/>
                        </a:rPr>
                        <a:t>Age</a:t>
                      </a:r>
                      <a:endParaRPr sz="1800" dirty="0">
                        <a:solidFill>
                          <a:schemeClr val="tx1"/>
                        </a:solidFill>
                        <a:latin typeface="Calibri"/>
                        <a:cs typeface="Calibri"/>
                      </a:endParaRPr>
                    </a:p>
                  </a:txBody>
                  <a:tcPr marL="0" marR="0" marT="34290" marB="0">
                    <a:solidFill>
                      <a:srgbClr val="FFFFFF"/>
                    </a:solidFill>
                  </a:tcPr>
                </a:tc>
                <a:tc>
                  <a:txBody>
                    <a:bodyPr/>
                    <a:lstStyle/>
                    <a:p>
                      <a:pPr marL="75565">
                        <a:lnSpc>
                          <a:spcPct val="100000"/>
                        </a:lnSpc>
                        <a:spcBef>
                          <a:spcPts val="270"/>
                        </a:spcBef>
                      </a:pPr>
                      <a:r>
                        <a:rPr sz="1800" b="1" spc="-5" dirty="0">
                          <a:solidFill>
                            <a:schemeClr val="tx1"/>
                          </a:solidFill>
                          <a:latin typeface="Calibri"/>
                          <a:cs typeface="Calibri"/>
                        </a:rPr>
                        <a:t>Risk</a:t>
                      </a:r>
                      <a:endParaRPr sz="1800" dirty="0">
                        <a:solidFill>
                          <a:schemeClr val="tx1"/>
                        </a:solidFill>
                        <a:latin typeface="Calibri"/>
                        <a:cs typeface="Calibri"/>
                      </a:endParaRPr>
                    </a:p>
                  </a:txBody>
                  <a:tcPr marL="0" marR="0" marT="34290" marB="0">
                    <a:solidFill>
                      <a:srgbClr val="FDF5F0"/>
                    </a:solidFill>
                  </a:tcPr>
                </a:tc>
                <a:extLst>
                  <a:ext uri="{0D108BD9-81ED-4DB2-BD59-A6C34878D82A}">
                    <a16:rowId xmlns:a16="http://schemas.microsoft.com/office/drawing/2014/main" val="10001"/>
                  </a:ext>
                </a:extLst>
              </a:tr>
              <a:tr h="370205">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91440">
                        <a:lnSpc>
                          <a:spcPct val="100000"/>
                        </a:lnSpc>
                        <a:spcBef>
                          <a:spcPts val="254"/>
                        </a:spcBef>
                      </a:pPr>
                      <a:r>
                        <a:rPr sz="1800" i="1" dirty="0">
                          <a:latin typeface="Calibri"/>
                          <a:cs typeface="Calibri"/>
                        </a:rPr>
                        <a:t>1</a:t>
                      </a:r>
                      <a:endParaRPr sz="1800">
                        <a:latin typeface="Calibri"/>
                        <a:cs typeface="Calibri"/>
                      </a:endParaRPr>
                    </a:p>
                  </a:txBody>
                  <a:tcPr marL="0" marR="0" marT="32384" marB="0">
                    <a:solidFill>
                      <a:srgbClr val="FFFFFF"/>
                    </a:solidFill>
                  </a:tcPr>
                </a:tc>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322580">
                        <a:lnSpc>
                          <a:spcPct val="100000"/>
                        </a:lnSpc>
                        <a:spcBef>
                          <a:spcPts val="254"/>
                        </a:spcBef>
                      </a:pPr>
                      <a:r>
                        <a:rPr sz="1800" dirty="0">
                          <a:latin typeface="Calibri"/>
                          <a:cs typeface="Calibri"/>
                        </a:rPr>
                        <a:t>40</a:t>
                      </a:r>
                      <a:endParaRPr sz="1800">
                        <a:latin typeface="Calibri"/>
                        <a:cs typeface="Calibri"/>
                      </a:endParaRPr>
                    </a:p>
                  </a:txBody>
                  <a:tcPr marL="0" marR="0" marT="32384" marB="0">
                    <a:solidFill>
                      <a:srgbClr val="FFFFFF"/>
                    </a:solidFill>
                  </a:tcPr>
                </a:tc>
                <a:tc>
                  <a:txBody>
                    <a:bodyPr/>
                    <a:lstStyle/>
                    <a:p>
                      <a:pPr marL="127000">
                        <a:lnSpc>
                          <a:spcPct val="100000"/>
                        </a:lnSpc>
                        <a:spcBef>
                          <a:spcPts val="254"/>
                        </a:spcBef>
                      </a:pPr>
                      <a:r>
                        <a:rPr sz="1800" dirty="0">
                          <a:latin typeface="Calibri"/>
                          <a:cs typeface="Calibri"/>
                        </a:rPr>
                        <a:t>80</a:t>
                      </a:r>
                    </a:p>
                  </a:txBody>
                  <a:tcPr marL="0" marR="0" marT="32384" marB="0">
                    <a:solidFill>
                      <a:srgbClr val="FFFFFF"/>
                    </a:solidFill>
                  </a:tcPr>
                </a:tc>
                <a:tc>
                  <a:txBody>
                    <a:bodyPr/>
                    <a:lstStyle/>
                    <a:p>
                      <a:pPr marL="75565">
                        <a:lnSpc>
                          <a:spcPct val="100000"/>
                        </a:lnSpc>
                        <a:spcBef>
                          <a:spcPts val="254"/>
                        </a:spcBef>
                      </a:pPr>
                      <a:r>
                        <a:rPr sz="1800" spc="-5" dirty="0">
                          <a:latin typeface="Calibri"/>
                          <a:cs typeface="Calibri"/>
                        </a:rPr>
                        <a:t>High</a:t>
                      </a:r>
                      <a:endParaRPr sz="1800">
                        <a:latin typeface="Calibri"/>
                        <a:cs typeface="Calibri"/>
                      </a:endParaRPr>
                    </a:p>
                  </a:txBody>
                  <a:tcPr marL="0" marR="0" marT="32384" marB="0">
                    <a:solidFill>
                      <a:srgbClr val="FDF5F0"/>
                    </a:solidFill>
                  </a:tcPr>
                </a:tc>
                <a:extLst>
                  <a:ext uri="{0D108BD9-81ED-4DB2-BD59-A6C34878D82A}">
                    <a16:rowId xmlns:a16="http://schemas.microsoft.com/office/drawing/2014/main" val="10002"/>
                  </a:ext>
                </a:extLst>
              </a:tr>
              <a:tr h="370840">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91440">
                        <a:lnSpc>
                          <a:spcPct val="100000"/>
                        </a:lnSpc>
                        <a:spcBef>
                          <a:spcPts val="260"/>
                        </a:spcBef>
                      </a:pPr>
                      <a:r>
                        <a:rPr sz="1800" i="1" dirty="0">
                          <a:latin typeface="Calibri"/>
                          <a:cs typeface="Calibri"/>
                        </a:rPr>
                        <a:t>2</a:t>
                      </a:r>
                      <a:endParaRPr sz="1800">
                        <a:latin typeface="Calibri"/>
                        <a:cs typeface="Calibri"/>
                      </a:endParaRPr>
                    </a:p>
                  </a:txBody>
                  <a:tcPr marL="0" marR="0" marT="33020" marB="0">
                    <a:solidFill>
                      <a:srgbClr val="FFFFFF"/>
                    </a:solidFill>
                  </a:tcPr>
                </a:tc>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322580">
                        <a:lnSpc>
                          <a:spcPct val="100000"/>
                        </a:lnSpc>
                        <a:spcBef>
                          <a:spcPts val="260"/>
                        </a:spcBef>
                      </a:pPr>
                      <a:r>
                        <a:rPr sz="1800" dirty="0">
                          <a:latin typeface="Calibri"/>
                          <a:cs typeface="Calibri"/>
                        </a:rPr>
                        <a:t>45</a:t>
                      </a:r>
                      <a:endParaRPr sz="1800">
                        <a:latin typeface="Calibri"/>
                        <a:cs typeface="Calibri"/>
                      </a:endParaRPr>
                    </a:p>
                  </a:txBody>
                  <a:tcPr marL="0" marR="0" marT="33020" marB="0">
                    <a:solidFill>
                      <a:srgbClr val="FFFFFF"/>
                    </a:solidFill>
                  </a:tcPr>
                </a:tc>
                <a:tc>
                  <a:txBody>
                    <a:bodyPr/>
                    <a:lstStyle/>
                    <a:p>
                      <a:pPr marL="127000">
                        <a:lnSpc>
                          <a:spcPct val="100000"/>
                        </a:lnSpc>
                        <a:spcBef>
                          <a:spcPts val="260"/>
                        </a:spcBef>
                      </a:pPr>
                      <a:r>
                        <a:rPr sz="1800" dirty="0">
                          <a:latin typeface="Calibri"/>
                          <a:cs typeface="Calibri"/>
                        </a:rPr>
                        <a:t>70</a:t>
                      </a:r>
                      <a:endParaRPr sz="1800">
                        <a:latin typeface="Calibri"/>
                        <a:cs typeface="Calibri"/>
                      </a:endParaRPr>
                    </a:p>
                  </a:txBody>
                  <a:tcPr marL="0" marR="0" marT="33020" marB="0">
                    <a:solidFill>
                      <a:srgbClr val="FFFFFF"/>
                    </a:solidFill>
                  </a:tcPr>
                </a:tc>
                <a:tc>
                  <a:txBody>
                    <a:bodyPr/>
                    <a:lstStyle/>
                    <a:p>
                      <a:pPr marL="75565">
                        <a:lnSpc>
                          <a:spcPct val="100000"/>
                        </a:lnSpc>
                        <a:spcBef>
                          <a:spcPts val="260"/>
                        </a:spcBef>
                      </a:pPr>
                      <a:r>
                        <a:rPr sz="1800" spc="-5" dirty="0">
                          <a:latin typeface="Calibri"/>
                          <a:cs typeface="Calibri"/>
                        </a:rPr>
                        <a:t>High</a:t>
                      </a:r>
                      <a:endParaRPr sz="1800" dirty="0">
                        <a:latin typeface="Calibri"/>
                        <a:cs typeface="Calibri"/>
                      </a:endParaRPr>
                    </a:p>
                  </a:txBody>
                  <a:tcPr marL="0" marR="0" marT="33020" marB="0">
                    <a:solidFill>
                      <a:srgbClr val="FDF5F0"/>
                    </a:solidFill>
                  </a:tcPr>
                </a:tc>
                <a:extLst>
                  <a:ext uri="{0D108BD9-81ED-4DB2-BD59-A6C34878D82A}">
                    <a16:rowId xmlns:a16="http://schemas.microsoft.com/office/drawing/2014/main" val="10003"/>
                  </a:ext>
                </a:extLst>
              </a:tr>
              <a:tr h="370205">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91440">
                        <a:lnSpc>
                          <a:spcPct val="100000"/>
                        </a:lnSpc>
                        <a:spcBef>
                          <a:spcPts val="270"/>
                        </a:spcBef>
                      </a:pPr>
                      <a:r>
                        <a:rPr sz="1800" i="1" dirty="0">
                          <a:latin typeface="Calibri"/>
                          <a:cs typeface="Calibri"/>
                        </a:rPr>
                        <a:t>3</a:t>
                      </a:r>
                      <a:endParaRPr sz="1800">
                        <a:latin typeface="Calibri"/>
                        <a:cs typeface="Calibri"/>
                      </a:endParaRPr>
                    </a:p>
                  </a:txBody>
                  <a:tcPr marL="0" marR="0" marT="34290" marB="0">
                    <a:solidFill>
                      <a:srgbClr val="FFFFFF"/>
                    </a:solidFill>
                  </a:tcPr>
                </a:tc>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322580">
                        <a:lnSpc>
                          <a:spcPct val="100000"/>
                        </a:lnSpc>
                        <a:spcBef>
                          <a:spcPts val="270"/>
                        </a:spcBef>
                      </a:pPr>
                      <a:r>
                        <a:rPr sz="1800" dirty="0">
                          <a:latin typeface="Calibri"/>
                          <a:cs typeface="Calibri"/>
                        </a:rPr>
                        <a:t>35</a:t>
                      </a:r>
                      <a:endParaRPr sz="1800">
                        <a:latin typeface="Calibri"/>
                        <a:cs typeface="Calibri"/>
                      </a:endParaRPr>
                    </a:p>
                  </a:txBody>
                  <a:tcPr marL="0" marR="0" marT="34290" marB="0">
                    <a:solidFill>
                      <a:srgbClr val="FFFFFF"/>
                    </a:solidFill>
                  </a:tcPr>
                </a:tc>
                <a:tc>
                  <a:txBody>
                    <a:bodyPr/>
                    <a:lstStyle/>
                    <a:p>
                      <a:pPr marL="127000">
                        <a:lnSpc>
                          <a:spcPct val="100000"/>
                        </a:lnSpc>
                        <a:spcBef>
                          <a:spcPts val="270"/>
                        </a:spcBef>
                      </a:pPr>
                      <a:r>
                        <a:rPr sz="1800" dirty="0">
                          <a:latin typeface="Calibri"/>
                          <a:cs typeface="Calibri"/>
                        </a:rPr>
                        <a:t>20</a:t>
                      </a:r>
                      <a:endParaRPr sz="1800">
                        <a:latin typeface="Calibri"/>
                        <a:cs typeface="Calibri"/>
                      </a:endParaRPr>
                    </a:p>
                  </a:txBody>
                  <a:tcPr marL="0" marR="0" marT="34290" marB="0">
                    <a:solidFill>
                      <a:srgbClr val="FFFFFF"/>
                    </a:solidFill>
                  </a:tcPr>
                </a:tc>
                <a:tc>
                  <a:txBody>
                    <a:bodyPr/>
                    <a:lstStyle/>
                    <a:p>
                      <a:pPr marL="75565">
                        <a:lnSpc>
                          <a:spcPct val="100000"/>
                        </a:lnSpc>
                        <a:spcBef>
                          <a:spcPts val="270"/>
                        </a:spcBef>
                      </a:pPr>
                      <a:r>
                        <a:rPr sz="1800" spc="-5" dirty="0">
                          <a:latin typeface="Calibri"/>
                          <a:cs typeface="Calibri"/>
                        </a:rPr>
                        <a:t>Low</a:t>
                      </a:r>
                      <a:endParaRPr sz="1800">
                        <a:latin typeface="Calibri"/>
                        <a:cs typeface="Calibri"/>
                      </a:endParaRPr>
                    </a:p>
                  </a:txBody>
                  <a:tcPr marL="0" marR="0" marT="34290" marB="0">
                    <a:solidFill>
                      <a:srgbClr val="FDF5F0"/>
                    </a:solidFill>
                  </a:tcPr>
                </a:tc>
                <a:extLst>
                  <a:ext uri="{0D108BD9-81ED-4DB2-BD59-A6C34878D82A}">
                    <a16:rowId xmlns:a16="http://schemas.microsoft.com/office/drawing/2014/main" val="10004"/>
                  </a:ext>
                </a:extLst>
              </a:tr>
              <a:tr h="401955">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91440">
                        <a:lnSpc>
                          <a:spcPct val="100000"/>
                        </a:lnSpc>
                        <a:spcBef>
                          <a:spcPts val="254"/>
                        </a:spcBef>
                      </a:pPr>
                      <a:r>
                        <a:rPr sz="1800" i="1" dirty="0">
                          <a:latin typeface="Calibri"/>
                          <a:cs typeface="Calibri"/>
                        </a:rPr>
                        <a:t>4</a:t>
                      </a:r>
                      <a:endParaRPr sz="1800">
                        <a:latin typeface="Calibri"/>
                        <a:cs typeface="Calibri"/>
                      </a:endParaRPr>
                    </a:p>
                  </a:txBody>
                  <a:tcPr marL="0" marR="0" marT="32384" marB="0">
                    <a:solidFill>
                      <a:srgbClr val="FFFFFF"/>
                    </a:solidFill>
                  </a:tcPr>
                </a:tc>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322580">
                        <a:lnSpc>
                          <a:spcPct val="100000"/>
                        </a:lnSpc>
                        <a:spcBef>
                          <a:spcPts val="254"/>
                        </a:spcBef>
                      </a:pPr>
                      <a:r>
                        <a:rPr sz="1800" dirty="0">
                          <a:latin typeface="Calibri"/>
                          <a:cs typeface="Calibri"/>
                        </a:rPr>
                        <a:t>30</a:t>
                      </a:r>
                      <a:endParaRPr sz="1800">
                        <a:latin typeface="Calibri"/>
                        <a:cs typeface="Calibri"/>
                      </a:endParaRPr>
                    </a:p>
                  </a:txBody>
                  <a:tcPr marL="0" marR="0" marT="32384" marB="0">
                    <a:solidFill>
                      <a:srgbClr val="FFFFFF"/>
                    </a:solidFill>
                  </a:tcPr>
                </a:tc>
                <a:tc>
                  <a:txBody>
                    <a:bodyPr/>
                    <a:lstStyle/>
                    <a:p>
                      <a:pPr marL="127000">
                        <a:lnSpc>
                          <a:spcPct val="100000"/>
                        </a:lnSpc>
                        <a:spcBef>
                          <a:spcPts val="254"/>
                        </a:spcBef>
                      </a:pPr>
                      <a:r>
                        <a:rPr sz="1800" dirty="0">
                          <a:latin typeface="Calibri"/>
                          <a:cs typeface="Calibri"/>
                        </a:rPr>
                        <a:t>55</a:t>
                      </a:r>
                      <a:endParaRPr sz="1800">
                        <a:latin typeface="Calibri"/>
                        <a:cs typeface="Calibri"/>
                      </a:endParaRPr>
                    </a:p>
                  </a:txBody>
                  <a:tcPr marL="0" marR="0" marT="32384" marB="0">
                    <a:solidFill>
                      <a:srgbClr val="FFFFFF"/>
                    </a:solidFill>
                  </a:tcPr>
                </a:tc>
                <a:tc>
                  <a:txBody>
                    <a:bodyPr/>
                    <a:lstStyle/>
                    <a:p>
                      <a:pPr marL="75565">
                        <a:lnSpc>
                          <a:spcPct val="100000"/>
                        </a:lnSpc>
                        <a:spcBef>
                          <a:spcPts val="254"/>
                        </a:spcBef>
                      </a:pPr>
                      <a:r>
                        <a:rPr sz="1800" spc="-5" dirty="0">
                          <a:latin typeface="Calibri"/>
                          <a:cs typeface="Calibri"/>
                        </a:rPr>
                        <a:t>Low</a:t>
                      </a:r>
                      <a:endParaRPr sz="1800">
                        <a:latin typeface="Calibri"/>
                        <a:cs typeface="Calibri"/>
                      </a:endParaRPr>
                    </a:p>
                  </a:txBody>
                  <a:tcPr marL="0" marR="0" marT="32384" marB="0">
                    <a:solidFill>
                      <a:srgbClr val="FDF5F0"/>
                    </a:solidFill>
                  </a:tcPr>
                </a:tc>
                <a:extLst>
                  <a:ext uri="{0D108BD9-81ED-4DB2-BD59-A6C34878D82A}">
                    <a16:rowId xmlns:a16="http://schemas.microsoft.com/office/drawing/2014/main" val="10005"/>
                  </a:ext>
                </a:extLst>
              </a:tr>
              <a:tr h="339090">
                <a:tc>
                  <a:txBody>
                    <a:bodyPr/>
                    <a:lstStyle/>
                    <a:p>
                      <a:pPr>
                        <a:lnSpc>
                          <a:spcPct val="100000"/>
                        </a:lnSpc>
                      </a:pPr>
                      <a:endParaRPr sz="2100">
                        <a:latin typeface="Times New Roman"/>
                        <a:cs typeface="Times New Roman"/>
                      </a:endParaRPr>
                    </a:p>
                  </a:txBody>
                  <a:tcPr marL="0" marR="0" marT="0" marB="0">
                    <a:solidFill>
                      <a:srgbClr val="FFFFFF"/>
                    </a:solidFill>
                  </a:tcPr>
                </a:tc>
                <a:tc>
                  <a:txBody>
                    <a:bodyPr/>
                    <a:lstStyle/>
                    <a:p>
                      <a:pPr>
                        <a:lnSpc>
                          <a:spcPct val="100000"/>
                        </a:lnSpc>
                      </a:pPr>
                      <a:endParaRPr sz="2100">
                        <a:latin typeface="Times New Roman"/>
                        <a:cs typeface="Times New Roman"/>
                      </a:endParaRPr>
                    </a:p>
                  </a:txBody>
                  <a:tcPr marL="0" marR="0" marT="0" marB="0">
                    <a:solidFill>
                      <a:srgbClr val="FFFFFF"/>
                    </a:solidFill>
                  </a:tcPr>
                </a:tc>
                <a:tc>
                  <a:txBody>
                    <a:bodyPr/>
                    <a:lstStyle/>
                    <a:p>
                      <a:pPr>
                        <a:lnSpc>
                          <a:spcPct val="100000"/>
                        </a:lnSpc>
                      </a:pPr>
                      <a:endParaRPr sz="2100">
                        <a:latin typeface="Times New Roman"/>
                        <a:cs typeface="Times New Roman"/>
                      </a:endParaRPr>
                    </a:p>
                  </a:txBody>
                  <a:tcPr marL="0" marR="0" marT="0" marB="0">
                    <a:solidFill>
                      <a:srgbClr val="FFFFFF"/>
                    </a:solidFill>
                  </a:tcPr>
                </a:tc>
                <a:tc>
                  <a:txBody>
                    <a:bodyPr/>
                    <a:lstStyle/>
                    <a:p>
                      <a:pPr>
                        <a:lnSpc>
                          <a:spcPct val="100000"/>
                        </a:lnSpc>
                      </a:pPr>
                      <a:endParaRPr sz="2100">
                        <a:latin typeface="Times New Roman"/>
                        <a:cs typeface="Times New Roman"/>
                      </a:endParaRPr>
                    </a:p>
                  </a:txBody>
                  <a:tcPr marL="0" marR="0" marT="0" marB="0">
                    <a:solidFill>
                      <a:srgbClr val="FFFFFF"/>
                    </a:solidFill>
                  </a:tcPr>
                </a:tc>
                <a:tc>
                  <a:txBody>
                    <a:bodyPr/>
                    <a:lstStyle/>
                    <a:p>
                      <a:pPr>
                        <a:lnSpc>
                          <a:spcPct val="100000"/>
                        </a:lnSpc>
                      </a:pPr>
                      <a:endParaRPr sz="2100">
                        <a:latin typeface="Times New Roman"/>
                        <a:cs typeface="Times New Roman"/>
                      </a:endParaRPr>
                    </a:p>
                  </a:txBody>
                  <a:tcPr marL="0" marR="0" marT="0" marB="0">
                    <a:solidFill>
                      <a:srgbClr val="FFFFFF"/>
                    </a:solidFill>
                  </a:tcPr>
                </a:tc>
                <a:tc>
                  <a:txBody>
                    <a:bodyPr/>
                    <a:lstStyle/>
                    <a:p>
                      <a:pPr>
                        <a:lnSpc>
                          <a:spcPct val="100000"/>
                        </a:lnSpc>
                      </a:pPr>
                      <a:endParaRPr sz="2100">
                        <a:latin typeface="Times New Roman"/>
                        <a:cs typeface="Times New Roman"/>
                      </a:endParaRPr>
                    </a:p>
                  </a:txBody>
                  <a:tcPr marL="0" marR="0" marT="0" marB="0">
                    <a:solidFill>
                      <a:srgbClr val="FDF5F0"/>
                    </a:solidFill>
                  </a:tcPr>
                </a:tc>
                <a:extLst>
                  <a:ext uri="{0D108BD9-81ED-4DB2-BD59-A6C34878D82A}">
                    <a16:rowId xmlns:a16="http://schemas.microsoft.com/office/drawing/2014/main" val="10006"/>
                  </a:ext>
                </a:extLst>
              </a:tr>
              <a:tr h="215265">
                <a:tc>
                  <a:txBody>
                    <a:bodyPr/>
                    <a:lstStyle/>
                    <a:p>
                      <a:pPr>
                        <a:lnSpc>
                          <a:spcPct val="100000"/>
                        </a:lnSpc>
                      </a:pPr>
                      <a:endParaRPr sz="1300">
                        <a:latin typeface="Times New Roman"/>
                        <a:cs typeface="Times New Roman"/>
                      </a:endParaRPr>
                    </a:p>
                  </a:txBody>
                  <a:tcPr marL="0" marR="0" marT="0" marB="0">
                    <a:solidFill>
                      <a:srgbClr val="FFFFFF"/>
                    </a:solidFill>
                  </a:tcPr>
                </a:tc>
                <a:tc>
                  <a:txBody>
                    <a:bodyPr/>
                    <a:lstStyle/>
                    <a:p>
                      <a:pPr>
                        <a:lnSpc>
                          <a:spcPct val="100000"/>
                        </a:lnSpc>
                      </a:pPr>
                      <a:endParaRPr sz="1300">
                        <a:latin typeface="Times New Roman"/>
                        <a:cs typeface="Times New Roman"/>
                      </a:endParaRPr>
                    </a:p>
                  </a:txBody>
                  <a:tcPr marL="0" marR="0" marT="0" marB="0">
                    <a:solidFill>
                      <a:srgbClr val="FFFFFF"/>
                    </a:solidFill>
                  </a:tcPr>
                </a:tc>
                <a:tc>
                  <a:txBody>
                    <a:bodyPr/>
                    <a:lstStyle/>
                    <a:p>
                      <a:pPr>
                        <a:lnSpc>
                          <a:spcPct val="100000"/>
                        </a:lnSpc>
                      </a:pPr>
                      <a:endParaRPr sz="1300">
                        <a:latin typeface="Times New Roman"/>
                        <a:cs typeface="Times New Roman"/>
                      </a:endParaRPr>
                    </a:p>
                  </a:txBody>
                  <a:tcPr marL="0" marR="0" marT="0" marB="0">
                    <a:solidFill>
                      <a:srgbClr val="FFFFFF"/>
                    </a:solidFill>
                  </a:tcPr>
                </a:tc>
                <a:tc>
                  <a:txBody>
                    <a:bodyPr/>
                    <a:lstStyle/>
                    <a:p>
                      <a:pPr>
                        <a:lnSpc>
                          <a:spcPct val="100000"/>
                        </a:lnSpc>
                      </a:pPr>
                      <a:endParaRPr sz="1300">
                        <a:latin typeface="Times New Roman"/>
                        <a:cs typeface="Times New Roman"/>
                      </a:endParaRPr>
                    </a:p>
                  </a:txBody>
                  <a:tcPr marL="0" marR="0" marT="0" marB="0">
                    <a:solidFill>
                      <a:srgbClr val="FFFFFF"/>
                    </a:solidFill>
                  </a:tcPr>
                </a:tc>
                <a:tc>
                  <a:txBody>
                    <a:bodyPr/>
                    <a:lstStyle/>
                    <a:p>
                      <a:pPr>
                        <a:lnSpc>
                          <a:spcPct val="100000"/>
                        </a:lnSpc>
                      </a:pPr>
                      <a:endParaRPr sz="1300">
                        <a:latin typeface="Times New Roman"/>
                        <a:cs typeface="Times New Roman"/>
                      </a:endParaRPr>
                    </a:p>
                  </a:txBody>
                  <a:tcPr marL="0" marR="0" marT="0" marB="0">
                    <a:solidFill>
                      <a:srgbClr val="FFFFFF"/>
                    </a:solidFill>
                  </a:tcPr>
                </a:tc>
                <a:tc>
                  <a:txBody>
                    <a:bodyPr/>
                    <a:lstStyle/>
                    <a:p>
                      <a:pPr>
                        <a:lnSpc>
                          <a:spcPct val="100000"/>
                        </a:lnSpc>
                      </a:pPr>
                      <a:endParaRPr sz="1300">
                        <a:latin typeface="Times New Roman"/>
                        <a:cs typeface="Times New Roman"/>
                      </a:endParaRPr>
                    </a:p>
                  </a:txBody>
                  <a:tcPr marL="0" marR="0" marT="0" marB="0">
                    <a:solidFill>
                      <a:srgbClr val="FDF5F0"/>
                    </a:solidFill>
                  </a:tcPr>
                </a:tc>
                <a:extLst>
                  <a:ext uri="{0D108BD9-81ED-4DB2-BD59-A6C34878D82A}">
                    <a16:rowId xmlns:a16="http://schemas.microsoft.com/office/drawing/2014/main" val="10007"/>
                  </a:ext>
                </a:extLst>
              </a:tr>
              <a:tr h="154940">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DF5F0"/>
                    </a:solidFill>
                  </a:tcPr>
                </a:tc>
                <a:extLst>
                  <a:ext uri="{0D108BD9-81ED-4DB2-BD59-A6C34878D82A}">
                    <a16:rowId xmlns:a16="http://schemas.microsoft.com/office/drawing/2014/main" val="10008"/>
                  </a:ext>
                </a:extLst>
              </a:tr>
              <a:tr h="370205">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91440">
                        <a:lnSpc>
                          <a:spcPct val="100000"/>
                        </a:lnSpc>
                        <a:spcBef>
                          <a:spcPts val="254"/>
                        </a:spcBef>
                      </a:pPr>
                      <a:r>
                        <a:rPr sz="1800" i="1" dirty="0">
                          <a:latin typeface="Calibri"/>
                          <a:cs typeface="Calibri"/>
                        </a:rPr>
                        <a:t>16</a:t>
                      </a:r>
                      <a:endParaRPr sz="1800">
                        <a:latin typeface="Calibri"/>
                        <a:cs typeface="Calibri"/>
                      </a:endParaRPr>
                    </a:p>
                  </a:txBody>
                  <a:tcPr marL="0" marR="0" marT="32384" marB="0">
                    <a:solidFill>
                      <a:srgbClr val="FFFFFF"/>
                    </a:solidFill>
                  </a:tcPr>
                </a:tc>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322580">
                        <a:lnSpc>
                          <a:spcPct val="100000"/>
                        </a:lnSpc>
                        <a:spcBef>
                          <a:spcPts val="254"/>
                        </a:spcBef>
                      </a:pPr>
                      <a:r>
                        <a:rPr sz="1800" dirty="0">
                          <a:latin typeface="Calibri"/>
                          <a:cs typeface="Calibri"/>
                        </a:rPr>
                        <a:t>27</a:t>
                      </a:r>
                    </a:p>
                  </a:txBody>
                  <a:tcPr marL="0" marR="0" marT="32384" marB="0">
                    <a:solidFill>
                      <a:srgbClr val="FFFFFF"/>
                    </a:solidFill>
                  </a:tcPr>
                </a:tc>
                <a:tc>
                  <a:txBody>
                    <a:bodyPr/>
                    <a:lstStyle/>
                    <a:p>
                      <a:pPr marL="127000">
                        <a:lnSpc>
                          <a:spcPct val="100000"/>
                        </a:lnSpc>
                        <a:spcBef>
                          <a:spcPts val="254"/>
                        </a:spcBef>
                      </a:pPr>
                      <a:r>
                        <a:rPr sz="1800" dirty="0">
                          <a:latin typeface="Calibri"/>
                          <a:cs typeface="Calibri"/>
                        </a:rPr>
                        <a:t>33</a:t>
                      </a:r>
                      <a:endParaRPr sz="1800">
                        <a:latin typeface="Calibri"/>
                        <a:cs typeface="Calibri"/>
                      </a:endParaRPr>
                    </a:p>
                  </a:txBody>
                  <a:tcPr marL="0" marR="0" marT="32384" marB="0">
                    <a:solidFill>
                      <a:srgbClr val="FFFFFF"/>
                    </a:solidFill>
                  </a:tcPr>
                </a:tc>
                <a:tc>
                  <a:txBody>
                    <a:bodyPr/>
                    <a:lstStyle/>
                    <a:p>
                      <a:pPr marL="75565">
                        <a:lnSpc>
                          <a:spcPct val="100000"/>
                        </a:lnSpc>
                        <a:spcBef>
                          <a:spcPts val="254"/>
                        </a:spcBef>
                      </a:pPr>
                      <a:r>
                        <a:rPr sz="1800" spc="-5" dirty="0">
                          <a:latin typeface="Calibri"/>
                          <a:cs typeface="Calibri"/>
                        </a:rPr>
                        <a:t>Low</a:t>
                      </a:r>
                      <a:endParaRPr sz="1800">
                        <a:latin typeface="Calibri"/>
                        <a:cs typeface="Calibri"/>
                      </a:endParaRPr>
                    </a:p>
                  </a:txBody>
                  <a:tcPr marL="0" marR="0" marT="32384" marB="0">
                    <a:solidFill>
                      <a:srgbClr val="FDF5F0"/>
                    </a:solidFill>
                  </a:tcPr>
                </a:tc>
                <a:extLst>
                  <a:ext uri="{0D108BD9-81ED-4DB2-BD59-A6C34878D82A}">
                    <a16:rowId xmlns:a16="http://schemas.microsoft.com/office/drawing/2014/main" val="10009"/>
                  </a:ext>
                </a:extLst>
              </a:tr>
              <a:tr h="624840">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R="125095" algn="ctr">
                        <a:lnSpc>
                          <a:spcPts val="2125"/>
                        </a:lnSpc>
                        <a:spcBef>
                          <a:spcPts val="645"/>
                        </a:spcBef>
                      </a:pPr>
                      <a:r>
                        <a:rPr sz="1800" b="1" dirty="0">
                          <a:solidFill>
                            <a:srgbClr val="1F4E79"/>
                          </a:solidFill>
                          <a:latin typeface="Calibri"/>
                          <a:cs typeface="Calibri"/>
                        </a:rPr>
                        <a:t>X</a:t>
                      </a:r>
                      <a:endParaRPr sz="1800">
                        <a:latin typeface="Calibri"/>
                        <a:cs typeface="Calibri"/>
                      </a:endParaRPr>
                    </a:p>
                    <a:p>
                      <a:pPr marR="119380" algn="ctr">
                        <a:lnSpc>
                          <a:spcPts val="2050"/>
                        </a:lnSpc>
                      </a:pPr>
                      <a:r>
                        <a:rPr sz="1800" b="1" spc="-30" dirty="0">
                          <a:solidFill>
                            <a:srgbClr val="1F4E79"/>
                          </a:solidFill>
                          <a:latin typeface="Calibri"/>
                          <a:cs typeface="Calibri"/>
                        </a:rPr>
                        <a:t>f</a:t>
                      </a:r>
                      <a:r>
                        <a:rPr sz="1800" b="1" spc="-10" dirty="0">
                          <a:solidFill>
                            <a:srgbClr val="1F4E79"/>
                          </a:solidFill>
                          <a:latin typeface="Calibri"/>
                          <a:cs typeface="Calibri"/>
                        </a:rPr>
                        <a:t>e</a:t>
                      </a:r>
                      <a:r>
                        <a:rPr sz="1800" b="1" spc="-20" dirty="0">
                          <a:solidFill>
                            <a:srgbClr val="1F4E79"/>
                          </a:solidFill>
                          <a:latin typeface="Calibri"/>
                          <a:cs typeface="Calibri"/>
                        </a:rPr>
                        <a:t>a</a:t>
                      </a:r>
                      <a:r>
                        <a:rPr sz="1800" b="1" dirty="0">
                          <a:solidFill>
                            <a:srgbClr val="1F4E79"/>
                          </a:solidFill>
                          <a:latin typeface="Calibri"/>
                          <a:cs typeface="Calibri"/>
                        </a:rPr>
                        <a:t>t</a:t>
                      </a:r>
                      <a:r>
                        <a:rPr sz="1800" b="1" spc="-5" dirty="0">
                          <a:solidFill>
                            <a:srgbClr val="1F4E79"/>
                          </a:solidFill>
                          <a:latin typeface="Calibri"/>
                          <a:cs typeface="Calibri"/>
                        </a:rPr>
                        <a:t>u</a:t>
                      </a:r>
                      <a:r>
                        <a:rPr sz="1800" b="1" spc="-25" dirty="0">
                          <a:solidFill>
                            <a:srgbClr val="1F4E79"/>
                          </a:solidFill>
                          <a:latin typeface="Calibri"/>
                          <a:cs typeface="Calibri"/>
                        </a:rPr>
                        <a:t>r</a:t>
                      </a:r>
                      <a:r>
                        <a:rPr sz="1800" b="1" spc="-10" dirty="0">
                          <a:solidFill>
                            <a:srgbClr val="1F4E79"/>
                          </a:solidFill>
                          <a:latin typeface="Calibri"/>
                          <a:cs typeface="Calibri"/>
                        </a:rPr>
                        <a:t>e</a:t>
                      </a:r>
                      <a:r>
                        <a:rPr sz="1800" b="1" dirty="0">
                          <a:solidFill>
                            <a:srgbClr val="1F4E79"/>
                          </a:solidFill>
                          <a:latin typeface="Calibri"/>
                          <a:cs typeface="Calibri"/>
                        </a:rPr>
                        <a:t>s</a:t>
                      </a:r>
                      <a:endParaRPr sz="1800">
                        <a:latin typeface="Calibri"/>
                        <a:cs typeface="Calibri"/>
                      </a:endParaRPr>
                    </a:p>
                  </a:txBody>
                  <a:tcPr marL="0" marR="0" marT="81915" marB="0">
                    <a:solidFill>
                      <a:srgbClr val="FFFFFF"/>
                    </a:solidFill>
                  </a:tcPr>
                </a:tc>
                <a:tc>
                  <a:txBody>
                    <a:bodyPr/>
                    <a:lstStyle/>
                    <a:p>
                      <a:pPr>
                        <a:lnSpc>
                          <a:spcPct val="100000"/>
                        </a:lnSpc>
                      </a:pPr>
                      <a:endParaRPr sz="2200">
                        <a:latin typeface="Times New Roman"/>
                        <a:cs typeface="Times New Roman"/>
                      </a:endParaRPr>
                    </a:p>
                  </a:txBody>
                  <a:tcPr marL="0" marR="0" marT="0" marB="0">
                    <a:solidFill>
                      <a:srgbClr val="FFFFFF"/>
                    </a:solidFill>
                  </a:tcPr>
                </a:tc>
                <a:tc>
                  <a:txBody>
                    <a:bodyPr/>
                    <a:lstStyle/>
                    <a:p>
                      <a:pPr marL="314325" marR="310515" indent="270510">
                        <a:lnSpc>
                          <a:spcPts val="2090"/>
                        </a:lnSpc>
                        <a:spcBef>
                          <a:spcPts val="640"/>
                        </a:spcBef>
                      </a:pPr>
                      <a:r>
                        <a:rPr sz="1800" b="1" dirty="0">
                          <a:solidFill>
                            <a:srgbClr val="1F4E79"/>
                          </a:solidFill>
                          <a:latin typeface="Calibri"/>
                          <a:cs typeface="Calibri"/>
                        </a:rPr>
                        <a:t>y </a:t>
                      </a:r>
                      <a:r>
                        <a:rPr sz="1800" b="1" spc="5" dirty="0">
                          <a:solidFill>
                            <a:srgbClr val="1F4E79"/>
                          </a:solidFill>
                          <a:latin typeface="Calibri"/>
                          <a:cs typeface="Calibri"/>
                        </a:rPr>
                        <a:t> </a:t>
                      </a:r>
                      <a:r>
                        <a:rPr sz="1800" b="1" spc="-5" dirty="0">
                          <a:solidFill>
                            <a:srgbClr val="1F4E79"/>
                          </a:solidFill>
                          <a:latin typeface="Calibri"/>
                          <a:cs typeface="Calibri"/>
                        </a:rPr>
                        <a:t>c</a:t>
                      </a:r>
                      <a:r>
                        <a:rPr sz="1800" b="1" spc="-10" dirty="0">
                          <a:solidFill>
                            <a:srgbClr val="1F4E79"/>
                          </a:solidFill>
                          <a:latin typeface="Calibri"/>
                          <a:cs typeface="Calibri"/>
                        </a:rPr>
                        <a:t>l</a:t>
                      </a:r>
                      <a:r>
                        <a:rPr sz="1800" b="1" spc="-5" dirty="0">
                          <a:solidFill>
                            <a:srgbClr val="1F4E79"/>
                          </a:solidFill>
                          <a:latin typeface="Calibri"/>
                          <a:cs typeface="Calibri"/>
                        </a:rPr>
                        <a:t>a</a:t>
                      </a:r>
                      <a:r>
                        <a:rPr sz="1800" b="1" spc="-10" dirty="0">
                          <a:solidFill>
                            <a:srgbClr val="1F4E79"/>
                          </a:solidFill>
                          <a:latin typeface="Calibri"/>
                          <a:cs typeface="Calibri"/>
                        </a:rPr>
                        <a:t>sse</a:t>
                      </a:r>
                      <a:r>
                        <a:rPr sz="1800" b="1" dirty="0">
                          <a:solidFill>
                            <a:srgbClr val="1F4E79"/>
                          </a:solidFill>
                          <a:latin typeface="Calibri"/>
                          <a:cs typeface="Calibri"/>
                        </a:rPr>
                        <a:t>s</a:t>
                      </a:r>
                      <a:endParaRPr sz="1800" dirty="0">
                        <a:latin typeface="Calibri"/>
                        <a:cs typeface="Calibri"/>
                      </a:endParaRPr>
                    </a:p>
                  </a:txBody>
                  <a:tcPr marL="0" marR="0" marT="81280" marB="0">
                    <a:solidFill>
                      <a:srgbClr val="FDF5F0"/>
                    </a:solidFill>
                  </a:tcPr>
                </a:tc>
                <a:extLst>
                  <a:ext uri="{0D108BD9-81ED-4DB2-BD59-A6C34878D82A}">
                    <a16:rowId xmlns:a16="http://schemas.microsoft.com/office/drawing/2014/main" val="10010"/>
                  </a:ext>
                </a:extLst>
              </a:tr>
            </a:tbl>
          </a:graphicData>
        </a:graphic>
      </p:graphicFrame>
      <p:sp>
        <p:nvSpPr>
          <p:cNvPr id="27" name="object 27"/>
          <p:cNvSpPr txBox="1"/>
          <p:nvPr/>
        </p:nvSpPr>
        <p:spPr>
          <a:xfrm>
            <a:off x="916939" y="3572371"/>
            <a:ext cx="304800" cy="894080"/>
          </a:xfrm>
          <a:prstGeom prst="rect">
            <a:avLst/>
          </a:prstGeom>
        </p:spPr>
        <p:txBody>
          <a:bodyPr vert="vert270" wrap="square" lIns="0" tIns="1270" rIns="0" bIns="0" rtlCol="0">
            <a:spAutoFit/>
          </a:bodyPr>
          <a:lstStyle/>
          <a:p>
            <a:pPr marL="12700">
              <a:lnSpc>
                <a:spcPct val="100000"/>
              </a:lnSpc>
              <a:spcBef>
                <a:spcPts val="10"/>
              </a:spcBef>
            </a:pPr>
            <a:r>
              <a:rPr sz="1800" spc="-10" dirty="0">
                <a:latin typeface="Calibri"/>
                <a:cs typeface="Calibri"/>
              </a:rPr>
              <a:t>Instances</a:t>
            </a:r>
            <a:endParaRPr sz="1800" dirty="0">
              <a:latin typeface="Calibri"/>
              <a:cs typeface="Calibri"/>
            </a:endParaRPr>
          </a:p>
        </p:txBody>
      </p:sp>
    </p:spTree>
    <p:extLst>
      <p:ext uri="{BB962C8B-B14F-4D97-AF65-F5344CB8AC3E}">
        <p14:creationId xmlns:p14="http://schemas.microsoft.com/office/powerpoint/2010/main" val="1427216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57B1-43AD-4CC6-BB9A-6C2E6C4E4EF5}"/>
              </a:ext>
            </a:extLst>
          </p:cNvPr>
          <p:cNvSpPr>
            <a:spLocks noGrp="1"/>
          </p:cNvSpPr>
          <p:nvPr>
            <p:ph type="title"/>
          </p:nvPr>
        </p:nvSpPr>
        <p:spPr/>
        <p:txBody>
          <a:bodyPr/>
          <a:lstStyle/>
          <a:p>
            <a:r>
              <a:rPr lang="en-GB" dirty="0"/>
              <a:t>Learning to Separate</a:t>
            </a:r>
          </a:p>
        </p:txBody>
      </p:sp>
      <p:sp>
        <p:nvSpPr>
          <p:cNvPr id="3" name="Content Placeholder 2">
            <a:extLst>
              <a:ext uri="{FF2B5EF4-FFF2-40B4-BE49-F238E27FC236}">
                <a16:creationId xmlns:a16="http://schemas.microsoft.com/office/drawing/2014/main" id="{5E6DA335-E925-4CCC-B858-884B51D4950C}"/>
              </a:ext>
            </a:extLst>
          </p:cNvPr>
          <p:cNvSpPr>
            <a:spLocks noGrp="1"/>
          </p:cNvSpPr>
          <p:nvPr>
            <p:ph idx="1"/>
          </p:nvPr>
        </p:nvSpPr>
        <p:spPr>
          <a:xfrm>
            <a:off x="595843" y="1757928"/>
            <a:ext cx="10515600" cy="945943"/>
          </a:xfrm>
        </p:spPr>
        <p:txBody>
          <a:bodyPr/>
          <a:lstStyle/>
          <a:p>
            <a:r>
              <a:rPr lang="en-GB" dirty="0"/>
              <a:t>Our goal is to learn a function that can represent data for easy separation</a:t>
            </a:r>
          </a:p>
        </p:txBody>
      </p:sp>
      <p:grpSp>
        <p:nvGrpSpPr>
          <p:cNvPr id="4" name="Group 3" descr="Learning easy separation of data, what's the missing piece">
            <a:extLst>
              <a:ext uri="{FF2B5EF4-FFF2-40B4-BE49-F238E27FC236}">
                <a16:creationId xmlns:a16="http://schemas.microsoft.com/office/drawing/2014/main" id="{5FD76446-F6F2-4335-ADD4-4BC0B08C7694}"/>
              </a:ext>
            </a:extLst>
          </p:cNvPr>
          <p:cNvGrpSpPr/>
          <p:nvPr/>
        </p:nvGrpSpPr>
        <p:grpSpPr>
          <a:xfrm>
            <a:off x="171542" y="2920694"/>
            <a:ext cx="11478854" cy="2707885"/>
            <a:chOff x="171542" y="2920694"/>
            <a:chExt cx="11478854" cy="2707885"/>
          </a:xfrm>
        </p:grpSpPr>
        <p:pic>
          <p:nvPicPr>
            <p:cNvPr id="13" name="Picture 12">
              <a:extLst>
                <a:ext uri="{FF2B5EF4-FFF2-40B4-BE49-F238E27FC236}">
                  <a16:creationId xmlns:a16="http://schemas.microsoft.com/office/drawing/2014/main" id="{03E993DE-2ABD-4DBC-8110-2CBE4F366AEB}"/>
                </a:ext>
              </a:extLst>
            </p:cNvPr>
            <p:cNvPicPr>
              <a:picLocks noChangeAspect="1"/>
            </p:cNvPicPr>
            <p:nvPr/>
          </p:nvPicPr>
          <p:blipFill rotWithShape="1">
            <a:blip r:embed="rId2"/>
            <a:srcRect l="-1" r="49194"/>
            <a:stretch/>
          </p:blipFill>
          <p:spPr>
            <a:xfrm>
              <a:off x="171542" y="3031447"/>
              <a:ext cx="3410748" cy="2486377"/>
            </a:xfrm>
            <a:prstGeom prst="rect">
              <a:avLst/>
            </a:prstGeom>
          </p:spPr>
        </p:pic>
        <p:pic>
          <p:nvPicPr>
            <p:cNvPr id="14" name="Picture 13">
              <a:extLst>
                <a:ext uri="{FF2B5EF4-FFF2-40B4-BE49-F238E27FC236}">
                  <a16:creationId xmlns:a16="http://schemas.microsoft.com/office/drawing/2014/main" id="{AB074C32-BF28-406C-98F5-2A55D7F95E41}"/>
                </a:ext>
              </a:extLst>
            </p:cNvPr>
            <p:cNvPicPr>
              <a:picLocks noChangeAspect="1"/>
            </p:cNvPicPr>
            <p:nvPr/>
          </p:nvPicPr>
          <p:blipFill rotWithShape="1">
            <a:blip r:embed="rId2"/>
            <a:srcRect l="52010" t="-703" r="-2817" b="703"/>
            <a:stretch/>
          </p:blipFill>
          <p:spPr>
            <a:xfrm>
              <a:off x="7935790" y="2920694"/>
              <a:ext cx="3714606" cy="2707885"/>
            </a:xfrm>
            <a:prstGeom prst="rect">
              <a:avLst/>
            </a:prstGeom>
          </p:spPr>
        </p:pic>
        <p:sp>
          <p:nvSpPr>
            <p:cNvPr id="15" name="Rectangle 14">
              <a:extLst>
                <a:ext uri="{FF2B5EF4-FFF2-40B4-BE49-F238E27FC236}">
                  <a16:creationId xmlns:a16="http://schemas.microsoft.com/office/drawing/2014/main" id="{63B539DE-C076-45A6-89E9-E0ED6747EC39}"/>
                </a:ext>
              </a:extLst>
            </p:cNvPr>
            <p:cNvSpPr/>
            <p:nvPr/>
          </p:nvSpPr>
          <p:spPr>
            <a:xfrm>
              <a:off x="4013200" y="2920694"/>
              <a:ext cx="3840480" cy="2486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800" dirty="0"/>
                <a:t>?</a:t>
              </a:r>
            </a:p>
          </p:txBody>
        </p:sp>
        <p:cxnSp>
          <p:nvCxnSpPr>
            <p:cNvPr id="17" name="Straight Arrow Connector 16">
              <a:extLst>
                <a:ext uri="{FF2B5EF4-FFF2-40B4-BE49-F238E27FC236}">
                  <a16:creationId xmlns:a16="http://schemas.microsoft.com/office/drawing/2014/main" id="{CFBF2F9A-4452-4962-87A6-971100C15F95}"/>
                </a:ext>
              </a:extLst>
            </p:cNvPr>
            <p:cNvCxnSpPr>
              <a:stCxn id="13" idx="3"/>
            </p:cNvCxnSpPr>
            <p:nvPr/>
          </p:nvCxnSpPr>
          <p:spPr>
            <a:xfrm flipV="1">
              <a:off x="3582290" y="4274635"/>
              <a:ext cx="4596510"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4924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57B1-43AD-4CC6-BB9A-6C2E6C4E4EF5}"/>
              </a:ext>
            </a:extLst>
          </p:cNvPr>
          <p:cNvSpPr>
            <a:spLocks noGrp="1"/>
          </p:cNvSpPr>
          <p:nvPr>
            <p:ph type="title"/>
          </p:nvPr>
        </p:nvSpPr>
        <p:spPr/>
        <p:txBody>
          <a:bodyPr/>
          <a:lstStyle/>
          <a:p>
            <a:r>
              <a:rPr lang="en-GB" dirty="0"/>
              <a:t>Learning to Separate</a:t>
            </a:r>
          </a:p>
        </p:txBody>
      </p:sp>
      <p:sp>
        <p:nvSpPr>
          <p:cNvPr id="3" name="Content Placeholder 2">
            <a:extLst>
              <a:ext uri="{FF2B5EF4-FFF2-40B4-BE49-F238E27FC236}">
                <a16:creationId xmlns:a16="http://schemas.microsoft.com/office/drawing/2014/main" id="{5E6DA335-E925-4CCC-B858-884B51D4950C}"/>
              </a:ext>
            </a:extLst>
          </p:cNvPr>
          <p:cNvSpPr>
            <a:spLocks noGrp="1"/>
          </p:cNvSpPr>
          <p:nvPr>
            <p:ph idx="1"/>
          </p:nvPr>
        </p:nvSpPr>
        <p:spPr>
          <a:xfrm>
            <a:off x="595843" y="1757928"/>
            <a:ext cx="10515600" cy="945943"/>
          </a:xfrm>
        </p:spPr>
        <p:txBody>
          <a:bodyPr/>
          <a:lstStyle/>
          <a:p>
            <a:r>
              <a:rPr lang="en-GB" dirty="0"/>
              <a:t>Our goal is to learn a function that can represent data for easy separation</a:t>
            </a:r>
          </a:p>
        </p:txBody>
      </p:sp>
      <p:grpSp>
        <p:nvGrpSpPr>
          <p:cNvPr id="5" name="Group 4" descr="AI helping us to separate data for decision-making">
            <a:extLst>
              <a:ext uri="{FF2B5EF4-FFF2-40B4-BE49-F238E27FC236}">
                <a16:creationId xmlns:a16="http://schemas.microsoft.com/office/drawing/2014/main" id="{9276AE6A-CCAE-416D-AEC4-9F42229EFF71}"/>
              </a:ext>
            </a:extLst>
          </p:cNvPr>
          <p:cNvGrpSpPr/>
          <p:nvPr/>
        </p:nvGrpSpPr>
        <p:grpSpPr>
          <a:xfrm>
            <a:off x="171542" y="2920694"/>
            <a:ext cx="11478854" cy="3028598"/>
            <a:chOff x="171542" y="2920694"/>
            <a:chExt cx="11478854" cy="3028598"/>
          </a:xfrm>
        </p:grpSpPr>
        <p:grpSp>
          <p:nvGrpSpPr>
            <p:cNvPr id="4" name="Group 3">
              <a:extLst>
                <a:ext uri="{FF2B5EF4-FFF2-40B4-BE49-F238E27FC236}">
                  <a16:creationId xmlns:a16="http://schemas.microsoft.com/office/drawing/2014/main" id="{3AFF14F8-3290-4503-9079-5E23E54FF887}"/>
                </a:ext>
              </a:extLst>
            </p:cNvPr>
            <p:cNvGrpSpPr/>
            <p:nvPr/>
          </p:nvGrpSpPr>
          <p:grpSpPr>
            <a:xfrm>
              <a:off x="171542" y="2920694"/>
              <a:ext cx="11478854" cy="3007605"/>
              <a:chOff x="171542" y="2920694"/>
              <a:chExt cx="11478854" cy="3007605"/>
            </a:xfrm>
          </p:grpSpPr>
          <p:pic>
            <p:nvPicPr>
              <p:cNvPr id="13" name="Picture 12">
                <a:extLst>
                  <a:ext uri="{FF2B5EF4-FFF2-40B4-BE49-F238E27FC236}">
                    <a16:creationId xmlns:a16="http://schemas.microsoft.com/office/drawing/2014/main" id="{03E993DE-2ABD-4DBC-8110-2CBE4F366AEB}"/>
                  </a:ext>
                </a:extLst>
              </p:cNvPr>
              <p:cNvPicPr>
                <a:picLocks noChangeAspect="1"/>
              </p:cNvPicPr>
              <p:nvPr/>
            </p:nvPicPr>
            <p:blipFill rotWithShape="1">
              <a:blip r:embed="rId2"/>
              <a:srcRect l="-1" r="49194"/>
              <a:stretch/>
            </p:blipFill>
            <p:spPr>
              <a:xfrm>
                <a:off x="171542" y="3031447"/>
                <a:ext cx="3410748" cy="2486377"/>
              </a:xfrm>
              <a:prstGeom prst="rect">
                <a:avLst/>
              </a:prstGeom>
            </p:spPr>
          </p:pic>
          <p:pic>
            <p:nvPicPr>
              <p:cNvPr id="14" name="Picture 13">
                <a:extLst>
                  <a:ext uri="{FF2B5EF4-FFF2-40B4-BE49-F238E27FC236}">
                    <a16:creationId xmlns:a16="http://schemas.microsoft.com/office/drawing/2014/main" id="{AB074C32-BF28-406C-98F5-2A55D7F95E41}"/>
                  </a:ext>
                </a:extLst>
              </p:cNvPr>
              <p:cNvPicPr>
                <a:picLocks noChangeAspect="1"/>
              </p:cNvPicPr>
              <p:nvPr/>
            </p:nvPicPr>
            <p:blipFill rotWithShape="1">
              <a:blip r:embed="rId2"/>
              <a:srcRect l="52010" t="-703" r="-2817" b="703"/>
              <a:stretch/>
            </p:blipFill>
            <p:spPr>
              <a:xfrm>
                <a:off x="7935790" y="2920694"/>
                <a:ext cx="3714606" cy="2707885"/>
              </a:xfrm>
              <a:prstGeom prst="rect">
                <a:avLst/>
              </a:prstGeom>
            </p:spPr>
          </p:pic>
          <p:cxnSp>
            <p:nvCxnSpPr>
              <p:cNvPr id="8" name="Straight Arrow Connector 7">
                <a:extLst>
                  <a:ext uri="{FF2B5EF4-FFF2-40B4-BE49-F238E27FC236}">
                    <a16:creationId xmlns:a16="http://schemas.microsoft.com/office/drawing/2014/main" id="{6C5A0D7D-EE0C-4867-BDB9-32E0EA4D6EB0}"/>
                  </a:ext>
                </a:extLst>
              </p:cNvPr>
              <p:cNvCxnSpPr>
                <a:cxnSpLocks/>
              </p:cNvCxnSpPr>
              <p:nvPr/>
            </p:nvCxnSpPr>
            <p:spPr>
              <a:xfrm>
                <a:off x="3261360" y="4274636"/>
                <a:ext cx="491744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object 4">
                <a:extLst>
                  <a:ext uri="{FF2B5EF4-FFF2-40B4-BE49-F238E27FC236}">
                    <a16:creationId xmlns:a16="http://schemas.microsoft.com/office/drawing/2014/main" id="{41B35ED1-D90F-4F46-B288-3727F299F6AB}"/>
                  </a:ext>
                </a:extLst>
              </p:cNvPr>
              <p:cNvPicPr/>
              <p:nvPr/>
            </p:nvPicPr>
            <p:blipFill>
              <a:blip r:embed="rId3" cstate="print"/>
              <a:stretch>
                <a:fillRect/>
              </a:stretch>
            </p:blipFill>
            <p:spPr>
              <a:xfrm>
                <a:off x="3669890" y="3069140"/>
                <a:ext cx="4178300" cy="2602365"/>
              </a:xfrm>
              <a:prstGeom prst="rect">
                <a:avLst/>
              </a:prstGeom>
            </p:spPr>
          </p:pic>
          <p:sp>
            <p:nvSpPr>
              <p:cNvPr id="10" name="object 6">
                <a:extLst>
                  <a:ext uri="{FF2B5EF4-FFF2-40B4-BE49-F238E27FC236}">
                    <a16:creationId xmlns:a16="http://schemas.microsoft.com/office/drawing/2014/main" id="{F29ABCF7-2DD3-4FE1-9F1F-EAAE2AD720E4}"/>
                  </a:ext>
                </a:extLst>
              </p:cNvPr>
              <p:cNvSpPr txBox="1"/>
              <p:nvPr/>
            </p:nvSpPr>
            <p:spPr>
              <a:xfrm>
                <a:off x="5151887" y="5628579"/>
                <a:ext cx="120269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5597"/>
                    </a:solidFill>
                    <a:latin typeface="Calibri"/>
                    <a:cs typeface="Calibri"/>
                  </a:rPr>
                  <a:t>Hidden</a:t>
                </a:r>
                <a:r>
                  <a:rPr sz="1800" spc="-40" dirty="0">
                    <a:solidFill>
                      <a:srgbClr val="2F5597"/>
                    </a:solidFill>
                    <a:latin typeface="Calibri"/>
                    <a:cs typeface="Calibri"/>
                  </a:rPr>
                  <a:t> </a:t>
                </a:r>
                <a:r>
                  <a:rPr sz="1800" spc="-15" dirty="0">
                    <a:solidFill>
                      <a:srgbClr val="2F5597"/>
                    </a:solidFill>
                    <a:latin typeface="Calibri"/>
                    <a:cs typeface="Calibri"/>
                  </a:rPr>
                  <a:t>layer</a:t>
                </a:r>
                <a:endParaRPr sz="1800">
                  <a:latin typeface="Calibri"/>
                  <a:cs typeface="Calibri"/>
                </a:endParaRPr>
              </a:p>
            </p:txBody>
          </p:sp>
        </p:grpSp>
        <p:sp>
          <p:nvSpPr>
            <p:cNvPr id="11" name="Rectangle 10">
              <a:extLst>
                <a:ext uri="{FF2B5EF4-FFF2-40B4-BE49-F238E27FC236}">
                  <a16:creationId xmlns:a16="http://schemas.microsoft.com/office/drawing/2014/main" id="{CA9E7558-4707-4240-AA61-B649B5B939CA}"/>
                </a:ext>
              </a:extLst>
            </p:cNvPr>
            <p:cNvSpPr/>
            <p:nvPr/>
          </p:nvSpPr>
          <p:spPr>
            <a:xfrm>
              <a:off x="3582290" y="3038191"/>
              <a:ext cx="4271390" cy="2911101"/>
            </a:xfrm>
            <a:prstGeom prst="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800" dirty="0"/>
                <a:t>Deep Learning</a:t>
              </a:r>
            </a:p>
          </p:txBody>
        </p:sp>
      </p:grpSp>
    </p:spTree>
    <p:extLst>
      <p:ext uri="{BB962C8B-B14F-4D97-AF65-F5344CB8AC3E}">
        <p14:creationId xmlns:p14="http://schemas.microsoft.com/office/powerpoint/2010/main" val="420692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673-4548-4C5B-B192-1294CDF46D47}"/>
              </a:ext>
            </a:extLst>
          </p:cNvPr>
          <p:cNvSpPr>
            <a:spLocks noGrp="1"/>
          </p:cNvSpPr>
          <p:nvPr>
            <p:ph type="title"/>
          </p:nvPr>
        </p:nvSpPr>
        <p:spPr/>
        <p:txBody>
          <a:bodyPr/>
          <a:lstStyle/>
          <a:p>
            <a:r>
              <a:rPr lang="en-GB" dirty="0"/>
              <a:t>Neural Networks and Deep Learning</a:t>
            </a:r>
          </a:p>
        </p:txBody>
      </p:sp>
      <p:sp>
        <p:nvSpPr>
          <p:cNvPr id="3" name="Content Placeholder 2">
            <a:extLst>
              <a:ext uri="{FF2B5EF4-FFF2-40B4-BE49-F238E27FC236}">
                <a16:creationId xmlns:a16="http://schemas.microsoft.com/office/drawing/2014/main" id="{AA2FF799-CA31-4B58-B621-7D644CA88DE1}"/>
              </a:ext>
            </a:extLst>
          </p:cNvPr>
          <p:cNvSpPr>
            <a:spLocks noGrp="1"/>
          </p:cNvSpPr>
          <p:nvPr>
            <p:ph idx="1"/>
          </p:nvPr>
        </p:nvSpPr>
        <p:spPr/>
        <p:txBody>
          <a:bodyPr/>
          <a:lstStyle/>
          <a:p>
            <a:r>
              <a:rPr lang="en-GB" dirty="0"/>
              <a:t>Neural networks are a specific type of machine learning algorithm which draw heavily from calculus</a:t>
            </a:r>
          </a:p>
          <a:p>
            <a:endParaRPr lang="en-GB" dirty="0"/>
          </a:p>
          <a:p>
            <a:r>
              <a:rPr lang="en-GB" dirty="0"/>
              <a:t>The basic idea is to learn a new representation of input data which is better optimised to achieve a certain objective</a:t>
            </a:r>
          </a:p>
          <a:p>
            <a:endParaRPr lang="en-GB" dirty="0"/>
          </a:p>
          <a:p>
            <a:r>
              <a:rPr lang="en-GB" dirty="0"/>
              <a:t>This means that NNs are currently the state-of-the-art for many problems relying on complex data as input </a:t>
            </a:r>
          </a:p>
          <a:p>
            <a:pPr lvl="1"/>
            <a:r>
              <a:rPr lang="en-GB" dirty="0"/>
              <a:t>Images, Text, Time-Series…</a:t>
            </a:r>
          </a:p>
        </p:txBody>
      </p:sp>
    </p:spTree>
    <p:extLst>
      <p:ext uri="{BB962C8B-B14F-4D97-AF65-F5344CB8AC3E}">
        <p14:creationId xmlns:p14="http://schemas.microsoft.com/office/powerpoint/2010/main" val="3661424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Artificial</a:t>
            </a:r>
            <a:r>
              <a:rPr dirty="0"/>
              <a:t> </a:t>
            </a:r>
            <a:r>
              <a:rPr spc="-15" dirty="0"/>
              <a:t>Neural</a:t>
            </a:r>
            <a:r>
              <a:rPr spc="5" dirty="0"/>
              <a:t> </a:t>
            </a:r>
            <a:r>
              <a:rPr spc="-15" dirty="0"/>
              <a:t>Network</a:t>
            </a:r>
            <a:r>
              <a:rPr spc="-5" dirty="0"/>
              <a:t> (ANN)</a:t>
            </a:r>
            <a:endParaRPr spc="-15" dirty="0"/>
          </a:p>
        </p:txBody>
      </p:sp>
      <p:sp>
        <p:nvSpPr>
          <p:cNvPr id="12" name="Content Placeholder 11">
            <a:extLst>
              <a:ext uri="{FF2B5EF4-FFF2-40B4-BE49-F238E27FC236}">
                <a16:creationId xmlns:a16="http://schemas.microsoft.com/office/drawing/2014/main" id="{965A1DA4-7DF7-4D38-868A-C5E2183785AC}"/>
              </a:ext>
            </a:extLst>
          </p:cNvPr>
          <p:cNvSpPr>
            <a:spLocks noGrp="1"/>
          </p:cNvSpPr>
          <p:nvPr>
            <p:ph idx="1"/>
          </p:nvPr>
        </p:nvSpPr>
        <p:spPr>
          <a:xfrm>
            <a:off x="595843" y="1757928"/>
            <a:ext cx="6965163" cy="4057777"/>
          </a:xfrm>
        </p:spPr>
        <p:txBody>
          <a:bodyPr/>
          <a:lstStyle/>
          <a:p>
            <a:r>
              <a:rPr lang="en-GB" dirty="0"/>
              <a:t>The ANN is effectively a calculus graph</a:t>
            </a:r>
          </a:p>
          <a:p>
            <a:pPr lvl="1"/>
            <a:r>
              <a:rPr lang="en-GB" dirty="0"/>
              <a:t>A sequence of mathematical functions</a:t>
            </a:r>
          </a:p>
          <a:p>
            <a:endParaRPr lang="en-GB" dirty="0"/>
          </a:p>
          <a:p>
            <a:r>
              <a:rPr lang="en-GB" dirty="0"/>
              <a:t>They are comprised of neurons</a:t>
            </a:r>
          </a:p>
          <a:p>
            <a:r>
              <a:rPr lang="en-GB" dirty="0"/>
              <a:t>All neurons at a given depth are called a layer</a:t>
            </a:r>
          </a:p>
          <a:p>
            <a:r>
              <a:rPr lang="en-GB" dirty="0"/>
              <a:t>ANNs have at least three layers (but can have more)</a:t>
            </a:r>
          </a:p>
          <a:p>
            <a:endParaRPr lang="en-GB" dirty="0"/>
          </a:p>
        </p:txBody>
      </p:sp>
      <p:pic>
        <p:nvPicPr>
          <p:cNvPr id="4" name="object 4"/>
          <p:cNvPicPr/>
          <p:nvPr/>
        </p:nvPicPr>
        <p:blipFill>
          <a:blip r:embed="rId2" cstate="print"/>
          <a:stretch>
            <a:fillRect/>
          </a:stretch>
        </p:blipFill>
        <p:spPr>
          <a:xfrm>
            <a:off x="7685450" y="2597465"/>
            <a:ext cx="4178300" cy="2602365"/>
          </a:xfrm>
          <a:prstGeom prst="rect">
            <a:avLst/>
          </a:prstGeom>
        </p:spPr>
      </p:pic>
      <p:sp>
        <p:nvSpPr>
          <p:cNvPr id="6" name="object 6"/>
          <p:cNvSpPr txBox="1"/>
          <p:nvPr/>
        </p:nvSpPr>
        <p:spPr>
          <a:xfrm>
            <a:off x="9167447" y="5156904"/>
            <a:ext cx="120269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5597"/>
                </a:solidFill>
                <a:latin typeface="Calibri"/>
                <a:cs typeface="Calibri"/>
              </a:rPr>
              <a:t>Hidden</a:t>
            </a:r>
            <a:r>
              <a:rPr sz="1800" spc="-40" dirty="0">
                <a:solidFill>
                  <a:srgbClr val="2F5597"/>
                </a:solidFill>
                <a:latin typeface="Calibri"/>
                <a:cs typeface="Calibri"/>
              </a:rPr>
              <a:t> </a:t>
            </a:r>
            <a:r>
              <a:rPr sz="1800" spc="-15" dirty="0">
                <a:solidFill>
                  <a:srgbClr val="2F5597"/>
                </a:solidFill>
                <a:latin typeface="Calibri"/>
                <a:cs typeface="Calibri"/>
              </a:rPr>
              <a:t>layer</a:t>
            </a:r>
            <a:endParaRPr sz="1800">
              <a:latin typeface="Calibri"/>
              <a:cs typeface="Calibri"/>
            </a:endParaRPr>
          </a:p>
        </p:txBody>
      </p:sp>
      <p:sp>
        <p:nvSpPr>
          <p:cNvPr id="8" name="object 8"/>
          <p:cNvSpPr txBox="1"/>
          <p:nvPr/>
        </p:nvSpPr>
        <p:spPr>
          <a:xfrm>
            <a:off x="9561875" y="6426834"/>
            <a:ext cx="230187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Image</a:t>
            </a:r>
            <a:r>
              <a:rPr sz="1800" spc="-10" dirty="0">
                <a:latin typeface="Calibri"/>
                <a:cs typeface="Calibri"/>
              </a:rPr>
              <a:t> </a:t>
            </a:r>
            <a:r>
              <a:rPr sz="1800" spc="-5" dirty="0">
                <a:latin typeface="Calibri"/>
                <a:cs typeface="Calibri"/>
              </a:rPr>
              <a:t>by</a:t>
            </a:r>
            <a:r>
              <a:rPr sz="1800" spc="-15" dirty="0">
                <a:latin typeface="Calibri"/>
                <a:cs typeface="Calibri"/>
              </a:rPr>
              <a:t> </a:t>
            </a:r>
            <a:r>
              <a:rPr sz="1800" spc="-10" dirty="0">
                <a:latin typeface="Calibri"/>
                <a:cs typeface="Calibri"/>
              </a:rPr>
              <a:t>Fei-Fei </a:t>
            </a:r>
            <a:r>
              <a:rPr sz="1800" dirty="0">
                <a:latin typeface="Calibri"/>
                <a:cs typeface="Calibri"/>
              </a:rPr>
              <a:t>Li</a:t>
            </a:r>
            <a:r>
              <a:rPr sz="1800" spc="-10" dirty="0">
                <a:latin typeface="Calibri"/>
                <a:cs typeface="Calibri"/>
              </a:rPr>
              <a:t> </a:t>
            </a:r>
            <a:r>
              <a:rPr sz="1800" spc="-5" dirty="0">
                <a:latin typeface="Calibri"/>
                <a:cs typeface="Calibri"/>
              </a:rPr>
              <a:t>et.</a:t>
            </a:r>
            <a:r>
              <a:rPr sz="1800" spc="-15" dirty="0">
                <a:latin typeface="Calibri"/>
                <a:cs typeface="Calibri"/>
              </a:rPr>
              <a:t> </a:t>
            </a:r>
            <a:r>
              <a:rPr sz="1800" dirty="0">
                <a:latin typeface="Calibri"/>
                <a:cs typeface="Calibri"/>
              </a:rPr>
              <a:t>al.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a:t>
            </a:r>
            <a:r>
              <a:rPr spc="-45" dirty="0"/>
              <a:t> </a:t>
            </a:r>
            <a:r>
              <a:rPr spc="-5" dirty="0"/>
              <a:t>Single</a:t>
            </a:r>
            <a:r>
              <a:rPr spc="-35" dirty="0"/>
              <a:t> </a:t>
            </a:r>
            <a:r>
              <a:rPr spc="-15" dirty="0"/>
              <a:t>Neuron</a:t>
            </a:r>
          </a:p>
        </p:txBody>
      </p:sp>
      <p:grpSp>
        <p:nvGrpSpPr>
          <p:cNvPr id="4" name="object 4"/>
          <p:cNvGrpSpPr/>
          <p:nvPr/>
        </p:nvGrpSpPr>
        <p:grpSpPr>
          <a:xfrm>
            <a:off x="8423119" y="2325801"/>
            <a:ext cx="1017905" cy="951230"/>
            <a:chOff x="8423119" y="2325801"/>
            <a:chExt cx="1017905" cy="951230"/>
          </a:xfrm>
        </p:grpSpPr>
        <p:sp>
          <p:nvSpPr>
            <p:cNvPr id="5" name="object 5"/>
            <p:cNvSpPr/>
            <p:nvPr/>
          </p:nvSpPr>
          <p:spPr>
            <a:xfrm>
              <a:off x="8446932" y="2349614"/>
              <a:ext cx="970280" cy="903605"/>
            </a:xfrm>
            <a:custGeom>
              <a:avLst/>
              <a:gdLst/>
              <a:ahLst/>
              <a:cxnLst/>
              <a:rect l="l" t="t" r="r" b="b"/>
              <a:pathLst>
                <a:path w="970279" h="903604">
                  <a:moveTo>
                    <a:pt x="485077" y="0"/>
                  </a:moveTo>
                  <a:lnTo>
                    <a:pt x="435481" y="2331"/>
                  </a:lnTo>
                  <a:lnTo>
                    <a:pt x="387317" y="9175"/>
                  </a:lnTo>
                  <a:lnTo>
                    <a:pt x="340830" y="20304"/>
                  </a:lnTo>
                  <a:lnTo>
                    <a:pt x="296263" y="35490"/>
                  </a:lnTo>
                  <a:lnTo>
                    <a:pt x="253860" y="54508"/>
                  </a:lnTo>
                  <a:lnTo>
                    <a:pt x="213866" y="77129"/>
                  </a:lnTo>
                  <a:lnTo>
                    <a:pt x="176523" y="103128"/>
                  </a:lnTo>
                  <a:lnTo>
                    <a:pt x="142075" y="132277"/>
                  </a:lnTo>
                  <a:lnTo>
                    <a:pt x="110768" y="164348"/>
                  </a:lnTo>
                  <a:lnTo>
                    <a:pt x="82843" y="199116"/>
                  </a:lnTo>
                  <a:lnTo>
                    <a:pt x="58546" y="236352"/>
                  </a:lnTo>
                  <a:lnTo>
                    <a:pt x="38119" y="275830"/>
                  </a:lnTo>
                  <a:lnTo>
                    <a:pt x="21808" y="317324"/>
                  </a:lnTo>
                  <a:lnTo>
                    <a:pt x="9855" y="360605"/>
                  </a:lnTo>
                  <a:lnTo>
                    <a:pt x="2504" y="405447"/>
                  </a:lnTo>
                  <a:lnTo>
                    <a:pt x="0" y="451623"/>
                  </a:lnTo>
                  <a:lnTo>
                    <a:pt x="2504" y="497799"/>
                  </a:lnTo>
                  <a:lnTo>
                    <a:pt x="9855" y="542641"/>
                  </a:lnTo>
                  <a:lnTo>
                    <a:pt x="21808" y="585922"/>
                  </a:lnTo>
                  <a:lnTo>
                    <a:pt x="38119" y="627416"/>
                  </a:lnTo>
                  <a:lnTo>
                    <a:pt x="58546" y="666894"/>
                  </a:lnTo>
                  <a:lnTo>
                    <a:pt x="82843" y="704131"/>
                  </a:lnTo>
                  <a:lnTo>
                    <a:pt x="110768" y="738898"/>
                  </a:lnTo>
                  <a:lnTo>
                    <a:pt x="142075" y="770970"/>
                  </a:lnTo>
                  <a:lnTo>
                    <a:pt x="176523" y="800119"/>
                  </a:lnTo>
                  <a:lnTo>
                    <a:pt x="213866" y="826117"/>
                  </a:lnTo>
                  <a:lnTo>
                    <a:pt x="253860" y="848739"/>
                  </a:lnTo>
                  <a:lnTo>
                    <a:pt x="296263" y="867757"/>
                  </a:lnTo>
                  <a:lnTo>
                    <a:pt x="340830" y="882943"/>
                  </a:lnTo>
                  <a:lnTo>
                    <a:pt x="387317" y="894072"/>
                  </a:lnTo>
                  <a:lnTo>
                    <a:pt x="435481" y="900916"/>
                  </a:lnTo>
                  <a:lnTo>
                    <a:pt x="485077" y="903248"/>
                  </a:lnTo>
                  <a:lnTo>
                    <a:pt x="534674" y="900916"/>
                  </a:lnTo>
                  <a:lnTo>
                    <a:pt x="582837" y="894072"/>
                  </a:lnTo>
                  <a:lnTo>
                    <a:pt x="629325" y="882943"/>
                  </a:lnTo>
                  <a:lnTo>
                    <a:pt x="673892" y="867757"/>
                  </a:lnTo>
                  <a:lnTo>
                    <a:pt x="716294" y="848739"/>
                  </a:lnTo>
                  <a:lnTo>
                    <a:pt x="756289" y="826117"/>
                  </a:lnTo>
                  <a:lnTo>
                    <a:pt x="793632" y="800119"/>
                  </a:lnTo>
                  <a:lnTo>
                    <a:pt x="828079" y="770970"/>
                  </a:lnTo>
                  <a:lnTo>
                    <a:pt x="859387" y="738898"/>
                  </a:lnTo>
                  <a:lnTo>
                    <a:pt x="887311" y="704131"/>
                  </a:lnTo>
                  <a:lnTo>
                    <a:pt x="911609" y="666894"/>
                  </a:lnTo>
                  <a:lnTo>
                    <a:pt x="932035" y="627416"/>
                  </a:lnTo>
                  <a:lnTo>
                    <a:pt x="948347" y="585922"/>
                  </a:lnTo>
                  <a:lnTo>
                    <a:pt x="960300" y="542641"/>
                  </a:lnTo>
                  <a:lnTo>
                    <a:pt x="967651" y="497799"/>
                  </a:lnTo>
                  <a:lnTo>
                    <a:pt x="970155" y="451623"/>
                  </a:lnTo>
                  <a:lnTo>
                    <a:pt x="967651" y="405447"/>
                  </a:lnTo>
                  <a:lnTo>
                    <a:pt x="960300" y="360605"/>
                  </a:lnTo>
                  <a:lnTo>
                    <a:pt x="948347" y="317324"/>
                  </a:lnTo>
                  <a:lnTo>
                    <a:pt x="932035" y="275830"/>
                  </a:lnTo>
                  <a:lnTo>
                    <a:pt x="911609" y="236352"/>
                  </a:lnTo>
                  <a:lnTo>
                    <a:pt x="887311" y="199116"/>
                  </a:lnTo>
                  <a:lnTo>
                    <a:pt x="859387" y="164348"/>
                  </a:lnTo>
                  <a:lnTo>
                    <a:pt x="828079" y="132277"/>
                  </a:lnTo>
                  <a:lnTo>
                    <a:pt x="793632" y="103128"/>
                  </a:lnTo>
                  <a:lnTo>
                    <a:pt x="756289" y="77129"/>
                  </a:lnTo>
                  <a:lnTo>
                    <a:pt x="716294" y="54508"/>
                  </a:lnTo>
                  <a:lnTo>
                    <a:pt x="673892" y="35490"/>
                  </a:lnTo>
                  <a:lnTo>
                    <a:pt x="629325" y="20304"/>
                  </a:lnTo>
                  <a:lnTo>
                    <a:pt x="582837" y="9175"/>
                  </a:lnTo>
                  <a:lnTo>
                    <a:pt x="534674" y="2331"/>
                  </a:lnTo>
                  <a:lnTo>
                    <a:pt x="485077" y="0"/>
                  </a:lnTo>
                  <a:close/>
                </a:path>
              </a:pathLst>
            </a:custGeom>
            <a:solidFill>
              <a:srgbClr val="FFF2CC"/>
            </a:solidFill>
          </p:spPr>
          <p:txBody>
            <a:bodyPr wrap="square" lIns="0" tIns="0" rIns="0" bIns="0" rtlCol="0"/>
            <a:lstStyle/>
            <a:p>
              <a:endParaRPr/>
            </a:p>
          </p:txBody>
        </p:sp>
        <p:sp>
          <p:nvSpPr>
            <p:cNvPr id="6" name="object 6"/>
            <p:cNvSpPr/>
            <p:nvPr/>
          </p:nvSpPr>
          <p:spPr>
            <a:xfrm>
              <a:off x="8446932" y="2349614"/>
              <a:ext cx="970280" cy="903605"/>
            </a:xfrm>
            <a:custGeom>
              <a:avLst/>
              <a:gdLst/>
              <a:ahLst/>
              <a:cxnLst/>
              <a:rect l="l" t="t" r="r" b="b"/>
              <a:pathLst>
                <a:path w="970279" h="903604">
                  <a:moveTo>
                    <a:pt x="0" y="451624"/>
                  </a:moveTo>
                  <a:lnTo>
                    <a:pt x="2504" y="405448"/>
                  </a:lnTo>
                  <a:lnTo>
                    <a:pt x="9855" y="360606"/>
                  </a:lnTo>
                  <a:lnTo>
                    <a:pt x="21808" y="317324"/>
                  </a:lnTo>
                  <a:lnTo>
                    <a:pt x="38119" y="275831"/>
                  </a:lnTo>
                  <a:lnTo>
                    <a:pt x="58546" y="236353"/>
                  </a:lnTo>
                  <a:lnTo>
                    <a:pt x="82843" y="199116"/>
                  </a:lnTo>
                  <a:lnTo>
                    <a:pt x="110768" y="164349"/>
                  </a:lnTo>
                  <a:lnTo>
                    <a:pt x="142076" y="132277"/>
                  </a:lnTo>
                  <a:lnTo>
                    <a:pt x="176523" y="103128"/>
                  </a:lnTo>
                  <a:lnTo>
                    <a:pt x="213866" y="77130"/>
                  </a:lnTo>
                  <a:lnTo>
                    <a:pt x="253861" y="54508"/>
                  </a:lnTo>
                  <a:lnTo>
                    <a:pt x="296263" y="35490"/>
                  </a:lnTo>
                  <a:lnTo>
                    <a:pt x="340830" y="20304"/>
                  </a:lnTo>
                  <a:lnTo>
                    <a:pt x="387317" y="9175"/>
                  </a:lnTo>
                  <a:lnTo>
                    <a:pt x="435481" y="2331"/>
                  </a:lnTo>
                  <a:lnTo>
                    <a:pt x="485078" y="0"/>
                  </a:lnTo>
                  <a:lnTo>
                    <a:pt x="534674" y="2331"/>
                  </a:lnTo>
                  <a:lnTo>
                    <a:pt x="582838" y="9175"/>
                  </a:lnTo>
                  <a:lnTo>
                    <a:pt x="629325" y="20304"/>
                  </a:lnTo>
                  <a:lnTo>
                    <a:pt x="673892" y="35490"/>
                  </a:lnTo>
                  <a:lnTo>
                    <a:pt x="716294" y="54508"/>
                  </a:lnTo>
                  <a:lnTo>
                    <a:pt x="756289" y="77130"/>
                  </a:lnTo>
                  <a:lnTo>
                    <a:pt x="793632" y="103128"/>
                  </a:lnTo>
                  <a:lnTo>
                    <a:pt x="828079" y="132277"/>
                  </a:lnTo>
                  <a:lnTo>
                    <a:pt x="859387" y="164349"/>
                  </a:lnTo>
                  <a:lnTo>
                    <a:pt x="887312" y="199116"/>
                  </a:lnTo>
                  <a:lnTo>
                    <a:pt x="911609" y="236353"/>
                  </a:lnTo>
                  <a:lnTo>
                    <a:pt x="932036" y="275831"/>
                  </a:lnTo>
                  <a:lnTo>
                    <a:pt x="948347" y="317324"/>
                  </a:lnTo>
                  <a:lnTo>
                    <a:pt x="960300" y="360606"/>
                  </a:lnTo>
                  <a:lnTo>
                    <a:pt x="967651" y="405448"/>
                  </a:lnTo>
                  <a:lnTo>
                    <a:pt x="970156" y="451624"/>
                  </a:lnTo>
                  <a:lnTo>
                    <a:pt x="967651" y="497799"/>
                  </a:lnTo>
                  <a:lnTo>
                    <a:pt x="960300" y="542641"/>
                  </a:lnTo>
                  <a:lnTo>
                    <a:pt x="948347" y="585923"/>
                  </a:lnTo>
                  <a:lnTo>
                    <a:pt x="932036" y="627416"/>
                  </a:lnTo>
                  <a:lnTo>
                    <a:pt x="911609" y="666894"/>
                  </a:lnTo>
                  <a:lnTo>
                    <a:pt x="887312" y="704131"/>
                  </a:lnTo>
                  <a:lnTo>
                    <a:pt x="859387" y="738898"/>
                  </a:lnTo>
                  <a:lnTo>
                    <a:pt x="828079" y="770970"/>
                  </a:lnTo>
                  <a:lnTo>
                    <a:pt x="793632" y="800119"/>
                  </a:lnTo>
                  <a:lnTo>
                    <a:pt x="756289" y="826117"/>
                  </a:lnTo>
                  <a:lnTo>
                    <a:pt x="716294" y="848739"/>
                  </a:lnTo>
                  <a:lnTo>
                    <a:pt x="673892" y="867757"/>
                  </a:lnTo>
                  <a:lnTo>
                    <a:pt x="629325" y="882943"/>
                  </a:lnTo>
                  <a:lnTo>
                    <a:pt x="582838" y="894072"/>
                  </a:lnTo>
                  <a:lnTo>
                    <a:pt x="534674" y="900916"/>
                  </a:lnTo>
                  <a:lnTo>
                    <a:pt x="485078" y="903248"/>
                  </a:lnTo>
                  <a:lnTo>
                    <a:pt x="435481" y="900916"/>
                  </a:lnTo>
                  <a:lnTo>
                    <a:pt x="387317" y="894072"/>
                  </a:lnTo>
                  <a:lnTo>
                    <a:pt x="340830" y="882943"/>
                  </a:lnTo>
                  <a:lnTo>
                    <a:pt x="296263" y="867757"/>
                  </a:lnTo>
                  <a:lnTo>
                    <a:pt x="253861" y="848739"/>
                  </a:lnTo>
                  <a:lnTo>
                    <a:pt x="213866" y="826117"/>
                  </a:lnTo>
                  <a:lnTo>
                    <a:pt x="176523" y="800119"/>
                  </a:lnTo>
                  <a:lnTo>
                    <a:pt x="142076" y="770970"/>
                  </a:lnTo>
                  <a:lnTo>
                    <a:pt x="110768" y="738898"/>
                  </a:lnTo>
                  <a:lnTo>
                    <a:pt x="82843" y="704131"/>
                  </a:lnTo>
                  <a:lnTo>
                    <a:pt x="58546" y="666894"/>
                  </a:lnTo>
                  <a:lnTo>
                    <a:pt x="38119" y="627416"/>
                  </a:lnTo>
                  <a:lnTo>
                    <a:pt x="21808" y="585923"/>
                  </a:lnTo>
                  <a:lnTo>
                    <a:pt x="9855" y="542641"/>
                  </a:lnTo>
                  <a:lnTo>
                    <a:pt x="2504" y="497799"/>
                  </a:lnTo>
                  <a:lnTo>
                    <a:pt x="0" y="451624"/>
                  </a:lnTo>
                  <a:close/>
                </a:path>
              </a:pathLst>
            </a:custGeom>
            <a:ln w="47625">
              <a:solidFill>
                <a:srgbClr val="7F6000"/>
              </a:solidFill>
            </a:ln>
          </p:spPr>
          <p:txBody>
            <a:bodyPr wrap="square" lIns="0" tIns="0" rIns="0" bIns="0" rtlCol="0"/>
            <a:lstStyle/>
            <a:p>
              <a:endParaRPr/>
            </a:p>
          </p:txBody>
        </p:sp>
      </p:grpSp>
      <p:sp>
        <p:nvSpPr>
          <p:cNvPr id="7" name="object 7"/>
          <p:cNvSpPr txBox="1"/>
          <p:nvPr/>
        </p:nvSpPr>
        <p:spPr>
          <a:xfrm>
            <a:off x="6757774" y="2636011"/>
            <a:ext cx="3149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3</a:t>
            </a:r>
            <a:r>
              <a:rPr sz="1800" spc="-5" dirty="0">
                <a:latin typeface="Calibri"/>
                <a:cs typeface="Calibri"/>
              </a:rPr>
              <a:t>.</a:t>
            </a:r>
            <a:r>
              <a:rPr sz="1800" dirty="0">
                <a:latin typeface="Calibri"/>
                <a:cs typeface="Calibri"/>
              </a:rPr>
              <a:t>5</a:t>
            </a:r>
            <a:endParaRPr sz="1800">
              <a:latin typeface="Calibri"/>
              <a:cs typeface="Calibri"/>
            </a:endParaRPr>
          </a:p>
        </p:txBody>
      </p:sp>
      <p:sp>
        <p:nvSpPr>
          <p:cNvPr id="8" name="object 8"/>
          <p:cNvSpPr txBox="1"/>
          <p:nvPr/>
        </p:nvSpPr>
        <p:spPr>
          <a:xfrm>
            <a:off x="6815205" y="4647692"/>
            <a:ext cx="3149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F5597"/>
                </a:solidFill>
                <a:latin typeface="Calibri"/>
                <a:cs typeface="Calibri"/>
              </a:rPr>
              <a:t>1</a:t>
            </a:r>
            <a:r>
              <a:rPr sz="1800" spc="-5" dirty="0">
                <a:solidFill>
                  <a:srgbClr val="2F5597"/>
                </a:solidFill>
                <a:latin typeface="Calibri"/>
                <a:cs typeface="Calibri"/>
              </a:rPr>
              <a:t>.</a:t>
            </a:r>
            <a:r>
              <a:rPr sz="1800" dirty="0">
                <a:solidFill>
                  <a:srgbClr val="2F5597"/>
                </a:solidFill>
                <a:latin typeface="Calibri"/>
                <a:cs typeface="Calibri"/>
              </a:rPr>
              <a:t>2</a:t>
            </a:r>
            <a:endParaRPr sz="1800">
              <a:latin typeface="Calibri"/>
              <a:cs typeface="Calibri"/>
            </a:endParaRPr>
          </a:p>
        </p:txBody>
      </p:sp>
      <p:grpSp>
        <p:nvGrpSpPr>
          <p:cNvPr id="9" name="object 9"/>
          <p:cNvGrpSpPr/>
          <p:nvPr/>
        </p:nvGrpSpPr>
        <p:grpSpPr>
          <a:xfrm>
            <a:off x="6672684" y="2633469"/>
            <a:ext cx="2299335" cy="2370455"/>
            <a:chOff x="6672684" y="2633469"/>
            <a:chExt cx="2299335" cy="2370455"/>
          </a:xfrm>
        </p:grpSpPr>
        <p:sp>
          <p:nvSpPr>
            <p:cNvPr id="10" name="object 10"/>
            <p:cNvSpPr/>
            <p:nvPr/>
          </p:nvSpPr>
          <p:spPr>
            <a:xfrm>
              <a:off x="7202981" y="2763139"/>
              <a:ext cx="1243965" cy="76200"/>
            </a:xfrm>
            <a:custGeom>
              <a:avLst/>
              <a:gdLst/>
              <a:ahLst/>
              <a:cxnLst/>
              <a:rect l="l" t="t" r="r" b="b"/>
              <a:pathLst>
                <a:path w="1243965" h="76200">
                  <a:moveTo>
                    <a:pt x="1167749" y="47624"/>
                  </a:moveTo>
                  <a:lnTo>
                    <a:pt x="1167749" y="76200"/>
                  </a:lnTo>
                  <a:lnTo>
                    <a:pt x="1224899" y="47625"/>
                  </a:lnTo>
                  <a:lnTo>
                    <a:pt x="1167749" y="47624"/>
                  </a:lnTo>
                  <a:close/>
                </a:path>
                <a:path w="1243965" h="76200">
                  <a:moveTo>
                    <a:pt x="1167749" y="28574"/>
                  </a:moveTo>
                  <a:lnTo>
                    <a:pt x="1167749" y="47624"/>
                  </a:lnTo>
                  <a:lnTo>
                    <a:pt x="1180449" y="47625"/>
                  </a:lnTo>
                  <a:lnTo>
                    <a:pt x="1180449" y="28575"/>
                  </a:lnTo>
                  <a:lnTo>
                    <a:pt x="1167749" y="28574"/>
                  </a:lnTo>
                  <a:close/>
                </a:path>
                <a:path w="1243965" h="76200">
                  <a:moveTo>
                    <a:pt x="1167749" y="0"/>
                  </a:moveTo>
                  <a:lnTo>
                    <a:pt x="1167749" y="28574"/>
                  </a:lnTo>
                  <a:lnTo>
                    <a:pt x="1180449" y="28575"/>
                  </a:lnTo>
                  <a:lnTo>
                    <a:pt x="1180449" y="47625"/>
                  </a:lnTo>
                  <a:lnTo>
                    <a:pt x="1224902" y="47623"/>
                  </a:lnTo>
                  <a:lnTo>
                    <a:pt x="1243949" y="38100"/>
                  </a:lnTo>
                  <a:lnTo>
                    <a:pt x="1167749" y="0"/>
                  </a:lnTo>
                  <a:close/>
                </a:path>
                <a:path w="1243965" h="76200">
                  <a:moveTo>
                    <a:pt x="0" y="28573"/>
                  </a:moveTo>
                  <a:lnTo>
                    <a:pt x="0" y="47623"/>
                  </a:lnTo>
                  <a:lnTo>
                    <a:pt x="1167749" y="47624"/>
                  </a:lnTo>
                  <a:lnTo>
                    <a:pt x="1167749" y="28574"/>
                  </a:lnTo>
                  <a:lnTo>
                    <a:pt x="0" y="28573"/>
                  </a:lnTo>
                  <a:close/>
                </a:path>
              </a:pathLst>
            </a:custGeom>
            <a:solidFill>
              <a:srgbClr val="000000"/>
            </a:solidFill>
          </p:spPr>
          <p:txBody>
            <a:bodyPr wrap="square" lIns="0" tIns="0" rIns="0" bIns="0" rtlCol="0"/>
            <a:lstStyle/>
            <a:p>
              <a:endParaRPr/>
            </a:p>
          </p:txBody>
        </p:sp>
        <p:sp>
          <p:nvSpPr>
            <p:cNvPr id="11" name="object 11"/>
            <p:cNvSpPr/>
            <p:nvPr/>
          </p:nvSpPr>
          <p:spPr>
            <a:xfrm>
              <a:off x="7056269" y="2801237"/>
              <a:ext cx="1391285" cy="846455"/>
            </a:xfrm>
            <a:custGeom>
              <a:avLst/>
              <a:gdLst/>
              <a:ahLst/>
              <a:cxnLst/>
              <a:rect l="l" t="t" r="r" b="b"/>
              <a:pathLst>
                <a:path w="1391284" h="846454">
                  <a:moveTo>
                    <a:pt x="1320533" y="31291"/>
                  </a:moveTo>
                  <a:lnTo>
                    <a:pt x="0" y="830152"/>
                  </a:lnTo>
                  <a:lnTo>
                    <a:pt x="9860" y="846451"/>
                  </a:lnTo>
                  <a:lnTo>
                    <a:pt x="1330394" y="47591"/>
                  </a:lnTo>
                  <a:lnTo>
                    <a:pt x="1320533" y="31291"/>
                  </a:lnTo>
                  <a:close/>
                </a:path>
                <a:path w="1391284" h="846454">
                  <a:moveTo>
                    <a:pt x="1375058" y="24718"/>
                  </a:moveTo>
                  <a:lnTo>
                    <a:pt x="1331400" y="24718"/>
                  </a:lnTo>
                  <a:lnTo>
                    <a:pt x="1341260" y="41017"/>
                  </a:lnTo>
                  <a:lnTo>
                    <a:pt x="1330394" y="47591"/>
                  </a:lnTo>
                  <a:lnTo>
                    <a:pt x="1345185" y="72040"/>
                  </a:lnTo>
                  <a:lnTo>
                    <a:pt x="1375058" y="24718"/>
                  </a:lnTo>
                  <a:close/>
                </a:path>
                <a:path w="1391284" h="846454">
                  <a:moveTo>
                    <a:pt x="1331400" y="24718"/>
                  </a:moveTo>
                  <a:lnTo>
                    <a:pt x="1320533" y="31291"/>
                  </a:lnTo>
                  <a:lnTo>
                    <a:pt x="1330394" y="47591"/>
                  </a:lnTo>
                  <a:lnTo>
                    <a:pt x="1341260" y="41017"/>
                  </a:lnTo>
                  <a:lnTo>
                    <a:pt x="1331400" y="24718"/>
                  </a:lnTo>
                  <a:close/>
                </a:path>
                <a:path w="1391284" h="846454">
                  <a:moveTo>
                    <a:pt x="1390662" y="0"/>
                  </a:moveTo>
                  <a:lnTo>
                    <a:pt x="1305742" y="6842"/>
                  </a:lnTo>
                  <a:lnTo>
                    <a:pt x="1320533" y="31291"/>
                  </a:lnTo>
                  <a:lnTo>
                    <a:pt x="1331400" y="24718"/>
                  </a:lnTo>
                  <a:lnTo>
                    <a:pt x="1375058" y="24718"/>
                  </a:lnTo>
                  <a:lnTo>
                    <a:pt x="1390662" y="0"/>
                  </a:lnTo>
                  <a:close/>
                </a:path>
              </a:pathLst>
            </a:custGeom>
            <a:solidFill>
              <a:srgbClr val="00B050"/>
            </a:solidFill>
          </p:spPr>
          <p:txBody>
            <a:bodyPr wrap="square" lIns="0" tIns="0" rIns="0" bIns="0" rtlCol="0"/>
            <a:lstStyle/>
            <a:p>
              <a:endParaRPr/>
            </a:p>
          </p:txBody>
        </p:sp>
        <p:sp>
          <p:nvSpPr>
            <p:cNvPr id="12" name="object 12"/>
            <p:cNvSpPr/>
            <p:nvPr/>
          </p:nvSpPr>
          <p:spPr>
            <a:xfrm>
              <a:off x="7088812" y="2801237"/>
              <a:ext cx="1358265" cy="1915160"/>
            </a:xfrm>
            <a:custGeom>
              <a:avLst/>
              <a:gdLst/>
              <a:ahLst/>
              <a:cxnLst/>
              <a:rect l="l" t="t" r="r" b="b"/>
              <a:pathLst>
                <a:path w="1358265" h="1915160">
                  <a:moveTo>
                    <a:pt x="1306344" y="56714"/>
                  </a:moveTo>
                  <a:lnTo>
                    <a:pt x="0" y="1903916"/>
                  </a:lnTo>
                  <a:lnTo>
                    <a:pt x="15553" y="1914916"/>
                  </a:lnTo>
                  <a:lnTo>
                    <a:pt x="1321898" y="67714"/>
                  </a:lnTo>
                  <a:lnTo>
                    <a:pt x="1306344" y="56714"/>
                  </a:lnTo>
                  <a:close/>
                </a:path>
                <a:path w="1358265" h="1915160">
                  <a:moveTo>
                    <a:pt x="1351025" y="46343"/>
                  </a:moveTo>
                  <a:lnTo>
                    <a:pt x="1313679" y="46343"/>
                  </a:lnTo>
                  <a:lnTo>
                    <a:pt x="1329232" y="57343"/>
                  </a:lnTo>
                  <a:lnTo>
                    <a:pt x="1321898" y="67714"/>
                  </a:lnTo>
                  <a:lnTo>
                    <a:pt x="1345228" y="84213"/>
                  </a:lnTo>
                  <a:lnTo>
                    <a:pt x="1351025" y="46343"/>
                  </a:lnTo>
                  <a:close/>
                </a:path>
                <a:path w="1358265" h="1915160">
                  <a:moveTo>
                    <a:pt x="1313679" y="46343"/>
                  </a:moveTo>
                  <a:lnTo>
                    <a:pt x="1306344" y="56714"/>
                  </a:lnTo>
                  <a:lnTo>
                    <a:pt x="1321898" y="67714"/>
                  </a:lnTo>
                  <a:lnTo>
                    <a:pt x="1329232" y="57343"/>
                  </a:lnTo>
                  <a:lnTo>
                    <a:pt x="1313679" y="46343"/>
                  </a:lnTo>
                  <a:close/>
                </a:path>
                <a:path w="1358265" h="1915160">
                  <a:moveTo>
                    <a:pt x="1358120" y="0"/>
                  </a:moveTo>
                  <a:lnTo>
                    <a:pt x="1283014" y="40215"/>
                  </a:lnTo>
                  <a:lnTo>
                    <a:pt x="1306344" y="56714"/>
                  </a:lnTo>
                  <a:lnTo>
                    <a:pt x="1313679" y="46343"/>
                  </a:lnTo>
                  <a:lnTo>
                    <a:pt x="1351025" y="46343"/>
                  </a:lnTo>
                  <a:lnTo>
                    <a:pt x="1358120" y="0"/>
                  </a:lnTo>
                  <a:close/>
                </a:path>
              </a:pathLst>
            </a:custGeom>
            <a:solidFill>
              <a:srgbClr val="0000FF"/>
            </a:solidFill>
          </p:spPr>
          <p:txBody>
            <a:bodyPr wrap="square" lIns="0" tIns="0" rIns="0" bIns="0" rtlCol="0"/>
            <a:lstStyle/>
            <a:p>
              <a:endParaRPr/>
            </a:p>
          </p:txBody>
        </p:sp>
        <p:sp>
          <p:nvSpPr>
            <p:cNvPr id="13" name="object 13"/>
            <p:cNvSpPr/>
            <p:nvPr/>
          </p:nvSpPr>
          <p:spPr>
            <a:xfrm>
              <a:off x="8895650" y="3252862"/>
              <a:ext cx="76200" cy="576580"/>
            </a:xfrm>
            <a:custGeom>
              <a:avLst/>
              <a:gdLst/>
              <a:ahLst/>
              <a:cxnLst/>
              <a:rect l="l" t="t" r="r" b="b"/>
              <a:pathLst>
                <a:path w="76200" h="576579">
                  <a:moveTo>
                    <a:pt x="52045" y="550495"/>
                  </a:moveTo>
                  <a:lnTo>
                    <a:pt x="45697" y="550638"/>
                  </a:lnTo>
                  <a:lnTo>
                    <a:pt x="46273" y="576032"/>
                  </a:lnTo>
                  <a:lnTo>
                    <a:pt x="52622" y="575887"/>
                  </a:lnTo>
                  <a:lnTo>
                    <a:pt x="52045" y="550495"/>
                  </a:lnTo>
                  <a:close/>
                </a:path>
                <a:path w="76200" h="576579">
                  <a:moveTo>
                    <a:pt x="51034" y="506056"/>
                  </a:moveTo>
                  <a:lnTo>
                    <a:pt x="44687" y="506200"/>
                  </a:lnTo>
                  <a:lnTo>
                    <a:pt x="45264" y="531594"/>
                  </a:lnTo>
                  <a:lnTo>
                    <a:pt x="51612" y="531449"/>
                  </a:lnTo>
                  <a:lnTo>
                    <a:pt x="51034" y="506056"/>
                  </a:lnTo>
                  <a:close/>
                </a:path>
                <a:path w="76200" h="576579">
                  <a:moveTo>
                    <a:pt x="50025" y="461618"/>
                  </a:moveTo>
                  <a:lnTo>
                    <a:pt x="43676" y="461761"/>
                  </a:lnTo>
                  <a:lnTo>
                    <a:pt x="44254" y="487155"/>
                  </a:lnTo>
                  <a:lnTo>
                    <a:pt x="50603" y="487010"/>
                  </a:lnTo>
                  <a:lnTo>
                    <a:pt x="50025" y="461618"/>
                  </a:lnTo>
                  <a:close/>
                </a:path>
                <a:path w="76200" h="576579">
                  <a:moveTo>
                    <a:pt x="49015" y="417179"/>
                  </a:moveTo>
                  <a:lnTo>
                    <a:pt x="42666" y="417323"/>
                  </a:lnTo>
                  <a:lnTo>
                    <a:pt x="43244" y="442716"/>
                  </a:lnTo>
                  <a:lnTo>
                    <a:pt x="49592" y="442573"/>
                  </a:lnTo>
                  <a:lnTo>
                    <a:pt x="49015" y="417179"/>
                  </a:lnTo>
                  <a:close/>
                </a:path>
                <a:path w="76200" h="576579">
                  <a:moveTo>
                    <a:pt x="48006" y="372741"/>
                  </a:moveTo>
                  <a:lnTo>
                    <a:pt x="41657" y="372884"/>
                  </a:lnTo>
                  <a:lnTo>
                    <a:pt x="42235" y="398278"/>
                  </a:lnTo>
                  <a:lnTo>
                    <a:pt x="48582" y="398134"/>
                  </a:lnTo>
                  <a:lnTo>
                    <a:pt x="48006" y="372741"/>
                  </a:lnTo>
                  <a:close/>
                </a:path>
                <a:path w="76200" h="576579">
                  <a:moveTo>
                    <a:pt x="46996" y="328302"/>
                  </a:moveTo>
                  <a:lnTo>
                    <a:pt x="40647" y="328446"/>
                  </a:lnTo>
                  <a:lnTo>
                    <a:pt x="41224" y="353839"/>
                  </a:lnTo>
                  <a:lnTo>
                    <a:pt x="47572" y="353696"/>
                  </a:lnTo>
                  <a:lnTo>
                    <a:pt x="46996" y="328302"/>
                  </a:lnTo>
                  <a:close/>
                </a:path>
                <a:path w="76200" h="576579">
                  <a:moveTo>
                    <a:pt x="45985" y="283864"/>
                  </a:moveTo>
                  <a:lnTo>
                    <a:pt x="39637" y="284007"/>
                  </a:lnTo>
                  <a:lnTo>
                    <a:pt x="40214" y="309401"/>
                  </a:lnTo>
                  <a:lnTo>
                    <a:pt x="46563" y="309257"/>
                  </a:lnTo>
                  <a:lnTo>
                    <a:pt x="45985" y="283864"/>
                  </a:lnTo>
                  <a:close/>
                </a:path>
                <a:path w="76200" h="576579">
                  <a:moveTo>
                    <a:pt x="44975" y="239425"/>
                  </a:moveTo>
                  <a:lnTo>
                    <a:pt x="38628" y="239568"/>
                  </a:lnTo>
                  <a:lnTo>
                    <a:pt x="39204" y="264962"/>
                  </a:lnTo>
                  <a:lnTo>
                    <a:pt x="45553" y="264819"/>
                  </a:lnTo>
                  <a:lnTo>
                    <a:pt x="44975" y="239425"/>
                  </a:lnTo>
                  <a:close/>
                </a:path>
                <a:path w="76200" h="576579">
                  <a:moveTo>
                    <a:pt x="43966" y="194986"/>
                  </a:moveTo>
                  <a:lnTo>
                    <a:pt x="37617" y="195130"/>
                  </a:lnTo>
                  <a:lnTo>
                    <a:pt x="38195" y="220524"/>
                  </a:lnTo>
                  <a:lnTo>
                    <a:pt x="44542" y="220380"/>
                  </a:lnTo>
                  <a:lnTo>
                    <a:pt x="43966" y="194986"/>
                  </a:lnTo>
                  <a:close/>
                </a:path>
                <a:path w="76200" h="576579">
                  <a:moveTo>
                    <a:pt x="42956" y="150548"/>
                  </a:moveTo>
                  <a:lnTo>
                    <a:pt x="36607" y="150691"/>
                  </a:lnTo>
                  <a:lnTo>
                    <a:pt x="37185" y="176085"/>
                  </a:lnTo>
                  <a:lnTo>
                    <a:pt x="43533" y="175941"/>
                  </a:lnTo>
                  <a:lnTo>
                    <a:pt x="42956" y="150548"/>
                  </a:lnTo>
                  <a:close/>
                </a:path>
                <a:path w="76200" h="576579">
                  <a:moveTo>
                    <a:pt x="41946" y="106109"/>
                  </a:moveTo>
                  <a:lnTo>
                    <a:pt x="35598" y="106254"/>
                  </a:lnTo>
                  <a:lnTo>
                    <a:pt x="36174" y="131646"/>
                  </a:lnTo>
                  <a:lnTo>
                    <a:pt x="42523" y="131503"/>
                  </a:lnTo>
                  <a:lnTo>
                    <a:pt x="41946" y="106109"/>
                  </a:lnTo>
                  <a:close/>
                </a:path>
                <a:path w="76200" h="576579">
                  <a:moveTo>
                    <a:pt x="41264" y="76108"/>
                  </a:moveTo>
                  <a:lnTo>
                    <a:pt x="34916" y="76252"/>
                  </a:lnTo>
                  <a:lnTo>
                    <a:pt x="35165" y="87208"/>
                  </a:lnTo>
                  <a:lnTo>
                    <a:pt x="41513" y="87064"/>
                  </a:lnTo>
                  <a:lnTo>
                    <a:pt x="41264" y="76108"/>
                  </a:lnTo>
                  <a:close/>
                </a:path>
                <a:path w="76200" h="576579">
                  <a:moveTo>
                    <a:pt x="36358" y="0"/>
                  </a:moveTo>
                  <a:lnTo>
                    <a:pt x="0" y="77045"/>
                  </a:lnTo>
                  <a:lnTo>
                    <a:pt x="34916" y="76252"/>
                  </a:lnTo>
                  <a:lnTo>
                    <a:pt x="34627" y="63555"/>
                  </a:lnTo>
                  <a:lnTo>
                    <a:pt x="40976" y="63411"/>
                  </a:lnTo>
                  <a:lnTo>
                    <a:pt x="69886" y="63411"/>
                  </a:lnTo>
                  <a:lnTo>
                    <a:pt x="36358" y="0"/>
                  </a:lnTo>
                  <a:close/>
                </a:path>
                <a:path w="76200" h="576579">
                  <a:moveTo>
                    <a:pt x="40976" y="63411"/>
                  </a:moveTo>
                  <a:lnTo>
                    <a:pt x="34627" y="63555"/>
                  </a:lnTo>
                  <a:lnTo>
                    <a:pt x="34916" y="76252"/>
                  </a:lnTo>
                  <a:lnTo>
                    <a:pt x="41264" y="76108"/>
                  </a:lnTo>
                  <a:lnTo>
                    <a:pt x="40976" y="63411"/>
                  </a:lnTo>
                  <a:close/>
                </a:path>
                <a:path w="76200" h="576579">
                  <a:moveTo>
                    <a:pt x="69886" y="63411"/>
                  </a:moveTo>
                  <a:lnTo>
                    <a:pt x="40976" y="63411"/>
                  </a:lnTo>
                  <a:lnTo>
                    <a:pt x="41264" y="76108"/>
                  </a:lnTo>
                  <a:lnTo>
                    <a:pt x="76180" y="75314"/>
                  </a:lnTo>
                  <a:lnTo>
                    <a:pt x="69886" y="63411"/>
                  </a:lnTo>
                  <a:close/>
                </a:path>
              </a:pathLst>
            </a:custGeom>
            <a:solidFill>
              <a:srgbClr val="5B9BD5"/>
            </a:solidFill>
          </p:spPr>
          <p:txBody>
            <a:bodyPr wrap="square" lIns="0" tIns="0" rIns="0" bIns="0" rtlCol="0"/>
            <a:lstStyle/>
            <a:p>
              <a:endParaRPr/>
            </a:p>
          </p:txBody>
        </p:sp>
        <p:sp>
          <p:nvSpPr>
            <p:cNvPr id="14" name="object 14"/>
            <p:cNvSpPr/>
            <p:nvPr/>
          </p:nvSpPr>
          <p:spPr>
            <a:xfrm>
              <a:off x="6679034" y="2639819"/>
              <a:ext cx="422275" cy="336550"/>
            </a:xfrm>
            <a:custGeom>
              <a:avLst/>
              <a:gdLst/>
              <a:ahLst/>
              <a:cxnLst/>
              <a:rect l="l" t="t" r="r" b="b"/>
              <a:pathLst>
                <a:path w="422275" h="336550">
                  <a:moveTo>
                    <a:pt x="0" y="167963"/>
                  </a:moveTo>
                  <a:lnTo>
                    <a:pt x="7535" y="123311"/>
                  </a:lnTo>
                  <a:lnTo>
                    <a:pt x="28801" y="83188"/>
                  </a:lnTo>
                  <a:lnTo>
                    <a:pt x="61787" y="49195"/>
                  </a:lnTo>
                  <a:lnTo>
                    <a:pt x="104481" y="22931"/>
                  </a:lnTo>
                  <a:lnTo>
                    <a:pt x="154874" y="5999"/>
                  </a:lnTo>
                  <a:lnTo>
                    <a:pt x="210955" y="0"/>
                  </a:lnTo>
                  <a:lnTo>
                    <a:pt x="267035" y="5999"/>
                  </a:lnTo>
                  <a:lnTo>
                    <a:pt x="317428" y="22931"/>
                  </a:lnTo>
                  <a:lnTo>
                    <a:pt x="360122" y="49195"/>
                  </a:lnTo>
                  <a:lnTo>
                    <a:pt x="393108" y="83188"/>
                  </a:lnTo>
                  <a:lnTo>
                    <a:pt x="414374" y="123311"/>
                  </a:lnTo>
                  <a:lnTo>
                    <a:pt x="421910" y="167963"/>
                  </a:lnTo>
                  <a:lnTo>
                    <a:pt x="414374" y="212614"/>
                  </a:lnTo>
                  <a:lnTo>
                    <a:pt x="393108" y="252737"/>
                  </a:lnTo>
                  <a:lnTo>
                    <a:pt x="360122" y="286730"/>
                  </a:lnTo>
                  <a:lnTo>
                    <a:pt x="317428" y="312994"/>
                  </a:lnTo>
                  <a:lnTo>
                    <a:pt x="267035" y="329926"/>
                  </a:lnTo>
                  <a:lnTo>
                    <a:pt x="210955" y="335926"/>
                  </a:lnTo>
                  <a:lnTo>
                    <a:pt x="154874" y="329926"/>
                  </a:lnTo>
                  <a:lnTo>
                    <a:pt x="104481" y="312994"/>
                  </a:lnTo>
                  <a:lnTo>
                    <a:pt x="61787" y="286730"/>
                  </a:lnTo>
                  <a:lnTo>
                    <a:pt x="28801" y="252737"/>
                  </a:lnTo>
                  <a:lnTo>
                    <a:pt x="7535" y="212614"/>
                  </a:lnTo>
                  <a:lnTo>
                    <a:pt x="0" y="167963"/>
                  </a:lnTo>
                  <a:close/>
                </a:path>
              </a:pathLst>
            </a:custGeom>
            <a:ln w="12700">
              <a:solidFill>
                <a:srgbClr val="000000"/>
              </a:solidFill>
            </a:ln>
          </p:spPr>
          <p:txBody>
            <a:bodyPr wrap="square" lIns="0" tIns="0" rIns="0" bIns="0" rtlCol="0"/>
            <a:lstStyle/>
            <a:p>
              <a:endParaRPr/>
            </a:p>
          </p:txBody>
        </p:sp>
        <p:sp>
          <p:nvSpPr>
            <p:cNvPr id="15" name="object 15"/>
            <p:cNvSpPr/>
            <p:nvPr/>
          </p:nvSpPr>
          <p:spPr>
            <a:xfrm>
              <a:off x="6701077" y="3590343"/>
              <a:ext cx="422275" cy="336550"/>
            </a:xfrm>
            <a:custGeom>
              <a:avLst/>
              <a:gdLst/>
              <a:ahLst/>
              <a:cxnLst/>
              <a:rect l="l" t="t" r="r" b="b"/>
              <a:pathLst>
                <a:path w="422275" h="336550">
                  <a:moveTo>
                    <a:pt x="0" y="167963"/>
                  </a:moveTo>
                  <a:lnTo>
                    <a:pt x="7535" y="123311"/>
                  </a:lnTo>
                  <a:lnTo>
                    <a:pt x="28801" y="83188"/>
                  </a:lnTo>
                  <a:lnTo>
                    <a:pt x="61787" y="49195"/>
                  </a:lnTo>
                  <a:lnTo>
                    <a:pt x="104481" y="22931"/>
                  </a:lnTo>
                  <a:lnTo>
                    <a:pt x="154874" y="5999"/>
                  </a:lnTo>
                  <a:lnTo>
                    <a:pt x="210955" y="0"/>
                  </a:lnTo>
                  <a:lnTo>
                    <a:pt x="267035" y="5999"/>
                  </a:lnTo>
                  <a:lnTo>
                    <a:pt x="317428" y="22931"/>
                  </a:lnTo>
                  <a:lnTo>
                    <a:pt x="360122" y="49195"/>
                  </a:lnTo>
                  <a:lnTo>
                    <a:pt x="393108" y="83188"/>
                  </a:lnTo>
                  <a:lnTo>
                    <a:pt x="414374" y="123311"/>
                  </a:lnTo>
                  <a:lnTo>
                    <a:pt x="421910" y="167963"/>
                  </a:lnTo>
                  <a:lnTo>
                    <a:pt x="414374" y="212614"/>
                  </a:lnTo>
                  <a:lnTo>
                    <a:pt x="393108" y="252737"/>
                  </a:lnTo>
                  <a:lnTo>
                    <a:pt x="360122" y="286730"/>
                  </a:lnTo>
                  <a:lnTo>
                    <a:pt x="317428" y="312994"/>
                  </a:lnTo>
                  <a:lnTo>
                    <a:pt x="267035" y="329926"/>
                  </a:lnTo>
                  <a:lnTo>
                    <a:pt x="210955" y="335926"/>
                  </a:lnTo>
                  <a:lnTo>
                    <a:pt x="154874" y="329926"/>
                  </a:lnTo>
                  <a:lnTo>
                    <a:pt x="104481" y="312994"/>
                  </a:lnTo>
                  <a:lnTo>
                    <a:pt x="61787" y="286730"/>
                  </a:lnTo>
                  <a:lnTo>
                    <a:pt x="28801" y="252737"/>
                  </a:lnTo>
                  <a:lnTo>
                    <a:pt x="7535" y="212614"/>
                  </a:lnTo>
                  <a:lnTo>
                    <a:pt x="0" y="167963"/>
                  </a:lnTo>
                  <a:close/>
                </a:path>
              </a:pathLst>
            </a:custGeom>
            <a:ln w="12700">
              <a:solidFill>
                <a:srgbClr val="00B050"/>
              </a:solidFill>
            </a:ln>
          </p:spPr>
          <p:txBody>
            <a:bodyPr wrap="square" lIns="0" tIns="0" rIns="0" bIns="0" rtlCol="0"/>
            <a:lstStyle/>
            <a:p>
              <a:endParaRPr/>
            </a:p>
          </p:txBody>
        </p:sp>
        <p:sp>
          <p:nvSpPr>
            <p:cNvPr id="16" name="object 16"/>
            <p:cNvSpPr/>
            <p:nvPr/>
          </p:nvSpPr>
          <p:spPr>
            <a:xfrm>
              <a:off x="6736466" y="4661458"/>
              <a:ext cx="422275" cy="336550"/>
            </a:xfrm>
            <a:custGeom>
              <a:avLst/>
              <a:gdLst/>
              <a:ahLst/>
              <a:cxnLst/>
              <a:rect l="l" t="t" r="r" b="b"/>
              <a:pathLst>
                <a:path w="422275" h="336550">
                  <a:moveTo>
                    <a:pt x="0" y="167963"/>
                  </a:moveTo>
                  <a:lnTo>
                    <a:pt x="7535" y="123311"/>
                  </a:lnTo>
                  <a:lnTo>
                    <a:pt x="28801" y="83188"/>
                  </a:lnTo>
                  <a:lnTo>
                    <a:pt x="61787" y="49195"/>
                  </a:lnTo>
                  <a:lnTo>
                    <a:pt x="104481" y="22931"/>
                  </a:lnTo>
                  <a:lnTo>
                    <a:pt x="154874" y="5999"/>
                  </a:lnTo>
                  <a:lnTo>
                    <a:pt x="210955" y="0"/>
                  </a:lnTo>
                  <a:lnTo>
                    <a:pt x="267035" y="5999"/>
                  </a:lnTo>
                  <a:lnTo>
                    <a:pt x="317428" y="22931"/>
                  </a:lnTo>
                  <a:lnTo>
                    <a:pt x="360122" y="49195"/>
                  </a:lnTo>
                  <a:lnTo>
                    <a:pt x="393108" y="83188"/>
                  </a:lnTo>
                  <a:lnTo>
                    <a:pt x="414374" y="123311"/>
                  </a:lnTo>
                  <a:lnTo>
                    <a:pt x="421910" y="167963"/>
                  </a:lnTo>
                  <a:lnTo>
                    <a:pt x="414374" y="212614"/>
                  </a:lnTo>
                  <a:lnTo>
                    <a:pt x="393108" y="252737"/>
                  </a:lnTo>
                  <a:lnTo>
                    <a:pt x="360122" y="286730"/>
                  </a:lnTo>
                  <a:lnTo>
                    <a:pt x="317428" y="312994"/>
                  </a:lnTo>
                  <a:lnTo>
                    <a:pt x="267035" y="329926"/>
                  </a:lnTo>
                  <a:lnTo>
                    <a:pt x="210955" y="335926"/>
                  </a:lnTo>
                  <a:lnTo>
                    <a:pt x="154874" y="329926"/>
                  </a:lnTo>
                  <a:lnTo>
                    <a:pt x="104481" y="312994"/>
                  </a:lnTo>
                  <a:lnTo>
                    <a:pt x="61787" y="286730"/>
                  </a:lnTo>
                  <a:lnTo>
                    <a:pt x="28801" y="252737"/>
                  </a:lnTo>
                  <a:lnTo>
                    <a:pt x="7535" y="212614"/>
                  </a:lnTo>
                  <a:lnTo>
                    <a:pt x="0" y="167963"/>
                  </a:lnTo>
                  <a:close/>
                </a:path>
              </a:pathLst>
            </a:custGeom>
            <a:ln w="12700">
              <a:solidFill>
                <a:srgbClr val="0000FF"/>
              </a:solidFill>
            </a:ln>
          </p:spPr>
          <p:txBody>
            <a:bodyPr wrap="square" lIns="0" tIns="0" rIns="0" bIns="0" rtlCol="0"/>
            <a:lstStyle/>
            <a:p>
              <a:endParaRPr/>
            </a:p>
          </p:txBody>
        </p:sp>
      </p:grpSp>
      <p:sp>
        <p:nvSpPr>
          <p:cNvPr id="17" name="object 17"/>
          <p:cNvSpPr txBox="1"/>
          <p:nvPr/>
        </p:nvSpPr>
        <p:spPr>
          <a:xfrm>
            <a:off x="8551850" y="2017267"/>
            <a:ext cx="7245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Neuron</a:t>
            </a:r>
            <a:endParaRPr sz="1800" dirty="0">
              <a:latin typeface="Calibri"/>
              <a:cs typeface="Calibri"/>
            </a:endParaRPr>
          </a:p>
        </p:txBody>
      </p:sp>
      <p:sp>
        <p:nvSpPr>
          <p:cNvPr id="18" name="object 18"/>
          <p:cNvSpPr txBox="1"/>
          <p:nvPr/>
        </p:nvSpPr>
        <p:spPr>
          <a:xfrm>
            <a:off x="8806039" y="2560827"/>
            <a:ext cx="277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mbria Math"/>
                <a:cs typeface="Cambria Math"/>
              </a:rPr>
              <a:t>∑</a:t>
            </a:r>
            <a:endParaRPr sz="2800">
              <a:latin typeface="Cambria Math"/>
              <a:cs typeface="Cambria Math"/>
            </a:endParaRPr>
          </a:p>
        </p:txBody>
      </p:sp>
      <p:sp>
        <p:nvSpPr>
          <p:cNvPr id="19" name="object 19"/>
          <p:cNvSpPr txBox="1"/>
          <p:nvPr/>
        </p:nvSpPr>
        <p:spPr>
          <a:xfrm>
            <a:off x="7519776" y="2459228"/>
            <a:ext cx="3149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0</a:t>
            </a:r>
            <a:r>
              <a:rPr sz="1800" spc="-5" dirty="0">
                <a:latin typeface="Calibri"/>
                <a:cs typeface="Calibri"/>
              </a:rPr>
              <a:t>.</a:t>
            </a:r>
            <a:r>
              <a:rPr sz="1800" dirty="0">
                <a:latin typeface="Calibri"/>
                <a:cs typeface="Calibri"/>
              </a:rPr>
              <a:t>5</a:t>
            </a:r>
            <a:endParaRPr sz="1800">
              <a:latin typeface="Calibri"/>
              <a:cs typeface="Calibri"/>
            </a:endParaRPr>
          </a:p>
        </p:txBody>
      </p:sp>
      <p:sp>
        <p:nvSpPr>
          <p:cNvPr id="20" name="object 20"/>
          <p:cNvSpPr txBox="1"/>
          <p:nvPr/>
        </p:nvSpPr>
        <p:spPr>
          <a:xfrm>
            <a:off x="7382891" y="2998723"/>
            <a:ext cx="3848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t>
            </a:r>
            <a:r>
              <a:rPr sz="1800" dirty="0">
                <a:latin typeface="Calibri"/>
                <a:cs typeface="Calibri"/>
              </a:rPr>
              <a:t>0</a:t>
            </a:r>
            <a:r>
              <a:rPr sz="1800" spc="-5" dirty="0">
                <a:latin typeface="Calibri"/>
                <a:cs typeface="Calibri"/>
              </a:rPr>
              <a:t>.</a:t>
            </a:r>
            <a:r>
              <a:rPr sz="1800" dirty="0">
                <a:latin typeface="Calibri"/>
                <a:cs typeface="Calibri"/>
              </a:rPr>
              <a:t>2</a:t>
            </a:r>
            <a:endParaRPr sz="1800">
              <a:latin typeface="Calibri"/>
              <a:cs typeface="Calibri"/>
            </a:endParaRPr>
          </a:p>
        </p:txBody>
      </p:sp>
      <p:sp>
        <p:nvSpPr>
          <p:cNvPr id="21" name="object 21"/>
          <p:cNvSpPr txBox="1"/>
          <p:nvPr/>
        </p:nvSpPr>
        <p:spPr>
          <a:xfrm>
            <a:off x="6838253" y="3602228"/>
            <a:ext cx="869950" cy="299720"/>
          </a:xfrm>
          <a:prstGeom prst="rect">
            <a:avLst/>
          </a:prstGeom>
        </p:spPr>
        <p:txBody>
          <a:bodyPr vert="horz" wrap="square" lIns="0" tIns="12700" rIns="0" bIns="0" rtlCol="0">
            <a:spAutoFit/>
          </a:bodyPr>
          <a:lstStyle/>
          <a:p>
            <a:pPr marL="12700">
              <a:lnSpc>
                <a:spcPct val="100000"/>
              </a:lnSpc>
              <a:spcBef>
                <a:spcPts val="100"/>
              </a:spcBef>
              <a:tabLst>
                <a:tab pos="567055" algn="l"/>
              </a:tabLst>
            </a:pPr>
            <a:r>
              <a:rPr sz="1800" dirty="0">
                <a:solidFill>
                  <a:srgbClr val="00B050"/>
                </a:solidFill>
                <a:latin typeface="Calibri"/>
                <a:cs typeface="Calibri"/>
              </a:rPr>
              <a:t>8	</a:t>
            </a:r>
            <a:r>
              <a:rPr sz="1800" dirty="0">
                <a:latin typeface="Calibri"/>
                <a:cs typeface="Calibri"/>
              </a:rPr>
              <a:t>0</a:t>
            </a:r>
            <a:r>
              <a:rPr sz="1800" spc="-5" dirty="0">
                <a:latin typeface="Calibri"/>
                <a:cs typeface="Calibri"/>
              </a:rPr>
              <a:t>.</a:t>
            </a:r>
            <a:r>
              <a:rPr sz="1800" dirty="0">
                <a:latin typeface="Calibri"/>
                <a:cs typeface="Calibri"/>
              </a:rPr>
              <a:t>8</a:t>
            </a:r>
            <a:endParaRPr sz="1800">
              <a:latin typeface="Calibri"/>
              <a:cs typeface="Calibri"/>
            </a:endParaRPr>
          </a:p>
        </p:txBody>
      </p:sp>
      <p:sp>
        <p:nvSpPr>
          <p:cNvPr id="22" name="object 22"/>
          <p:cNvSpPr txBox="1"/>
          <p:nvPr/>
        </p:nvSpPr>
        <p:spPr>
          <a:xfrm>
            <a:off x="916939" y="1795779"/>
            <a:ext cx="116395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5" dirty="0">
                <a:latin typeface="Calibri"/>
                <a:cs typeface="Calibri"/>
              </a:rPr>
              <a:t>Inputs</a:t>
            </a:r>
            <a:endParaRPr sz="2800" dirty="0">
              <a:latin typeface="Calibri"/>
              <a:cs typeface="Calibri"/>
            </a:endParaRPr>
          </a:p>
        </p:txBody>
      </p:sp>
      <p:sp>
        <p:nvSpPr>
          <p:cNvPr id="23" name="object 23"/>
          <p:cNvSpPr txBox="1"/>
          <p:nvPr/>
        </p:nvSpPr>
        <p:spPr>
          <a:xfrm>
            <a:off x="916939" y="2219451"/>
            <a:ext cx="2336165" cy="2073910"/>
          </a:xfrm>
          <a:prstGeom prst="rect">
            <a:avLst/>
          </a:prstGeom>
        </p:spPr>
        <p:txBody>
          <a:bodyPr vert="horz" wrap="square" lIns="0" tIns="94615" rIns="0" bIns="0" rtlCol="0">
            <a:spAutoFit/>
          </a:bodyPr>
          <a:lstStyle/>
          <a:p>
            <a:pPr marL="241300" indent="-228600">
              <a:lnSpc>
                <a:spcPct val="100000"/>
              </a:lnSpc>
              <a:spcBef>
                <a:spcPts val="745"/>
              </a:spcBef>
              <a:buFont typeface="Arial"/>
              <a:buChar char="•"/>
              <a:tabLst>
                <a:tab pos="241300" algn="l"/>
              </a:tabLst>
            </a:pPr>
            <a:r>
              <a:rPr sz="2800" spc="-25" dirty="0">
                <a:latin typeface="Calibri"/>
                <a:cs typeface="Calibri"/>
              </a:rPr>
              <a:t>Weights</a:t>
            </a:r>
            <a:endParaRPr sz="2800" dirty="0">
              <a:latin typeface="Calibri"/>
              <a:cs typeface="Calibri"/>
            </a:endParaRPr>
          </a:p>
          <a:p>
            <a:pPr marL="241300" indent="-228600">
              <a:lnSpc>
                <a:spcPct val="100000"/>
              </a:lnSpc>
              <a:spcBef>
                <a:spcPts val="650"/>
              </a:spcBef>
              <a:buFont typeface="Arial"/>
              <a:buChar char="•"/>
              <a:tabLst>
                <a:tab pos="241300" algn="l"/>
              </a:tabLst>
            </a:pPr>
            <a:r>
              <a:rPr sz="2800" spc="-5" dirty="0">
                <a:latin typeface="Calibri"/>
                <a:cs typeface="Calibri"/>
              </a:rPr>
              <a:t>Bias</a:t>
            </a:r>
            <a:endParaRPr sz="2800" dirty="0">
              <a:latin typeface="Calibri"/>
              <a:cs typeface="Calibri"/>
            </a:endParaRPr>
          </a:p>
          <a:p>
            <a:pPr marL="241300" indent="-228600">
              <a:lnSpc>
                <a:spcPct val="100000"/>
              </a:lnSpc>
              <a:spcBef>
                <a:spcPts val="745"/>
              </a:spcBef>
              <a:buFont typeface="Arial"/>
              <a:buChar char="•"/>
              <a:tabLst>
                <a:tab pos="241300" algn="l"/>
              </a:tabLst>
            </a:pPr>
            <a:r>
              <a:rPr sz="2800" spc="-25" dirty="0">
                <a:latin typeface="Calibri"/>
                <a:cs typeface="Calibri"/>
              </a:rPr>
              <a:t>Weighted</a:t>
            </a:r>
            <a:r>
              <a:rPr sz="2800" spc="-80" dirty="0">
                <a:latin typeface="Calibri"/>
                <a:cs typeface="Calibri"/>
              </a:rPr>
              <a:t> </a:t>
            </a:r>
            <a:r>
              <a:rPr sz="2800" dirty="0">
                <a:latin typeface="Calibri"/>
                <a:cs typeface="Calibri"/>
              </a:rPr>
              <a:t>sum</a:t>
            </a:r>
          </a:p>
          <a:p>
            <a:pPr marL="241300" indent="-228600">
              <a:lnSpc>
                <a:spcPct val="100000"/>
              </a:lnSpc>
              <a:spcBef>
                <a:spcPts val="645"/>
              </a:spcBef>
              <a:buFont typeface="Arial"/>
              <a:buChar char="•"/>
              <a:tabLst>
                <a:tab pos="241300" algn="l"/>
              </a:tabLst>
            </a:pPr>
            <a:r>
              <a:rPr sz="2800" spc="-10" dirty="0">
                <a:latin typeface="Calibri"/>
                <a:cs typeface="Calibri"/>
              </a:rPr>
              <a:t>Activation</a:t>
            </a:r>
            <a:endParaRPr sz="2800" dirty="0">
              <a:latin typeface="Calibri"/>
              <a:cs typeface="Calibri"/>
            </a:endParaRPr>
          </a:p>
        </p:txBody>
      </p:sp>
      <p:sp>
        <p:nvSpPr>
          <p:cNvPr id="24" name="object 24"/>
          <p:cNvSpPr/>
          <p:nvPr/>
        </p:nvSpPr>
        <p:spPr>
          <a:xfrm>
            <a:off x="9417087" y="2801237"/>
            <a:ext cx="1064895" cy="0"/>
          </a:xfrm>
          <a:custGeom>
            <a:avLst/>
            <a:gdLst/>
            <a:ahLst/>
            <a:cxnLst/>
            <a:rect l="l" t="t" r="r" b="b"/>
            <a:pathLst>
              <a:path w="1064895">
                <a:moveTo>
                  <a:pt x="0" y="0"/>
                </a:moveTo>
                <a:lnTo>
                  <a:pt x="1064645" y="1"/>
                </a:lnTo>
              </a:path>
            </a:pathLst>
          </a:custGeom>
          <a:ln w="53975">
            <a:solidFill>
              <a:srgbClr val="F15642"/>
            </a:solidFill>
          </a:ln>
        </p:spPr>
        <p:txBody>
          <a:bodyPr wrap="square" lIns="0" tIns="0" rIns="0" bIns="0" rtlCol="0"/>
          <a:lstStyle/>
          <a:p>
            <a:endParaRPr/>
          </a:p>
        </p:txBody>
      </p:sp>
      <p:sp>
        <p:nvSpPr>
          <p:cNvPr id="25" name="object 25"/>
          <p:cNvSpPr txBox="1"/>
          <p:nvPr/>
        </p:nvSpPr>
        <p:spPr>
          <a:xfrm>
            <a:off x="10000703" y="2419603"/>
            <a:ext cx="661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output</a:t>
            </a:r>
            <a:endParaRPr sz="1800">
              <a:latin typeface="Calibri"/>
              <a:cs typeface="Calibri"/>
            </a:endParaRPr>
          </a:p>
        </p:txBody>
      </p:sp>
      <p:sp>
        <p:nvSpPr>
          <p:cNvPr id="26" name="object 26"/>
          <p:cNvSpPr txBox="1"/>
          <p:nvPr/>
        </p:nvSpPr>
        <p:spPr>
          <a:xfrm>
            <a:off x="8743953" y="3343148"/>
            <a:ext cx="438784" cy="897255"/>
          </a:xfrm>
          <a:prstGeom prst="rect">
            <a:avLst/>
          </a:prstGeom>
        </p:spPr>
        <p:txBody>
          <a:bodyPr vert="horz" wrap="square" lIns="0" tIns="173990" rIns="0" bIns="0" rtlCol="0">
            <a:spAutoFit/>
          </a:bodyPr>
          <a:lstStyle/>
          <a:p>
            <a:pPr marR="5080" algn="r">
              <a:lnSpc>
                <a:spcPct val="100000"/>
              </a:lnSpc>
              <a:spcBef>
                <a:spcPts val="1370"/>
              </a:spcBef>
            </a:pPr>
            <a:r>
              <a:rPr sz="1800" dirty="0">
                <a:latin typeface="Calibri"/>
                <a:cs typeface="Calibri"/>
              </a:rPr>
              <a:t>2</a:t>
            </a:r>
            <a:endParaRPr sz="1800">
              <a:latin typeface="Calibri"/>
              <a:cs typeface="Calibri"/>
            </a:endParaRPr>
          </a:p>
          <a:p>
            <a:pPr marR="46355" algn="r">
              <a:lnSpc>
                <a:spcPct val="100000"/>
              </a:lnSpc>
              <a:spcBef>
                <a:spcPts val="1270"/>
              </a:spcBef>
            </a:pPr>
            <a:r>
              <a:rPr sz="1800" dirty="0">
                <a:latin typeface="Calibri"/>
                <a:cs typeface="Calibri"/>
              </a:rPr>
              <a:t>b</a:t>
            </a:r>
            <a:r>
              <a:rPr sz="1800" spc="-5" dirty="0">
                <a:latin typeface="Calibri"/>
                <a:cs typeface="Calibri"/>
              </a:rPr>
              <a:t>ia</a:t>
            </a:r>
            <a:r>
              <a:rPr sz="1800" dirty="0">
                <a:latin typeface="Calibri"/>
                <a:cs typeface="Calibri"/>
              </a:rPr>
              <a:t>s</a:t>
            </a:r>
            <a:endParaRPr sz="1800">
              <a:latin typeface="Calibri"/>
              <a:cs typeface="Calibr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3"/>
</p:tagLst>
</file>

<file path=ppt/theme/theme1.xml><?xml version="1.0" encoding="utf-8"?>
<a:theme xmlns:a="http://schemas.openxmlformats.org/drawingml/2006/main" name="Office Theme">
  <a:themeElements>
    <a:clrScheme name="RGU 1">
      <a:dk1>
        <a:srgbClr val="000000"/>
      </a:dk1>
      <a:lt1>
        <a:srgbClr val="FFFFFF"/>
      </a:lt1>
      <a:dk2>
        <a:srgbClr val="44546A"/>
      </a:dk2>
      <a:lt2>
        <a:srgbClr val="E7E6E6"/>
      </a:lt2>
      <a:accent1>
        <a:srgbClr val="69216A"/>
      </a:accent1>
      <a:accent2>
        <a:srgbClr val="00A3DA"/>
      </a:accent2>
      <a:accent3>
        <a:srgbClr val="F2B229"/>
      </a:accent3>
      <a:accent4>
        <a:srgbClr val="E88A2C"/>
      </a:accent4>
      <a:accent5>
        <a:srgbClr val="D91F53"/>
      </a:accent5>
      <a:accent6>
        <a:srgbClr val="80AE3D"/>
      </a:accent6>
      <a:hlink>
        <a:srgbClr val="C51473"/>
      </a:hlink>
      <a:folHlink>
        <a:srgbClr val="0067A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35855</TotalTime>
  <Words>7004</Words>
  <Application>Microsoft Office PowerPoint</Application>
  <PresentationFormat>Widescreen</PresentationFormat>
  <Paragraphs>1490</Paragraphs>
  <Slides>137</Slides>
  <Notes>24</Notes>
  <HiddenSlides>54</HiddenSlides>
  <MMClips>1</MMClips>
  <ScaleCrop>false</ScaleCrop>
  <HeadingPairs>
    <vt:vector size="4" baseType="variant">
      <vt:variant>
        <vt:lpstr>Theme</vt:lpstr>
      </vt:variant>
      <vt:variant>
        <vt:i4>3</vt:i4>
      </vt:variant>
      <vt:variant>
        <vt:lpstr>Slide Titles</vt:lpstr>
      </vt:variant>
      <vt:variant>
        <vt:i4>137</vt:i4>
      </vt:variant>
    </vt:vector>
  </HeadingPairs>
  <TitlesOfParts>
    <vt:vector size="140" baseType="lpstr">
      <vt:lpstr>Office Theme</vt:lpstr>
      <vt:lpstr>1_Custom Design</vt:lpstr>
      <vt:lpstr>Custom Design</vt:lpstr>
      <vt:lpstr>Modelling Data with Machine Learning</vt:lpstr>
      <vt:lpstr>Representing Data to Make Decisions</vt:lpstr>
      <vt:lpstr>What We Will Learn</vt:lpstr>
      <vt:lpstr>Machine Learning</vt:lpstr>
      <vt:lpstr>Introduction</vt:lpstr>
      <vt:lpstr>Introduction</vt:lpstr>
      <vt:lpstr>Introduction</vt:lpstr>
      <vt:lpstr>Introduction</vt:lpstr>
      <vt:lpstr>AI in Industry</vt:lpstr>
      <vt:lpstr>The Future of AI</vt:lpstr>
      <vt:lpstr>Artificial Intelligence</vt:lpstr>
      <vt:lpstr>Modern History of Artificial Intelligence</vt:lpstr>
      <vt:lpstr>Modern History of Artificial Intelligence</vt:lpstr>
      <vt:lpstr>Modern History of Artificial Intelligence</vt:lpstr>
      <vt:lpstr>Artificial General Intelligence</vt:lpstr>
      <vt:lpstr>AI Topics </vt:lpstr>
      <vt:lpstr>AI Topics in this Module</vt:lpstr>
      <vt:lpstr>Machine Learning</vt:lpstr>
      <vt:lpstr>Data, Information and Knowledge</vt:lpstr>
      <vt:lpstr>Machine Learning Algorithms</vt:lpstr>
      <vt:lpstr>Machine Learning Approach</vt:lpstr>
      <vt:lpstr>Supervised Learning</vt:lpstr>
      <vt:lpstr>Unsupervised Learning</vt:lpstr>
      <vt:lpstr>Unsupervised learning algorithms</vt:lpstr>
      <vt:lpstr>Semi-supervised learning</vt:lpstr>
      <vt:lpstr>Reinforcement Learning</vt:lpstr>
      <vt:lpstr>Challenges for machine learning</vt:lpstr>
      <vt:lpstr>Similarity-Based Learning</vt:lpstr>
      <vt:lpstr>Instance-Based Learning</vt:lpstr>
      <vt:lpstr>An Example…</vt:lpstr>
      <vt:lpstr>An Example…</vt:lpstr>
      <vt:lpstr>An Example…</vt:lpstr>
      <vt:lpstr>“Lazy” Learners</vt:lpstr>
      <vt:lpstr>Instance-Based Learning</vt:lpstr>
      <vt:lpstr>The kNN Algorithm</vt:lpstr>
      <vt:lpstr>kNN Algorithm</vt:lpstr>
      <vt:lpstr>kNN Algorithm</vt:lpstr>
      <vt:lpstr>kNN Algorithm</vt:lpstr>
      <vt:lpstr>kNN Algorithm</vt:lpstr>
      <vt:lpstr>kNN Algorithm Steps</vt:lpstr>
      <vt:lpstr>Input to the kNN Algorithm</vt:lpstr>
      <vt:lpstr>Similarity Computation</vt:lpstr>
      <vt:lpstr>Distance Functions</vt:lpstr>
      <vt:lpstr>Euclidean Distance</vt:lpstr>
      <vt:lpstr>Euclidean Distance</vt:lpstr>
      <vt:lpstr>Euclidean Distance</vt:lpstr>
      <vt:lpstr>Euclidean Distance</vt:lpstr>
      <vt:lpstr>Euclidean Distance</vt:lpstr>
      <vt:lpstr>Manhattan Distance</vt:lpstr>
      <vt:lpstr>Manhattan Distance</vt:lpstr>
      <vt:lpstr>Manhattan Distance</vt:lpstr>
      <vt:lpstr>Manhattan Distance</vt:lpstr>
      <vt:lpstr>Manhattan Distance</vt:lpstr>
      <vt:lpstr>Convert Distance to Similarity</vt:lpstr>
      <vt:lpstr>Similarity Functions</vt:lpstr>
      <vt:lpstr>Dot Product and Cosine Similarity</vt:lpstr>
      <vt:lpstr>Ranking Neighbours</vt:lpstr>
      <vt:lpstr>Voting for a Class label</vt:lpstr>
      <vt:lpstr>The k Parameter</vt:lpstr>
      <vt:lpstr>The Vote Weighting Parameter</vt:lpstr>
      <vt:lpstr>The Vote Weighting Parameter</vt:lpstr>
      <vt:lpstr>Output of the kNN Algorithm</vt:lpstr>
      <vt:lpstr>Case-Based Reasoning (CBR)</vt:lpstr>
      <vt:lpstr>What is a Case?</vt:lpstr>
      <vt:lpstr>PowerPoint Presentation</vt:lpstr>
      <vt:lpstr>CBR vs Instance-Based Learning</vt:lpstr>
      <vt:lpstr>The CBR Cycle</vt:lpstr>
      <vt:lpstr>The CBR Cycle - Retrieval</vt:lpstr>
      <vt:lpstr>Local Similarity vs Global Similarity</vt:lpstr>
      <vt:lpstr>Local Similarity Methods - Categorical</vt:lpstr>
      <vt:lpstr>Local Similarity Methods - Categorical</vt:lpstr>
      <vt:lpstr>Local Similarity Methods - Categorical</vt:lpstr>
      <vt:lpstr>Local Similarity Methods - Numerical</vt:lpstr>
      <vt:lpstr>Local Similarity Methods - Numerical</vt:lpstr>
      <vt:lpstr>Local Similarity Methods – Text </vt:lpstr>
      <vt:lpstr>Local Similarity Methods – Text</vt:lpstr>
      <vt:lpstr>Local Similarity Methods – Images </vt:lpstr>
      <vt:lpstr>Local Similarity Methods – Time-Series</vt:lpstr>
      <vt:lpstr>Global Similarity Methods</vt:lpstr>
      <vt:lpstr>The CBR Cycle – Reuse </vt:lpstr>
      <vt:lpstr>The CBR Cycle – Revise </vt:lpstr>
      <vt:lpstr>Adaptation – Types </vt:lpstr>
      <vt:lpstr>Adaptation – Transformative </vt:lpstr>
      <vt:lpstr>Adaptation – Generative </vt:lpstr>
      <vt:lpstr>Rules for When to Adapt</vt:lpstr>
      <vt:lpstr>The CBR Cycle – Retain </vt:lpstr>
      <vt:lpstr>Retain – Case-Base Maintenance</vt:lpstr>
      <vt:lpstr>Retain – Case-Base Maintenance Techniques</vt:lpstr>
      <vt:lpstr>The CBR Cycle –  Recap</vt:lpstr>
      <vt:lpstr>CBR – Advantages and Disadvantages </vt:lpstr>
      <vt:lpstr>Model-Based Learning</vt:lpstr>
      <vt:lpstr>Model-Based Learning</vt:lpstr>
      <vt:lpstr>Representing Data to Make Decisions</vt:lpstr>
      <vt:lpstr>Data and Separability</vt:lpstr>
      <vt:lpstr>Learning to Separate</vt:lpstr>
      <vt:lpstr>Learning to Separate</vt:lpstr>
      <vt:lpstr>Neural Networks and Deep Learning</vt:lpstr>
      <vt:lpstr>Artificial Neural Network (ANN)</vt:lpstr>
      <vt:lpstr>A Single Neuron</vt:lpstr>
      <vt:lpstr>A Single Neuron – Weights</vt:lpstr>
      <vt:lpstr>A Single Neuron - Biases</vt:lpstr>
      <vt:lpstr>Why do we need a bias?</vt:lpstr>
      <vt:lpstr>A Layer of Neurons – Densely Connected</vt:lpstr>
      <vt:lpstr>Activation Functions</vt:lpstr>
      <vt:lpstr>Activation function - Sigmoid</vt:lpstr>
      <vt:lpstr>Activation Functions - Sigmoid</vt:lpstr>
      <vt:lpstr>Activation Functions - Linear</vt:lpstr>
      <vt:lpstr>Activated output from the layer</vt:lpstr>
      <vt:lpstr>Activation Functions - Softmax</vt:lpstr>
      <vt:lpstr>Training ANN Algorithm - Overview</vt:lpstr>
      <vt:lpstr>Training ANN Algorithm - Overview</vt:lpstr>
      <vt:lpstr>Epochs</vt:lpstr>
      <vt:lpstr>Forward Pass</vt:lpstr>
      <vt:lpstr>Compute Loss – One Instance</vt:lpstr>
      <vt:lpstr>Compute Loss – Network</vt:lpstr>
      <vt:lpstr>Backpropagation</vt:lpstr>
      <vt:lpstr>Measuring Impact of X on Y</vt:lpstr>
      <vt:lpstr>Computational Graphs</vt:lpstr>
      <vt:lpstr>Computational graph – Forward Pass</vt:lpstr>
      <vt:lpstr>Computational Graph – backward pass</vt:lpstr>
      <vt:lpstr>Computational Graph – backward pass</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Group common functions:</vt:lpstr>
      <vt:lpstr>Group common functions:</vt:lpstr>
      <vt:lpstr>Local Gradients of Activations </vt:lpstr>
      <vt:lpstr>Gradients in Layers</vt:lpstr>
      <vt:lpstr>Updating the Weights</vt:lpstr>
      <vt:lpstr>Gradient Descent Optimization</vt:lpstr>
      <vt:lpstr>Machine Learning for Modelling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Kyle Martin (SOC)</cp:lastModifiedBy>
  <cp:revision>569</cp:revision>
  <cp:lastPrinted>2019-07-05T12:26:37Z</cp:lastPrinted>
  <dcterms:created xsi:type="dcterms:W3CDTF">2019-06-17T11:08:50Z</dcterms:created>
  <dcterms:modified xsi:type="dcterms:W3CDTF">2023-02-25T19:56:29Z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F44822B9-918F-4210-9CF8-32382EE815EB</vt:lpwstr>
  </property>
  <property fmtid="{D5CDD505-2E9C-101B-9397-08002B2CF9AE}" pid="3" name="ArticulatePath">
    <vt:lpwstr>SGAI_2020-Developing_a_Cat_of_Exp</vt:lpwstr>
  </property>
</Properties>
</file>